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8"/>
  </p:notesMasterIdLst>
  <p:handoutMasterIdLst>
    <p:handoutMasterId r:id="rId49"/>
  </p:handoutMasterIdLst>
  <p:sldIdLst>
    <p:sldId id="443" r:id="rId2"/>
    <p:sldId id="460" r:id="rId3"/>
    <p:sldId id="461" r:id="rId4"/>
    <p:sldId id="444" r:id="rId5"/>
    <p:sldId id="445" r:id="rId6"/>
    <p:sldId id="447" r:id="rId7"/>
    <p:sldId id="446" r:id="rId8"/>
    <p:sldId id="462" r:id="rId9"/>
    <p:sldId id="463" r:id="rId10"/>
    <p:sldId id="464" r:id="rId11"/>
    <p:sldId id="448" r:id="rId12"/>
    <p:sldId id="468" r:id="rId13"/>
    <p:sldId id="470" r:id="rId14"/>
    <p:sldId id="465" r:id="rId15"/>
    <p:sldId id="449" r:id="rId16"/>
    <p:sldId id="467" r:id="rId17"/>
    <p:sldId id="466" r:id="rId18"/>
    <p:sldId id="482" r:id="rId19"/>
    <p:sldId id="483" r:id="rId20"/>
    <p:sldId id="471" r:id="rId21"/>
    <p:sldId id="450" r:id="rId22"/>
    <p:sldId id="475" r:id="rId23"/>
    <p:sldId id="476" r:id="rId24"/>
    <p:sldId id="477" r:id="rId25"/>
    <p:sldId id="472" r:id="rId26"/>
    <p:sldId id="478" r:id="rId27"/>
    <p:sldId id="481" r:id="rId28"/>
    <p:sldId id="479" r:id="rId29"/>
    <p:sldId id="473" r:id="rId30"/>
    <p:sldId id="474" r:id="rId31"/>
    <p:sldId id="484" r:id="rId32"/>
    <p:sldId id="488" r:id="rId33"/>
    <p:sldId id="451" r:id="rId34"/>
    <p:sldId id="485" r:id="rId35"/>
    <p:sldId id="486" r:id="rId36"/>
    <p:sldId id="487" r:id="rId37"/>
    <p:sldId id="480" r:id="rId38"/>
    <p:sldId id="489" r:id="rId39"/>
    <p:sldId id="490" r:id="rId40"/>
    <p:sldId id="491" r:id="rId41"/>
    <p:sldId id="492" r:id="rId42"/>
    <p:sldId id="452" r:id="rId43"/>
    <p:sldId id="453" r:id="rId44"/>
    <p:sldId id="496" r:id="rId45"/>
    <p:sldId id="495" r:id="rId46"/>
    <p:sldId id="493" r:id="rId47"/>
  </p:sldIdLst>
  <p:sldSz cx="9144000" cy="6858000" type="screen4x3"/>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27">
          <p15:clr>
            <a:srgbClr val="A4A3A4"/>
          </p15:clr>
        </p15:guide>
        <p15:guide id="2" pos="214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amp;A" initials="A" lastIdx="4" clrIdx="0"/>
  <p:cmAuthor id="1" name="Astrid van Dam Bibliotheek Hengelo" initials="AvDBH"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D2D"/>
    <a:srgbClr val="FF7320"/>
    <a:srgbClr val="FF6600"/>
    <a:srgbClr val="00A093"/>
    <a:srgbClr val="FF924F"/>
    <a:srgbClr val="5D4F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0525" autoAdjust="0"/>
  </p:normalViewPr>
  <p:slideViewPr>
    <p:cSldViewPr>
      <p:cViewPr varScale="1">
        <p:scale>
          <a:sx n="67" d="100"/>
          <a:sy n="67" d="100"/>
        </p:scale>
        <p:origin x="-114" y="-57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p:scale>
          <a:sx n="80" d="100"/>
          <a:sy n="80" d="100"/>
        </p:scale>
        <p:origin x="2078" y="-1800"/>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2"/>
            <a:ext cx="2945659" cy="496331"/>
          </a:xfrm>
          <a:prstGeom prst="rect">
            <a:avLst/>
          </a:prstGeom>
        </p:spPr>
        <p:txBody>
          <a:bodyPr vert="horz" lIns="91440" tIns="45720" rIns="91440" bIns="45720" rtlCol="0"/>
          <a:lstStyle>
            <a:lvl1pPr algn="l">
              <a:defRPr sz="1200"/>
            </a:lvl1pPr>
          </a:lstStyle>
          <a:p>
            <a:endParaRPr lang="nl-NL" dirty="0">
              <a:latin typeface="Arial"/>
            </a:endParaRPr>
          </a:p>
        </p:txBody>
      </p:sp>
      <p:sp>
        <p:nvSpPr>
          <p:cNvPr id="4" name="Tijdelijke aanduiding voor voettekst 3"/>
          <p:cNvSpPr>
            <a:spLocks noGrp="1"/>
          </p:cNvSpPr>
          <p:nvPr>
            <p:ph type="ftr" sz="quarter" idx="2"/>
          </p:nvPr>
        </p:nvSpPr>
        <p:spPr>
          <a:xfrm>
            <a:off x="1" y="9428585"/>
            <a:ext cx="2945659" cy="496331"/>
          </a:xfrm>
          <a:prstGeom prst="rect">
            <a:avLst/>
          </a:prstGeom>
        </p:spPr>
        <p:txBody>
          <a:bodyPr vert="horz" lIns="91440" tIns="45720" rIns="91440" bIns="45720" rtlCol="0" anchor="b"/>
          <a:lstStyle>
            <a:lvl1pPr algn="l">
              <a:defRPr sz="1200"/>
            </a:lvl1pPr>
          </a:lstStyle>
          <a:p>
            <a:r>
              <a:rPr lang="nl-NL" smtClean="0">
                <a:latin typeface="Arial"/>
              </a:rPr>
              <a:t>V@school - Infor Libraries Division</a:t>
            </a:r>
            <a:endParaRPr lang="nl-NL" dirty="0">
              <a:latin typeface="Arial"/>
            </a:endParaRPr>
          </a:p>
        </p:txBody>
      </p:sp>
      <p:sp>
        <p:nvSpPr>
          <p:cNvPr id="5" name="Tijdelijke aanduiding voor dianummer 4"/>
          <p:cNvSpPr>
            <a:spLocks noGrp="1"/>
          </p:cNvSpPr>
          <p:nvPr>
            <p:ph type="sldNum" sz="quarter" idx="3"/>
          </p:nvPr>
        </p:nvSpPr>
        <p:spPr>
          <a:xfrm>
            <a:off x="3850444" y="9428585"/>
            <a:ext cx="2945659" cy="496331"/>
          </a:xfrm>
          <a:prstGeom prst="rect">
            <a:avLst/>
          </a:prstGeom>
        </p:spPr>
        <p:txBody>
          <a:bodyPr vert="horz" lIns="91440" tIns="45720" rIns="91440" bIns="45720" rtlCol="0" anchor="b"/>
          <a:lstStyle>
            <a:lvl1pPr algn="r">
              <a:defRPr sz="1200"/>
            </a:lvl1pPr>
          </a:lstStyle>
          <a:p>
            <a:fld id="{167314AC-BAB2-43C5-BE92-D66EE556F4EE}" type="slidenum">
              <a:rPr lang="nl-NL" smtClean="0">
                <a:latin typeface="Arial"/>
              </a:rPr>
              <a:pPr/>
              <a:t>‹nr.›</a:t>
            </a:fld>
            <a:endParaRPr lang="nl-NL" dirty="0">
              <a:latin typeface="Arial"/>
            </a:endParaRPr>
          </a:p>
        </p:txBody>
      </p:sp>
    </p:spTree>
    <p:extLst>
      <p:ext uri="{BB962C8B-B14F-4D97-AF65-F5344CB8AC3E}">
        <p14:creationId xmlns:p14="http://schemas.microsoft.com/office/powerpoint/2010/main" val="235233892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2"/>
            <a:ext cx="2945659" cy="496331"/>
          </a:xfrm>
          <a:prstGeom prst="rect">
            <a:avLst/>
          </a:prstGeom>
        </p:spPr>
        <p:txBody>
          <a:bodyPr vert="horz" lIns="91440" tIns="45720" rIns="91440" bIns="45720" rtlCol="0"/>
          <a:lstStyle>
            <a:lvl1pPr algn="l">
              <a:defRPr sz="1200">
                <a:latin typeface="Arial"/>
              </a:defRPr>
            </a:lvl1pPr>
          </a:lstStyle>
          <a:p>
            <a:endParaRPr lang="nl-NL" dirty="0"/>
          </a:p>
        </p:txBody>
      </p:sp>
      <p:sp>
        <p:nvSpPr>
          <p:cNvPr id="3" name="Tijdelijke aanduiding voor datum 2"/>
          <p:cNvSpPr>
            <a:spLocks noGrp="1"/>
          </p:cNvSpPr>
          <p:nvPr>
            <p:ph type="dt" idx="1"/>
          </p:nvPr>
        </p:nvSpPr>
        <p:spPr>
          <a:xfrm>
            <a:off x="3850444" y="2"/>
            <a:ext cx="2945659" cy="496331"/>
          </a:xfrm>
          <a:prstGeom prst="rect">
            <a:avLst/>
          </a:prstGeom>
        </p:spPr>
        <p:txBody>
          <a:bodyPr vert="horz" lIns="91440" tIns="45720" rIns="91440" bIns="45720" rtlCol="0"/>
          <a:lstStyle>
            <a:lvl1pPr algn="r">
              <a:defRPr sz="1200">
                <a:latin typeface="Arial"/>
              </a:defRPr>
            </a:lvl1pPr>
          </a:lstStyle>
          <a:p>
            <a:fld id="{A99E9C34-BBC1-4F81-B233-737DC3C6060D}" type="datetimeFigureOut">
              <a:rPr lang="nl-NL" smtClean="0"/>
              <a:pPr/>
              <a:t>26-10-2015</a:t>
            </a:fld>
            <a:endParaRPr lang="nl-NL" dirty="0"/>
          </a:p>
        </p:txBody>
      </p:sp>
      <p:sp>
        <p:nvSpPr>
          <p:cNvPr id="4" name="Tijdelijke aanduiding voor dia-afbeelding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l-NL" dirty="0"/>
          </a:p>
        </p:txBody>
      </p:sp>
      <p:sp>
        <p:nvSpPr>
          <p:cNvPr id="6" name="Tijdelijke aanduiding voor voettekst 5"/>
          <p:cNvSpPr>
            <a:spLocks noGrp="1"/>
          </p:cNvSpPr>
          <p:nvPr>
            <p:ph type="ftr" sz="quarter" idx="4"/>
          </p:nvPr>
        </p:nvSpPr>
        <p:spPr>
          <a:xfrm>
            <a:off x="1" y="9428585"/>
            <a:ext cx="2945659" cy="496331"/>
          </a:xfrm>
          <a:prstGeom prst="rect">
            <a:avLst/>
          </a:prstGeom>
        </p:spPr>
        <p:txBody>
          <a:bodyPr vert="horz" lIns="91440" tIns="45720" rIns="91440" bIns="45720" rtlCol="0" anchor="b"/>
          <a:lstStyle>
            <a:lvl1pPr algn="l">
              <a:defRPr sz="1200">
                <a:latin typeface="Arial"/>
              </a:defRPr>
            </a:lvl1pPr>
          </a:lstStyle>
          <a:p>
            <a:r>
              <a:rPr lang="nl-NL" smtClean="0"/>
              <a:t>V@school - Infor Libraries Division</a:t>
            </a:r>
            <a:endParaRPr lang="nl-NL" dirty="0"/>
          </a:p>
        </p:txBody>
      </p:sp>
      <p:sp>
        <p:nvSpPr>
          <p:cNvPr id="7" name="Tijdelijke aanduiding voor dianummer 6"/>
          <p:cNvSpPr>
            <a:spLocks noGrp="1"/>
          </p:cNvSpPr>
          <p:nvPr>
            <p:ph type="sldNum" sz="quarter" idx="5"/>
          </p:nvPr>
        </p:nvSpPr>
        <p:spPr>
          <a:xfrm>
            <a:off x="3850444" y="9428585"/>
            <a:ext cx="2945659" cy="496331"/>
          </a:xfrm>
          <a:prstGeom prst="rect">
            <a:avLst/>
          </a:prstGeom>
        </p:spPr>
        <p:txBody>
          <a:bodyPr vert="horz" lIns="91440" tIns="45720" rIns="91440" bIns="45720" rtlCol="0" anchor="b"/>
          <a:lstStyle>
            <a:lvl1pPr algn="r">
              <a:defRPr sz="1200">
                <a:latin typeface="Arial"/>
              </a:defRPr>
            </a:lvl1pPr>
          </a:lstStyle>
          <a:p>
            <a:fld id="{33AA5897-367F-4041-9129-F49629FAB715}" type="slidenum">
              <a:rPr lang="nl-NL" smtClean="0"/>
              <a:pPr/>
              <a:t>‹nr.›</a:t>
            </a:fld>
            <a:endParaRPr lang="nl-NL" dirty="0"/>
          </a:p>
        </p:txBody>
      </p:sp>
      <p:sp>
        <p:nvSpPr>
          <p:cNvPr id="8" name="Tijdelijke aanduiding voor notities 7"/>
          <p:cNvSpPr>
            <a:spLocks noGrp="1"/>
          </p:cNvSpPr>
          <p:nvPr>
            <p:ph type="body" sz="quarter" idx="3"/>
          </p:nvPr>
        </p:nvSpPr>
        <p:spPr>
          <a:xfrm>
            <a:off x="679768" y="4715153"/>
            <a:ext cx="5438140" cy="4466988"/>
          </a:xfrm>
          <a:prstGeom prst="rect">
            <a:avLst/>
          </a:prstGeom>
        </p:spPr>
        <p:txBody>
          <a:bodyPr vert="horz" lIns="91440" tIns="45720" rIns="91440" bIns="45720" rtlCol="0"/>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405454536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Arial"/>
        <a:ea typeface="+mn-ea"/>
        <a:cs typeface="+mn-cs"/>
      </a:defRPr>
    </a:lvl1pPr>
    <a:lvl2pPr marL="457200" algn="l" defTabSz="914400" rtl="0" eaLnBrk="1" latinLnBrk="0" hangingPunct="1">
      <a:defRPr sz="1200" kern="1200">
        <a:solidFill>
          <a:schemeClr val="tx1"/>
        </a:solidFill>
        <a:latin typeface="Arial"/>
        <a:ea typeface="+mn-ea"/>
        <a:cs typeface="+mn-cs"/>
      </a:defRPr>
    </a:lvl2pPr>
    <a:lvl3pPr marL="914400" algn="l" defTabSz="914400" rtl="0" eaLnBrk="1" latinLnBrk="0" hangingPunct="1">
      <a:defRPr sz="1200" kern="1200">
        <a:solidFill>
          <a:schemeClr val="tx1"/>
        </a:solidFill>
        <a:latin typeface="Arial"/>
        <a:ea typeface="+mn-ea"/>
        <a:cs typeface="+mn-cs"/>
      </a:defRPr>
    </a:lvl3pPr>
    <a:lvl4pPr marL="1371600" algn="l" defTabSz="914400" rtl="0" eaLnBrk="1" latinLnBrk="0" hangingPunct="1">
      <a:defRPr sz="1200" kern="1200">
        <a:solidFill>
          <a:schemeClr val="tx1"/>
        </a:solidFill>
        <a:latin typeface="Arial"/>
        <a:ea typeface="+mn-ea"/>
        <a:cs typeface="+mn-cs"/>
      </a:defRPr>
    </a:lvl4pPr>
    <a:lvl5pPr marL="1828800" algn="l" defTabSz="914400" rtl="0" eaLnBrk="1" latinLnBrk="0" hangingPunct="1">
      <a:defRPr sz="1200" kern="1200">
        <a:solidFill>
          <a:schemeClr val="tx1"/>
        </a:solidFill>
        <a:latin typeface="Arial"/>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Deze presentatie is</a:t>
            </a:r>
            <a:r>
              <a:rPr lang="nl-NL" baseline="0" dirty="0" smtClean="0"/>
              <a:t> gemaakt door </a:t>
            </a:r>
            <a:r>
              <a:rPr lang="nl-NL" baseline="0" dirty="0" err="1" smtClean="0"/>
              <a:t>Infor</a:t>
            </a:r>
            <a:r>
              <a:rPr lang="nl-NL" baseline="0" dirty="0" smtClean="0"/>
              <a:t> voor met name bibliotheken, om te informeren over de mogelijkheden van </a:t>
            </a:r>
            <a:r>
              <a:rPr lang="nl-NL" baseline="0" dirty="0" err="1" smtClean="0"/>
              <a:t>V@school</a:t>
            </a:r>
            <a:r>
              <a:rPr lang="nl-NL" baseline="0" dirty="0" smtClean="0"/>
              <a:t> binnen de Bibliotheek </a:t>
            </a:r>
            <a:r>
              <a:rPr lang="nl-NL" i="1" baseline="0" dirty="0" smtClean="0"/>
              <a:t>op school</a:t>
            </a:r>
            <a:r>
              <a:rPr lang="nl-NL" i="0" baseline="0" dirty="0" smtClean="0"/>
              <a:t>.</a:t>
            </a:r>
          </a:p>
          <a:p>
            <a:r>
              <a:rPr lang="nl-NL" i="0" baseline="0" dirty="0" smtClean="0"/>
              <a:t>Bibliotheken kunnen zelf onderdelen uit de presentatie gebruiken voor het informeren en instrueren van scholen die met </a:t>
            </a:r>
            <a:r>
              <a:rPr lang="nl-NL" i="0" baseline="0" dirty="0" err="1" smtClean="0"/>
              <a:t>V@school</a:t>
            </a:r>
            <a:r>
              <a:rPr lang="nl-NL" i="0" baseline="0" dirty="0" smtClean="0"/>
              <a:t> gaan werken.</a:t>
            </a:r>
            <a:endParaRPr lang="nl-NL" dirty="0" smtClean="0"/>
          </a:p>
          <a:p>
            <a:endParaRPr lang="nl-NL" dirty="0" smtClean="0"/>
          </a:p>
          <a:p>
            <a:r>
              <a:rPr lang="nl-NL" dirty="0" err="1" smtClean="0"/>
              <a:t>V@school</a:t>
            </a:r>
            <a:r>
              <a:rPr lang="nl-NL" dirty="0" smtClean="0"/>
              <a:t> is een product van Infor, speciaal ontwikkeld voor het onderwijs. Momenteel werken ruim 350 scholen en ruim 100.000 leerlingen in het basisonderwijs in Nederland met V@school. Scholen</a:t>
            </a:r>
            <a:r>
              <a:rPr lang="nl-NL" baseline="0" dirty="0" smtClean="0"/>
              <a:t> voor voortgezet onderwijs kunnen ook gebruik maken van V@school; een aantal scholen voor voortgezet onderwijs werkt inmiddels met de applicatie.</a:t>
            </a:r>
            <a:endParaRPr lang="nl-NL"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1</a:t>
            </a:fld>
            <a:endParaRPr lang="nl-NL" dirty="0"/>
          </a:p>
        </p:txBody>
      </p:sp>
      <p:sp>
        <p:nvSpPr>
          <p:cNvPr id="5" name="Footer Placeholder 4"/>
          <p:cNvSpPr>
            <a:spLocks noGrp="1"/>
          </p:cNvSpPr>
          <p:nvPr>
            <p:ph type="ftr" sz="quarter" idx="11"/>
          </p:nvPr>
        </p:nvSpPr>
        <p:spPr/>
        <p:txBody>
          <a:bodyPr/>
          <a:lstStyle/>
          <a:p>
            <a:r>
              <a:rPr lang="nl-NL" dirty="0" err="1" smtClean="0"/>
              <a:t>V@school</a:t>
            </a:r>
            <a:r>
              <a:rPr lang="nl-NL" smtClean="0"/>
              <a:t> - Infor Libraries Division</a:t>
            </a:r>
            <a:endParaRPr lang="nl-NL" dirty="0"/>
          </a:p>
        </p:txBody>
      </p:sp>
    </p:spTree>
    <p:extLst>
      <p:ext uri="{BB962C8B-B14F-4D97-AF65-F5344CB8AC3E}">
        <p14:creationId xmlns:p14="http://schemas.microsoft.com/office/powerpoint/2010/main" val="420099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aseline="0" noProof="0" dirty="0" smtClean="0"/>
              <a:t>V-link is een applicatie die het mogelijk maakt direct te linken naar content op het web. De gebruikers kunnen een reeks aan externe informatiebronnen doorzoeken en relevante informatie vinden. Zij hebben toegang tot een ruim aanbod aan bronnen, waaronder kranten en tijdschriften, films, boeken, audio etc. De gebruikersgroep van V@school bepaalt welke bronnen beschikbaar zijn.</a:t>
            </a:r>
            <a:endParaRPr lang="nl-NL" noProof="0" dirty="0" smtClean="0"/>
          </a:p>
          <a:p>
            <a:endParaRPr lang="nl-NL" noProof="0"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10</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1370517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Voor V@school is geen lokale software of installatie nodig. Het enige </a:t>
            </a:r>
            <a:r>
              <a:rPr lang="nl-NL" b="0" i="0" u="none" noProof="0" dirty="0" smtClean="0"/>
              <a:t>wat</a:t>
            </a:r>
            <a:r>
              <a:rPr lang="nl-NL" noProof="0" dirty="0" smtClean="0"/>
              <a:t> u nodig heeft (op school) is een ‘moderne’ browser en een snelle internetverbinding. De Bibliotheek richt samen met de school / scholen, de applicatie</a:t>
            </a:r>
            <a:r>
              <a:rPr lang="nl-NL" baseline="0" noProof="0" dirty="0" smtClean="0"/>
              <a:t> in zodat deze voldoet aan de eisen en wensen van de school.</a:t>
            </a:r>
          </a:p>
          <a:p>
            <a:r>
              <a:rPr lang="nl-NL" baseline="0" noProof="0" dirty="0" smtClean="0"/>
              <a:t>Er zijn 3 verschillende zgn. Infor-layouts beschikbaar die aantrekkelijk zijn voor de betreffende leeftijdsgroep. Daarnaast is er ook een standaard </a:t>
            </a:r>
            <a:r>
              <a:rPr lang="nl-NL" baseline="0" noProof="0" dirty="0" err="1" smtClean="0"/>
              <a:t>layout</a:t>
            </a:r>
            <a:r>
              <a:rPr lang="nl-NL" baseline="0" noProof="0" dirty="0" smtClean="0"/>
              <a:t> voor de Bibliotheek </a:t>
            </a:r>
            <a:r>
              <a:rPr lang="nl-NL" i="1" baseline="0" noProof="0" dirty="0" smtClean="0"/>
              <a:t>op school</a:t>
            </a:r>
            <a:r>
              <a:rPr lang="nl-NL" baseline="0" noProof="0" dirty="0" smtClean="0"/>
              <a:t>.</a:t>
            </a:r>
          </a:p>
          <a:p>
            <a:r>
              <a:rPr lang="nl-NL" baseline="0" noProof="0" dirty="0" smtClean="0"/>
              <a:t>Leerlingen kunnen met behulp van zgn. </a:t>
            </a:r>
            <a:r>
              <a:rPr lang="nl-NL" b="0" i="0" u="none" baseline="0" noProof="0" dirty="0" err="1" smtClean="0"/>
              <a:t>widgets</a:t>
            </a:r>
            <a:r>
              <a:rPr lang="nl-NL" baseline="0" noProof="0" dirty="0" smtClean="0"/>
              <a:t> zelf uitlenen en innemen; hierdoor worden kinderen gestimuleerd om materialen uit te zoeken en mee naar huis te nemen.</a:t>
            </a:r>
          </a:p>
          <a:p>
            <a:r>
              <a:rPr lang="nl-NL" baseline="0" noProof="0" dirty="0" smtClean="0"/>
              <a:t>Er kan op twee manieren worden gezocht in de catalogus: direct zoeken en via de zgn. Zoekboom. Deze Zoekboom kan door de Bibliotheek specifiek voor de scholen en haar werkgebied worden ingericht. De Zoekboom sluit aan bij de behoefte van leerlingen om te ‘snuffelen’ of te ‘browsen’ in het aanbod aan boeken en andere materialen. </a:t>
            </a:r>
          </a:p>
          <a:p>
            <a:r>
              <a:rPr lang="nl-NL" noProof="0" dirty="0" smtClean="0"/>
              <a:t>Binnen de zoekresultaten worden</a:t>
            </a:r>
            <a:r>
              <a:rPr lang="nl-NL" baseline="0" noProof="0" dirty="0" smtClean="0"/>
              <a:t> de materialen die geschikt zijn voor de eigen leeftijdsgroep ‘gehighlighted’, zodat de leerlingen direct zien welke titels passen bij de eigen leeftijd.</a:t>
            </a:r>
          </a:p>
          <a:p>
            <a:endParaRPr lang="nl-NL" noProof="0"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11</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1466657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Hierbij een overzicht van alle onderdelen van de V@school catalogus. In de volgende dia’s worden de onderdelen apart besproken.</a:t>
            </a:r>
            <a:endParaRPr lang="nl-NL" noProof="0"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12</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2967145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V@school wordt geleverd met vier verschillende thema’s. Deze thema’s zijn de achtergronden</a:t>
            </a:r>
            <a:r>
              <a:rPr lang="nl-NL" baseline="0" noProof="0" dirty="0" smtClean="0"/>
              <a:t> van de site.</a:t>
            </a:r>
            <a:r>
              <a:rPr lang="nl-NL" noProof="0" dirty="0" smtClean="0"/>
              <a:t> Drie thema’s zijn door Infor speciaal</a:t>
            </a:r>
            <a:r>
              <a:rPr lang="nl-NL" baseline="0" noProof="0" dirty="0" smtClean="0"/>
              <a:t> ontwikkeld voor de drie standaard leeftijdsgroepen: 6-8 jaar, 9-10 jaar en 11-12 jaar. Het is mogelijk meer leeftijdsgroepen toe te voegen: hierbij kunt u (in overleg met de school/scholen) kiezen uit de beschikbare thema ‘s.</a:t>
            </a:r>
          </a:p>
          <a:p>
            <a:r>
              <a:rPr lang="nl-NL" baseline="0" noProof="0" dirty="0" smtClean="0"/>
              <a:t>Uiteraard is ook het standaard de Bibliotheek </a:t>
            </a:r>
            <a:r>
              <a:rPr lang="nl-NL" i="1" baseline="0" noProof="0" dirty="0" smtClean="0"/>
              <a:t>op school</a:t>
            </a:r>
            <a:r>
              <a:rPr lang="nl-NL" baseline="0" noProof="0" dirty="0" smtClean="0"/>
              <a:t> thema beschikbaar. Dit thema is voor alle leeftijdsgroepen hetzelfde.</a:t>
            </a:r>
            <a:endParaRPr lang="nl-NL" noProof="0"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13</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1828872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Hier ziet u het bekende de Bibliotheek </a:t>
            </a:r>
            <a:r>
              <a:rPr lang="nl-NL" i="1" noProof="0" dirty="0" smtClean="0"/>
              <a:t>op school </a:t>
            </a:r>
            <a:r>
              <a:rPr lang="nl-NL" noProof="0" dirty="0" smtClean="0"/>
              <a:t>thema.</a:t>
            </a:r>
            <a:endParaRPr lang="nl-NL" noProof="0"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14</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3641813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Op deze dia ziet u het thema voor de leeftijdsgroep 6 – 8 jaar.</a:t>
            </a:r>
            <a:endParaRPr lang="nl-NL" noProof="0" dirty="0"/>
          </a:p>
        </p:txBody>
      </p:sp>
      <p:sp>
        <p:nvSpPr>
          <p:cNvPr id="4" name="Slide Number Placeholder 3"/>
          <p:cNvSpPr>
            <a:spLocks noGrp="1"/>
          </p:cNvSpPr>
          <p:nvPr>
            <p:ph type="sldNum" sz="quarter" idx="10"/>
          </p:nvPr>
        </p:nvSpPr>
        <p:spPr/>
        <p:txBody>
          <a:bodyPr/>
          <a:lstStyle/>
          <a:p>
            <a:fld id="{42CD40DD-BC93-4D46-96F0-58214B8050CF}" type="slidenum">
              <a:rPr lang="en-US" sz="1000">
                <a:latin typeface="Arial" pitchFamily="34" charset="0"/>
                <a:cs typeface="Arial" pitchFamily="34" charset="0"/>
              </a:rPr>
              <a:t>15</a:t>
            </a:fld>
            <a:endParaRPr lang="en-US" sz="1000">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3316983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Het ‘thema met de visjes’ is bedoeld voor de leeftijdsgroep</a:t>
            </a:r>
            <a:r>
              <a:rPr lang="nl-NL" baseline="0" noProof="0" dirty="0" smtClean="0"/>
              <a:t> 9 – 10 jaar.</a:t>
            </a:r>
            <a:endParaRPr lang="nl-NL" noProof="0"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16</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2728675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Dit stoere thema met de graffiti is bedoeld voor de leeftijdsgroep 11 – 12 jaar.</a:t>
            </a:r>
          </a:p>
          <a:p>
            <a:r>
              <a:rPr lang="nl-NL" noProof="0" dirty="0" smtClean="0"/>
              <a:t>De thema’s vormen</a:t>
            </a:r>
            <a:r>
              <a:rPr lang="nl-NL" baseline="0" noProof="0" dirty="0" smtClean="0"/>
              <a:t> de achtergrond van de site; de ‘ingrediënten’ van de site bepaalt u (in overleg met de scholen). U ziet dat de ingrediënten voor de drie leeftijdsgroepen in deze thema’s telkens hetzelfde zijn.</a:t>
            </a:r>
          </a:p>
          <a:p>
            <a:r>
              <a:rPr lang="nl-NL" baseline="0" noProof="0" dirty="0" smtClean="0"/>
              <a:t>In de volgende dia’s gaan we nader in op die verschillende ‘ingrediënten’.</a:t>
            </a:r>
            <a:endParaRPr lang="nl-NL" noProof="0"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17</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1551567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V@school kan gebruikt worden voor alle</a:t>
            </a:r>
            <a:r>
              <a:rPr lang="nl-NL" baseline="0" dirty="0" smtClean="0"/>
              <a:t> scholen in het werkgebied. Indien gewenst kan gekozen worden voor verschillende thema’s en indelingen per werkgebied of zelfs per school.</a:t>
            </a:r>
          </a:p>
          <a:p>
            <a:r>
              <a:rPr lang="nl-NL" baseline="0" dirty="0" smtClean="0"/>
              <a:t>Er zijn heel veel onderdelen binnen de catalogus layout; de meeste bibliotheken kiezen voor onderstaande elementen:</a:t>
            </a:r>
          </a:p>
          <a:p>
            <a:r>
              <a:rPr lang="nl-NL" baseline="0" dirty="0" smtClean="0"/>
              <a:t>Een navigatiebalk</a:t>
            </a:r>
          </a:p>
          <a:p>
            <a:r>
              <a:rPr lang="nl-NL" baseline="0" dirty="0" smtClean="0"/>
              <a:t>De zoekbox</a:t>
            </a:r>
          </a:p>
          <a:p>
            <a:r>
              <a:rPr lang="nl-NL" baseline="0" dirty="0" smtClean="0"/>
              <a:t>Animatie</a:t>
            </a:r>
          </a:p>
          <a:p>
            <a:r>
              <a:rPr lang="nl-NL" baseline="0" dirty="0" smtClean="0"/>
              <a:t>Inloggen</a:t>
            </a:r>
          </a:p>
          <a:p>
            <a:r>
              <a:rPr lang="nl-NL" baseline="0" dirty="0" smtClean="0"/>
              <a:t>Zelf uitleen en inname widget</a:t>
            </a:r>
          </a:p>
          <a:p>
            <a:r>
              <a:rPr lang="nl-NL" baseline="0" dirty="0" smtClean="0"/>
              <a:t>Jeugdjournaal RSS feed</a:t>
            </a:r>
          </a:p>
          <a:p>
            <a:r>
              <a:rPr lang="nl-NL" baseline="0" dirty="0" smtClean="0"/>
              <a:t>Er kan specifiek gekozen worden voor een bepaalde indeling; daarmee kunt u differentiëren en onderscheiden. Kies de onderdelen en indeling die u belangrijk vindt.</a:t>
            </a:r>
          </a:p>
          <a:p>
            <a:endParaRPr lang="nl-NL"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18</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3124928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U bepaalt zelf</a:t>
            </a:r>
            <a:r>
              <a:rPr lang="nl-NL" baseline="0" dirty="0" smtClean="0"/>
              <a:t> welk thema er wordt gebruikt en hoe bijvoorbeeld de navigatiebalk wordt weergegeven. Hier ziet u enkele voorbeelden.</a:t>
            </a:r>
            <a:endParaRPr lang="nl-NL"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19</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1043866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Infor is een internationaal softwarebedrijf met vestigingen in meer dan </a:t>
            </a:r>
            <a:r>
              <a:rPr lang="nl-NL" b="1" i="1" u="sng" noProof="0" dirty="0" smtClean="0">
                <a:solidFill>
                  <a:srgbClr val="FF0000"/>
                </a:solidFill>
              </a:rPr>
              <a:t>40</a:t>
            </a:r>
            <a:r>
              <a:rPr lang="nl-NL" b="1" noProof="0" dirty="0" smtClean="0">
                <a:solidFill>
                  <a:srgbClr val="FF0000"/>
                </a:solidFill>
              </a:rPr>
              <a:t> </a:t>
            </a:r>
            <a:r>
              <a:rPr lang="nl-NL" noProof="0" dirty="0" smtClean="0"/>
              <a:t>landen. De bibliotheekdivisie</a:t>
            </a:r>
            <a:r>
              <a:rPr lang="nl-NL" baseline="0" noProof="0" dirty="0" smtClean="0"/>
              <a:t> heeft klanten in </a:t>
            </a:r>
            <a:r>
              <a:rPr lang="nl-NL" b="1" i="1" u="sng" baseline="0" noProof="0" dirty="0" smtClean="0"/>
              <a:t>19</a:t>
            </a:r>
            <a:r>
              <a:rPr lang="nl-NL" baseline="0" noProof="0" dirty="0" smtClean="0"/>
              <a:t> landen en &gt; </a:t>
            </a:r>
            <a:r>
              <a:rPr lang="nl-NL" b="1" i="1" u="sng" baseline="0" noProof="0" dirty="0" smtClean="0"/>
              <a:t>350</a:t>
            </a:r>
            <a:r>
              <a:rPr lang="nl-NL" baseline="0" noProof="0" dirty="0" smtClean="0"/>
              <a:t> gebruikers.</a:t>
            </a:r>
            <a:endParaRPr lang="nl-NL" noProof="0"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2</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1475998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De site kan worden verrijkt met een animatie. Deze animatie kan in verschillende vormen worden getoond: als een carrousel</a:t>
            </a:r>
            <a:r>
              <a:rPr lang="nl-NL" baseline="0" noProof="0" dirty="0" smtClean="0"/>
              <a:t> of een zgn</a:t>
            </a:r>
            <a:r>
              <a:rPr lang="nl-NL" b="0" i="0" u="none" baseline="0" noProof="0" dirty="0" smtClean="0"/>
              <a:t>. b</a:t>
            </a:r>
            <a:r>
              <a:rPr lang="nl-NL" baseline="0" noProof="0" dirty="0" smtClean="0"/>
              <a:t>oekenrivier. </a:t>
            </a:r>
          </a:p>
          <a:p>
            <a:r>
              <a:rPr lang="nl-NL" baseline="0" noProof="0" dirty="0" smtClean="0"/>
              <a:t>De animatie kan op diverse manieren worden gevuld: op basis van een thema, bijvoorbeeld ‘spannende boeken’, maar ook op basis van uitleningen: ’zojuist teruggebracht’ of ‘veel gelezen boeken’. De animatie kan ook gevuld worden op basis van leeslijsten samengesteld door de leerlingen of op basis van waarderingen: ‘alle boeken met 5 sterren’.</a:t>
            </a:r>
          </a:p>
          <a:p>
            <a:r>
              <a:rPr lang="nl-NL" baseline="0" noProof="0" dirty="0" smtClean="0"/>
              <a:t>Op de dia ziet u een tweetal verschillende animaties. Door de muis te bewegen over de animatie wordt meer informatie getoond over het betreffende boek.</a:t>
            </a:r>
          </a:p>
          <a:p>
            <a:endParaRPr lang="nl-NL" noProof="0"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20</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1268098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90575"/>
            <a:ext cx="4648200" cy="3486150"/>
          </a:xfrm>
        </p:spPr>
      </p:sp>
      <p:sp>
        <p:nvSpPr>
          <p:cNvPr id="3" name="Notes Placeholder 2"/>
          <p:cNvSpPr>
            <a:spLocks noGrp="1"/>
          </p:cNvSpPr>
          <p:nvPr>
            <p:ph type="body" idx="1"/>
          </p:nvPr>
        </p:nvSpPr>
        <p:spPr/>
        <p:txBody>
          <a:bodyPr/>
          <a:lstStyle/>
          <a:p>
            <a:r>
              <a:rPr lang="nl-NL" noProof="0" dirty="0" smtClean="0"/>
              <a:t>V@school</a:t>
            </a:r>
            <a:r>
              <a:rPr lang="nl-NL" baseline="0" noProof="0" dirty="0" smtClean="0"/>
              <a:t> maakt gebruik van zgn. </a:t>
            </a:r>
            <a:r>
              <a:rPr lang="nl-NL" b="0" i="0" u="none" baseline="0" noProof="0" dirty="0" err="1" smtClean="0"/>
              <a:t>w</a:t>
            </a:r>
            <a:r>
              <a:rPr lang="nl-NL" baseline="0" noProof="0" dirty="0" err="1" smtClean="0"/>
              <a:t>idgets</a:t>
            </a:r>
            <a:r>
              <a:rPr lang="nl-NL" baseline="0" noProof="0" dirty="0" smtClean="0"/>
              <a:t>. De term ‘widget’ is een Engelse term waarvoor (nog) geen Nederlandse vertaling bestaat. Een widget is een stukje software dat op een interactieve en snelle manier toegang geeft tot informatie. </a:t>
            </a:r>
          </a:p>
          <a:p>
            <a:r>
              <a:rPr lang="nl-NL" baseline="0" noProof="0" dirty="0" smtClean="0"/>
              <a:t>Er zijn verschillende widgets beschikbaar: voor het uitlenen en innemen van materialen en voor het koppelen van informatie van een externe site.</a:t>
            </a:r>
          </a:p>
          <a:p>
            <a:r>
              <a:rPr lang="nl-NL" baseline="0" noProof="0" dirty="0" smtClean="0"/>
              <a:t>Er kan ook gebruik gemaakt worden van zgn. RSS-feeds. RSS staat voor </a:t>
            </a:r>
            <a:r>
              <a:rPr lang="nl-NL" baseline="0" noProof="0" dirty="0" err="1" smtClean="0"/>
              <a:t>Really</a:t>
            </a:r>
            <a:r>
              <a:rPr lang="nl-NL" baseline="0" noProof="0" dirty="0" smtClean="0"/>
              <a:t> Simple </a:t>
            </a:r>
            <a:r>
              <a:rPr lang="nl-NL" baseline="0" noProof="0" dirty="0" err="1" smtClean="0"/>
              <a:t>Syndication</a:t>
            </a:r>
            <a:r>
              <a:rPr lang="nl-NL" baseline="0" noProof="0" dirty="0" smtClean="0"/>
              <a:t>. Een RSS-feed geeft de mogelijkheid om informatie of nieuws van een externe website op een andere plaats te presenteren. In het voorbeeld wordt de RSS-feed van het Jeugdjournaal weergegeven.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2CD40DD-BC93-4D46-96F0-58214B8050CF}" type="slidenum">
              <a:rPr lang="en-US" sz="1000">
                <a:latin typeface="Arial" pitchFamily="34" charset="0"/>
                <a:cs typeface="Arial" pitchFamily="34" charset="0"/>
              </a:rPr>
              <a:t>21</a:t>
            </a:fld>
            <a:endParaRPr lang="en-US" sz="1000">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1459982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Het scherm toont een welkomstboodschap en “Mijn Bibliotheek” met daarin de uitleningen, overzicht</a:t>
            </a:r>
            <a:r>
              <a:rPr lang="nl-NL" baseline="0" noProof="0" dirty="0" smtClean="0"/>
              <a:t> van te laat </a:t>
            </a:r>
            <a:r>
              <a:rPr lang="nl-NL" b="0" i="0" u="none" baseline="0" noProof="0" dirty="0" smtClean="0"/>
              <a:t>teruggebrachte materialen</a:t>
            </a:r>
            <a:r>
              <a:rPr lang="nl-NL" baseline="0" noProof="0" dirty="0" smtClean="0"/>
              <a:t>, </a:t>
            </a:r>
            <a:r>
              <a:rPr lang="nl-NL" noProof="0" dirty="0" smtClean="0"/>
              <a:t>reserveringen, uitleengeschiedenis, interesses en leeslijsten. </a:t>
            </a:r>
          </a:p>
          <a:p>
            <a:r>
              <a:rPr lang="nl-NL" noProof="0" dirty="0" smtClean="0"/>
              <a:t>“Uitleningen incl. verlengoptie”: in de lijst worden zowel geleende materialen van de bibliotheek én van de school getoond. De leerling hoeft niet twee keer in te loggen, maar kan zijn materialen in één actie verlengen. </a:t>
            </a:r>
          </a:p>
          <a:p>
            <a:r>
              <a:rPr lang="nl-NL" noProof="0" dirty="0" smtClean="0"/>
              <a:t>De geleende materialen kunnen op drie manieren worden getoond:</a:t>
            </a:r>
            <a:r>
              <a:rPr lang="nl-NL" baseline="0" noProof="0" dirty="0" smtClean="0"/>
              <a:t> als een lijst met boekomslagen en alle details, als een overzicht met alleen de boekomslagen (covers) en als een lijst met titel gegevens en zonder de covers.</a:t>
            </a:r>
          </a:p>
          <a:p>
            <a:r>
              <a:rPr lang="nl-NL" baseline="0" noProof="0" dirty="0" smtClean="0"/>
              <a:t>Op de volgende dia ziet u de weergave van alleen de covers.</a:t>
            </a:r>
            <a:endParaRPr lang="nl-NL" noProof="0"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22</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724339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Binnen de optie ‘geleende materialen’ kunnen</a:t>
            </a:r>
            <a:r>
              <a:rPr lang="nl-NL" baseline="0" noProof="0" dirty="0" smtClean="0"/>
              <a:t> deze direct worden verlengd: allemaal tegelijk of slechts één of meerdere exemplaren.</a:t>
            </a:r>
            <a:endParaRPr lang="nl-NL" noProof="0"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23</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3833829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Doorklikken op een cover levert detailinformatie op over deze titel </a:t>
            </a:r>
            <a:r>
              <a:rPr lang="nl-NL" b="0" i="0" u="none" dirty="0" smtClean="0"/>
              <a:t>en</a:t>
            </a:r>
            <a:r>
              <a:rPr lang="nl-NL" baseline="0" dirty="0" smtClean="0"/>
              <a:t> ook weer de mogelijkheid om direct te verlengen.</a:t>
            </a:r>
            <a:endParaRPr lang="nl-NL"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24</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1738079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0" i="0" u="none" dirty="0" smtClean="0"/>
              <a:t>Eenmaal</a:t>
            </a:r>
            <a:r>
              <a:rPr lang="nl-NL" b="0" i="0" u="none" baseline="0" dirty="0" smtClean="0"/>
              <a:t> i</a:t>
            </a:r>
            <a:r>
              <a:rPr lang="nl-NL" dirty="0" smtClean="0"/>
              <a:t>ngelogd</a:t>
            </a:r>
            <a:r>
              <a:rPr lang="nl-NL" baseline="0" dirty="0" smtClean="0"/>
              <a:t>, kan er ook een beoordeling aan een titel worden toegevoegd.</a:t>
            </a:r>
            <a:endParaRPr lang="nl-NL"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25</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3132948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Leerlingen kunnen ook hun ‘mening’ over een item tonen door het toevoegen van één</a:t>
            </a:r>
            <a:r>
              <a:rPr lang="nl-NL" baseline="0" dirty="0" smtClean="0"/>
              <a:t> of meer zgn. emoticons.</a:t>
            </a:r>
            <a:endParaRPr lang="nl-NL"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26</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2913628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Je kunt zien of er andere en welke emoticons er door leners zijn</a:t>
            </a:r>
            <a:r>
              <a:rPr lang="nl-NL" baseline="0" dirty="0" smtClean="0"/>
              <a:t> toegevoegd. Het zelf toevoegen is supersimpel: klik op ‘klik hier om jouw mening over dit boek toe te voegen’, vink één of meer emoticons aan en klik op OK.</a:t>
            </a:r>
            <a:endParaRPr lang="nl-NL"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27</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2391258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Kinderen</a:t>
            </a:r>
            <a:r>
              <a:rPr lang="nl-NL" baseline="0" dirty="0" smtClean="0"/>
              <a:t> vinden het leuk om boeken te waarderen. Naast het geven van een mening, door een stukje te schrijven, kunnen ook sterren worden uitgedeeld. </a:t>
            </a:r>
            <a:endParaRPr lang="nl-NL"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28</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4198128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Een favoriet</a:t>
            </a:r>
            <a:r>
              <a:rPr lang="nl-NL" baseline="0" dirty="0" smtClean="0"/>
              <a:t> boek kan in een ‘Leeslijst’ geplaatst worden.</a:t>
            </a:r>
          </a:p>
          <a:p>
            <a:r>
              <a:rPr lang="nl-NL" baseline="0" dirty="0" smtClean="0"/>
              <a:t>Leraren kunnen voor hun groep of een aantal leerlingen ook een leeslijst samenstellen, waarin zij boeken plaatsen die aangeraden worden of ‘verplichte’ lectuur is om de leesvaardigheden te verbeteren. Hiervoor zijn in de interface opties beschikbaar zodat de leraar de vorderingen van de leerling kan volgen.</a:t>
            </a:r>
            <a:endParaRPr lang="nl-NL"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29</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195720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Binnen de Nederlandse markt levert</a:t>
            </a:r>
            <a:r>
              <a:rPr lang="nl-NL" baseline="0" noProof="0" dirty="0" smtClean="0"/>
              <a:t> Infor bibliotheeksoftware aan openbare bibliotheken, wetenschappelijke en speciale bibliotheken en blindenbibliotheken. </a:t>
            </a:r>
            <a:endParaRPr lang="nl-NL" noProof="0"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3</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4114541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Zoeken en vinden van materialen kan op twee manieren: direct zoeken en via de zoekboom.</a:t>
            </a:r>
          </a:p>
          <a:p>
            <a:r>
              <a:rPr lang="nl-NL" dirty="0" smtClean="0"/>
              <a:t>Direct zoeken:</a:t>
            </a:r>
            <a:r>
              <a:rPr lang="nl-NL" baseline="0" dirty="0" smtClean="0"/>
              <a:t> typ een zoekwoord in bij “Tik hier je zoekvraag in” en Enter of klik op ‘Zoek”.</a:t>
            </a:r>
            <a:endParaRPr lang="nl-NL"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30</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2530871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Er zijn diverse mogelijkheden om het zoekresultaat te verfijnen, zoals u</a:t>
            </a:r>
            <a:r>
              <a:rPr lang="nl-NL" baseline="0" dirty="0" smtClean="0"/>
              <a:t> in bijgaand voorbeeld kunt zien. Er kan specifiek voor een A-leesboek of Informatief boek worden gekozen; er kan gekozen worden voor een specifieke auteur of een niveau.</a:t>
            </a:r>
            <a:endParaRPr lang="nl-NL"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31</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3797683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Als doorgeklikt wordt op een resultaat kan ook de optie “misschien ook interessant voor jou…” worden getoond: leerlingen worden geattendeerd op andere titels en hierdoor gestimuleerd meer en andere boeken te lezen.</a:t>
            </a:r>
            <a:endParaRPr lang="nl-NL"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32</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2829546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90575"/>
            <a:ext cx="4648200" cy="3486150"/>
          </a:xfrm>
        </p:spPr>
      </p:sp>
      <p:sp>
        <p:nvSpPr>
          <p:cNvPr id="3" name="Notes Placeholder 2"/>
          <p:cNvSpPr>
            <a:spLocks noGrp="1"/>
          </p:cNvSpPr>
          <p:nvPr>
            <p:ph type="body" idx="1"/>
          </p:nvPr>
        </p:nvSpPr>
        <p:spPr/>
        <p:txBody>
          <a:bodyPr/>
          <a:lstStyle/>
          <a:p>
            <a:r>
              <a:rPr lang="nl-NL" noProof="0" dirty="0" smtClean="0"/>
              <a:t>Leerlingen kunnen in de catalogus</a:t>
            </a:r>
            <a:r>
              <a:rPr lang="nl-NL" baseline="0" noProof="0" dirty="0" smtClean="0"/>
              <a:t> ‘snuffelen’ of ‘browsen’. De ‘KidsTree’ of </a:t>
            </a:r>
            <a:r>
              <a:rPr lang="nl-NL" baseline="0" noProof="0" dirty="0" err="1" smtClean="0"/>
              <a:t>zoekboom</a:t>
            </a:r>
            <a:r>
              <a:rPr lang="nl-NL" baseline="0" noProof="0" dirty="0" smtClean="0"/>
              <a:t> kent een aantal voordelen:</a:t>
            </a:r>
          </a:p>
          <a:p>
            <a:r>
              <a:rPr lang="nl-NL" baseline="0" noProof="0" dirty="0" smtClean="0"/>
              <a:t>De leerling hoeft zelf geen zoekvraag te formuleren, maar wordt op een logische manier geleid naar informatie over een onderwerp. Met behulp van de </a:t>
            </a:r>
            <a:r>
              <a:rPr lang="nl-NL" baseline="0" noProof="0" dirty="0" err="1" smtClean="0"/>
              <a:t>zoekboom</a:t>
            </a:r>
            <a:r>
              <a:rPr lang="nl-NL" baseline="0" noProof="0" dirty="0" smtClean="0"/>
              <a:t> komt hij of zij in enkele stappen bij de gewenste informatie. </a:t>
            </a:r>
          </a:p>
          <a:p>
            <a:r>
              <a:rPr lang="nl-NL" baseline="0" noProof="0" dirty="0" smtClean="0"/>
              <a:t>De </a:t>
            </a:r>
            <a:r>
              <a:rPr lang="nl-NL" baseline="0" noProof="0" dirty="0" err="1" smtClean="0"/>
              <a:t>zoekboom</a:t>
            </a:r>
            <a:r>
              <a:rPr lang="nl-NL" baseline="0" noProof="0" dirty="0" smtClean="0"/>
              <a:t> sluit aan bij de belevingswereld van kinderen. We illustreren dit aan de hand van een voorbeeld. Bij dieren is er niet een categorie "vissen", maar een categorie "dieren in het water"; hierbij vindt de leerling dan ook "walvissen". Veel kinderen zullen walvissen namelijk niet zoeken bij zoogdieren, maar bij vissen. Door te werken met termen als "dieren in het water", "dieren in de lucht", "boerderijdieren", e.d. wordt aangesloten bij de belevingswereld van kinderen en wordt het zoeken gemakkelijk gemaakt.</a:t>
            </a:r>
          </a:p>
          <a:p>
            <a:r>
              <a:rPr lang="nl-NL" baseline="0" noProof="0" dirty="0" smtClean="0"/>
              <a:t>Zoeken met de </a:t>
            </a:r>
            <a:r>
              <a:rPr lang="nl-NL" baseline="0" noProof="0" dirty="0" err="1" smtClean="0"/>
              <a:t>zoekboom</a:t>
            </a:r>
            <a:r>
              <a:rPr lang="nl-NL" baseline="0" noProof="0" dirty="0" smtClean="0"/>
              <a:t> is een keuze; leerlingen kunnen zelf beslissen of en wanneer ze gebruik willen maken van direct zoeken via de </a:t>
            </a:r>
            <a:r>
              <a:rPr lang="nl-NL" baseline="0" noProof="0" dirty="0" err="1" smtClean="0"/>
              <a:t>zoekbox</a:t>
            </a:r>
            <a:r>
              <a:rPr lang="nl-NL" baseline="0" noProof="0" dirty="0" smtClean="0"/>
              <a:t> of van de </a:t>
            </a:r>
            <a:r>
              <a:rPr lang="nl-NL" baseline="0" noProof="0" dirty="0" err="1" smtClean="0"/>
              <a:t>zoekboom</a:t>
            </a:r>
            <a:r>
              <a:rPr lang="nl-NL" baseline="0" noProof="0" dirty="0" smtClean="0"/>
              <a:t>. </a:t>
            </a:r>
          </a:p>
        </p:txBody>
      </p:sp>
      <p:sp>
        <p:nvSpPr>
          <p:cNvPr id="4" name="Slide Number Placeholder 3"/>
          <p:cNvSpPr>
            <a:spLocks noGrp="1"/>
          </p:cNvSpPr>
          <p:nvPr>
            <p:ph type="sldNum" sz="quarter" idx="10"/>
          </p:nvPr>
        </p:nvSpPr>
        <p:spPr/>
        <p:txBody>
          <a:bodyPr/>
          <a:lstStyle/>
          <a:p>
            <a:fld id="{42CD40DD-BC93-4D46-96F0-58214B8050CF}" type="slidenum">
              <a:rPr lang="en-US" sz="1000">
                <a:latin typeface="Arial" pitchFamily="34" charset="0"/>
                <a:cs typeface="Arial" pitchFamily="34" charset="0"/>
              </a:rPr>
              <a:t>33</a:t>
            </a:fld>
            <a:endParaRPr lang="en-US" sz="1000">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14599823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Een voorbeeld van het zoeken in de zoekboom: van Wereld via Landen naar Europa,</a:t>
            </a:r>
            <a:r>
              <a:rPr lang="nl-NL" baseline="0" dirty="0" smtClean="0"/>
              <a:t> Nederland &gt; Koninklijk huis. De breadcrumb (broodkruimelnavigatie = hiermee kan een bezoeker van een webpagina duidelijk zien waar hij of zij zich precies bevindt op de website)  bovenaan de plaatjes geeft aan waar je bent en hiermee kun je ook makkelijk terug navigeren.</a:t>
            </a:r>
            <a:endParaRPr lang="nl-NL"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34</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16694615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De zoekresultaten in de schoolbibliotheek op bijvoorbeeld ‘olifant’ worden altijd aangevuld met verwijzingen naar externe bronnen.</a:t>
            </a:r>
            <a:r>
              <a:rPr lang="nl-NL" baseline="0" dirty="0" smtClean="0"/>
              <a:t> De zoekvraag wordt bij het doorklikken op een externe bron meegenomen waardoor de leerling direct aanvullende informatie over het onderwerp krijgt aangeboden. Het aanbod van deze externe bronnen wordt geleverd via V-Link, een product van Infor dat samen met V-Smart en Iguana de basis vormt van V@school.</a:t>
            </a:r>
            <a:endParaRPr lang="nl-NL"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35</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3807262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De zoekresultaten</a:t>
            </a:r>
            <a:r>
              <a:rPr lang="nl-NL" baseline="0" dirty="0" smtClean="0"/>
              <a:t> op de zoekterm ‘olifant’ worden direct getoond.</a:t>
            </a:r>
            <a:endParaRPr lang="nl-NL"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36</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2041953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De aanwezige titels binnen een serie kunnen eenvoudig worden gevonden door een titel op te zoeken en vervolgens op “relaties” te klikken. </a:t>
            </a:r>
            <a:endParaRPr lang="nl-NL"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37</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14028488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V@school is een ‘schil’ over V-smart en biedt een scala aan bouwstenen</a:t>
            </a:r>
            <a:r>
              <a:rPr lang="nl-NL" baseline="0" dirty="0" smtClean="0"/>
              <a:t> om samen met het onderwijs te werken aan de ideale oplossing voor de bibliotheek in het onderwijs.</a:t>
            </a:r>
            <a:endParaRPr lang="nl-NL"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38</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6787141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90575"/>
            <a:ext cx="4648200" cy="3486150"/>
          </a:xfrm>
        </p:spPr>
      </p:sp>
      <p:sp>
        <p:nvSpPr>
          <p:cNvPr id="3" name="Notes Placeholder 2"/>
          <p:cNvSpPr>
            <a:spLocks noGrp="1"/>
          </p:cNvSpPr>
          <p:nvPr>
            <p:ph type="body" idx="1"/>
          </p:nvPr>
        </p:nvSpPr>
        <p:spPr/>
        <p:txBody>
          <a:bodyPr/>
          <a:lstStyle/>
          <a:p>
            <a:pPr>
              <a:tabLst>
                <a:tab pos="1199200" algn="l"/>
              </a:tabLst>
              <a:defRPr/>
            </a:pPr>
            <a:r>
              <a:rPr lang="nl-NL" sz="1200" noProof="0" dirty="0" smtClean="0">
                <a:latin typeface="Arial" charset="0"/>
                <a:cs typeface="Arial" charset="0"/>
              </a:rPr>
              <a:t>De lokale Bibliotheek en de School delen één systeem. De school ziet echter alleen de eigen</a:t>
            </a:r>
            <a:r>
              <a:rPr lang="nl-NL" sz="1200" baseline="0" noProof="0" dirty="0" smtClean="0">
                <a:latin typeface="Arial" charset="0"/>
                <a:cs typeface="Arial" charset="0"/>
              </a:rPr>
              <a:t> leerlingen en de eigen bronnen en dus niet de leners en collectie van de andere scholen.</a:t>
            </a:r>
          </a:p>
          <a:p>
            <a:pPr>
              <a:tabLst>
                <a:tab pos="1199200" algn="l"/>
              </a:tabLst>
              <a:defRPr/>
            </a:pPr>
            <a:r>
              <a:rPr lang="nl-NL" sz="1200" baseline="0" noProof="0" dirty="0" smtClean="0">
                <a:latin typeface="Arial" charset="0"/>
                <a:cs typeface="Arial" charset="0"/>
              </a:rPr>
              <a:t>De school deelt het exemplarenbestand met de bibliotheek; de uitgebreide titelbeschrijvingen van de bibliotheekcollectie komen hierdoor ter beschikking van de scholen waarmee een schat aan informatie wordt toegevoegd aan de exemplaargegevens van de school.</a:t>
            </a:r>
          </a:p>
          <a:p>
            <a:pPr>
              <a:tabLst>
                <a:tab pos="1199200" algn="l"/>
              </a:tabLst>
              <a:defRPr/>
            </a:pPr>
            <a:r>
              <a:rPr lang="nl-NL" sz="1200" baseline="0" noProof="0" dirty="0" smtClean="0">
                <a:latin typeface="Arial" charset="0"/>
                <a:cs typeface="Arial" charset="0"/>
              </a:rPr>
              <a:t>De bibliotheek bepaalt (in overleg) met de school / scholen hoe V@school wordt geconfigureerd; er is een uitgebreide set van mogelijkheden. De eindgebruiker, de school, kan zich volledig richten op leesbevordering en mediawijsheid.</a:t>
            </a:r>
          </a:p>
          <a:p>
            <a:pPr>
              <a:tabLst>
                <a:tab pos="1199200" algn="l"/>
              </a:tabLst>
              <a:defRPr/>
            </a:pPr>
            <a:r>
              <a:rPr lang="nl-NL" sz="1200" baseline="0" noProof="0" dirty="0" smtClean="0">
                <a:latin typeface="Arial" charset="0"/>
                <a:cs typeface="Arial" charset="0"/>
              </a:rPr>
              <a:t>Voor de gebruikers van V@school is een uitgebreide Handleiding voor V@school beschikbaar waarin alle mogelijkheden worden getoond en toegelicht.</a:t>
            </a:r>
            <a:endParaRPr lang="nl-NL" sz="1200" noProof="0" dirty="0">
              <a:latin typeface="Arial" charset="0"/>
              <a:cs typeface="Arial" charset="0"/>
            </a:endParaRPr>
          </a:p>
        </p:txBody>
      </p:sp>
      <p:sp>
        <p:nvSpPr>
          <p:cNvPr id="4" name="Slide Number Placeholder 3"/>
          <p:cNvSpPr>
            <a:spLocks noGrp="1"/>
          </p:cNvSpPr>
          <p:nvPr>
            <p:ph type="sldNum" sz="quarter" idx="10"/>
          </p:nvPr>
        </p:nvSpPr>
        <p:spPr/>
        <p:txBody>
          <a:bodyPr/>
          <a:lstStyle/>
          <a:p>
            <a:fld id="{42CD40DD-BC93-4D46-96F0-58214B8050CF}" type="slidenum">
              <a:rPr lang="en-US" sz="1000">
                <a:latin typeface="Arial" pitchFamily="34" charset="0"/>
                <a:cs typeface="Arial" pitchFamily="34" charset="0"/>
              </a:rPr>
              <a:t>39</a:t>
            </a:fld>
            <a:endParaRPr lang="en-US" sz="1000">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1459982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V@school is</a:t>
            </a:r>
            <a:r>
              <a:rPr lang="nl-NL" baseline="0" noProof="0" dirty="0" smtClean="0"/>
              <a:t> een applicatie speciaal ontwikkeld voor (openbare) bibliotheken die willen samenwerken met scholen. Zij kunnen daarbij producten en diensten delen en gezamenlijk werken aan taalvaardigheid en mediawijsheid. </a:t>
            </a:r>
            <a:endParaRPr lang="nl-NL" noProof="0"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4</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21980020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90575"/>
            <a:ext cx="4648200" cy="3486150"/>
          </a:xfrm>
        </p:spPr>
      </p:sp>
      <p:sp>
        <p:nvSpPr>
          <p:cNvPr id="3" name="Notes Placeholder 2"/>
          <p:cNvSpPr>
            <a:spLocks noGrp="1"/>
          </p:cNvSpPr>
          <p:nvPr>
            <p:ph type="body" idx="1"/>
          </p:nvPr>
        </p:nvSpPr>
        <p:spPr/>
        <p:txBody>
          <a:bodyPr/>
          <a:lstStyle/>
          <a:p>
            <a:r>
              <a:rPr lang="nl-NL" sz="1200" noProof="0" dirty="0" smtClean="0"/>
              <a:t>De Bibliotheek kan een onbeperkt aantal schoollocaties toevoegen. Daartoe is in het configuratiebeheer een</a:t>
            </a:r>
            <a:r>
              <a:rPr lang="nl-NL" sz="1200" baseline="0" noProof="0" dirty="0" smtClean="0"/>
              <a:t> aantal opties toegevoegd, zoals Schoolcodes, School groep/klas codes en School groep/jaar codes. Voor alle nieuwe schoollocaties wordt automatisch een deelindex toegevoegd.</a:t>
            </a:r>
            <a:endParaRPr lang="nl-NL" sz="1200" noProof="0" dirty="0"/>
          </a:p>
        </p:txBody>
      </p:sp>
      <p:sp>
        <p:nvSpPr>
          <p:cNvPr id="4" name="Slide Number Placeholder 3"/>
          <p:cNvSpPr>
            <a:spLocks noGrp="1"/>
          </p:cNvSpPr>
          <p:nvPr>
            <p:ph type="sldNum" sz="quarter" idx="10"/>
          </p:nvPr>
        </p:nvSpPr>
        <p:spPr/>
        <p:txBody>
          <a:bodyPr/>
          <a:lstStyle/>
          <a:p>
            <a:fld id="{42CD40DD-BC93-4D46-96F0-58214B8050CF}" type="slidenum">
              <a:rPr lang="en-US" sz="1000">
                <a:latin typeface="Arial" pitchFamily="34" charset="0"/>
                <a:cs typeface="Arial" pitchFamily="34" charset="0"/>
              </a:rPr>
              <a:t>40</a:t>
            </a:fld>
            <a:endParaRPr lang="en-US" sz="1000">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14599823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dirty="0" smtClean="0"/>
              <a:t>Leerlingen kunnen worden geïmporteerd vanuit een groot aantal leerlingadministratiesystemen.</a:t>
            </a:r>
            <a:r>
              <a:rPr lang="nl-NL" sz="1200" baseline="0" dirty="0" smtClean="0"/>
              <a:t> De bibliotheek bepaalt, in overleg met de school, welke gegevens worden geïmporteerd. Privacy van persoonlijke gegevens kan hierdoor worden gewaarborgd. </a:t>
            </a:r>
          </a:p>
          <a:p>
            <a:r>
              <a:rPr lang="nl-NL" sz="1200" baseline="0" dirty="0" smtClean="0"/>
              <a:t>Leerlingen die al lid zijn van de bibliotheek worden tijdens de import automatisch gematcht met de importgegevens en geüpdatet met de school- en klasgegevens.</a:t>
            </a:r>
          </a:p>
          <a:p>
            <a:r>
              <a:rPr lang="nl-NL" sz="1200" baseline="0" dirty="0" smtClean="0"/>
              <a:t>Scholen die eerder werkten met de applicatie EduCat kunnen de exemplaargegevens importeren; de exemplaren worden automatisch verrijkt met titelgegevens van de bibliotheek.</a:t>
            </a:r>
            <a:endParaRPr lang="nl-NL" sz="1200" dirty="0"/>
          </a:p>
        </p:txBody>
      </p:sp>
      <p:sp>
        <p:nvSpPr>
          <p:cNvPr id="4" name="Slide Number Placeholder 3"/>
          <p:cNvSpPr>
            <a:spLocks noGrp="1"/>
          </p:cNvSpPr>
          <p:nvPr>
            <p:ph type="sldNum" sz="quarter" idx="10"/>
          </p:nvPr>
        </p:nvSpPr>
        <p:spPr/>
        <p:txBody>
          <a:bodyPr/>
          <a:lstStyle/>
          <a:p>
            <a:fld id="{42CD40DD-BC93-4D46-96F0-58214B8050CF}" type="slidenum">
              <a:rPr lang="en-US" sz="1000">
                <a:latin typeface="Arial" pitchFamily="34" charset="0"/>
                <a:cs typeface="Arial" pitchFamily="34" charset="0"/>
              </a:rPr>
              <a:t>41</a:t>
            </a:fld>
            <a:endParaRPr lang="en-US" sz="1000">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41093363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V@school ondersteunt de </a:t>
            </a:r>
            <a:r>
              <a:rPr lang="nl-NL" i="1" dirty="0" smtClean="0"/>
              <a:t>functie</a:t>
            </a:r>
            <a:r>
              <a:rPr lang="nl-NL" dirty="0" smtClean="0"/>
              <a:t> van de bibliotheek in het onderwijs door toegang tot een rijke collectie bronnen,</a:t>
            </a:r>
            <a:r>
              <a:rPr lang="nl-NL" baseline="0" dirty="0" smtClean="0"/>
              <a:t> zowel binnen als buiten de school mogelijk te maken. De applicatie sluit aan bij de belevingswereld van kinderen, zowel qua ‘look &amp; feel’ als qua gebruiksgemak en zoekmogelijkheden.</a:t>
            </a:r>
          </a:p>
          <a:p>
            <a:r>
              <a:rPr lang="nl-NL" baseline="0" dirty="0" smtClean="0"/>
              <a:t>De applicatie is interactief en zet leerlingen aan tot actieve deelname aan alle mogelijkheden van de (school)bibliotheek.</a:t>
            </a:r>
          </a:p>
          <a:p>
            <a:r>
              <a:rPr lang="nl-NL" baseline="0" dirty="0" smtClean="0"/>
              <a:t>Door middel van het rijke aanbod aan bronnen en de mogelijkheden tot beoordelen en waarderen van de gelezen boeken, wordt het lezen </a:t>
            </a:r>
            <a:r>
              <a:rPr lang="nl-NL" b="0" i="0" u="none" baseline="0" dirty="0" smtClean="0"/>
              <a:t>bevorderd.</a:t>
            </a:r>
          </a:p>
          <a:p>
            <a:r>
              <a:rPr lang="nl-NL" baseline="0" dirty="0" smtClean="0"/>
              <a:t>Tot slot: V@school levert een belangrijke bijdrage aan het opbouwen en in stand houden van een goede relatie tussen de lokale bibliotheek en de school.</a:t>
            </a:r>
            <a:endParaRPr lang="nl-NL" dirty="0"/>
          </a:p>
        </p:txBody>
      </p:sp>
      <p:sp>
        <p:nvSpPr>
          <p:cNvPr id="4" name="Slide Number Placeholder 3"/>
          <p:cNvSpPr>
            <a:spLocks noGrp="1"/>
          </p:cNvSpPr>
          <p:nvPr>
            <p:ph type="sldNum" sz="quarter" idx="10"/>
          </p:nvPr>
        </p:nvSpPr>
        <p:spPr/>
        <p:txBody>
          <a:bodyPr/>
          <a:lstStyle/>
          <a:p>
            <a:fld id="{42CD40DD-BC93-4D46-96F0-58214B8050CF}" type="slidenum">
              <a:rPr lang="en-US" sz="1000">
                <a:latin typeface="Arial" pitchFamily="34" charset="0"/>
                <a:cs typeface="Arial" pitchFamily="34" charset="0"/>
              </a:rPr>
              <a:t>42</a:t>
            </a:fld>
            <a:endParaRPr lang="en-US" sz="1000">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29570449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In april 2014 ging de eerste school in Nederland aan de slag met V@school. Inmiddels werken</a:t>
            </a:r>
            <a:r>
              <a:rPr lang="nl-NL" baseline="0" dirty="0" smtClean="0"/>
              <a:t> &gt;</a:t>
            </a:r>
            <a:r>
              <a:rPr lang="nl-NL" dirty="0" smtClean="0"/>
              <a:t> 350 scholen en zo’n 100.000 leerlingen met V@school.</a:t>
            </a:r>
            <a:endParaRPr lang="nl-NL" dirty="0"/>
          </a:p>
        </p:txBody>
      </p:sp>
      <p:sp>
        <p:nvSpPr>
          <p:cNvPr id="4" name="Slide Number Placeholder 3"/>
          <p:cNvSpPr>
            <a:spLocks noGrp="1"/>
          </p:cNvSpPr>
          <p:nvPr>
            <p:ph type="sldNum" sz="quarter" idx="10"/>
          </p:nvPr>
        </p:nvSpPr>
        <p:spPr/>
        <p:txBody>
          <a:bodyPr/>
          <a:lstStyle/>
          <a:p>
            <a:fld id="{42CD40DD-BC93-4D46-96F0-58214B8050CF}" type="slidenum">
              <a:rPr lang="en-US" sz="1000">
                <a:latin typeface="Arial" pitchFamily="34" charset="0"/>
                <a:cs typeface="Arial" pitchFamily="34" charset="0"/>
              </a:rPr>
              <a:t>43</a:t>
            </a:fld>
            <a:endParaRPr lang="en-US" sz="1000">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4009943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De leerlingen zijn enthousiast!</a:t>
            </a:r>
            <a:endParaRPr lang="nl-NL" dirty="0"/>
          </a:p>
        </p:txBody>
      </p:sp>
      <p:sp>
        <p:nvSpPr>
          <p:cNvPr id="4" name="Slide Number Placeholder 3"/>
          <p:cNvSpPr>
            <a:spLocks noGrp="1"/>
          </p:cNvSpPr>
          <p:nvPr>
            <p:ph type="sldNum" sz="quarter" idx="10"/>
          </p:nvPr>
        </p:nvSpPr>
        <p:spPr/>
        <p:txBody>
          <a:bodyPr/>
          <a:lstStyle/>
          <a:p>
            <a:fld id="{42CD40DD-BC93-4D46-96F0-58214B8050CF}" type="slidenum">
              <a:rPr lang="en-US" sz="1000">
                <a:solidFill>
                  <a:prstClr val="black"/>
                </a:solidFill>
                <a:latin typeface="Arial" pitchFamily="34" charset="0"/>
                <a:cs typeface="Arial" pitchFamily="34" charset="0"/>
              </a:rPr>
              <a:pPr/>
              <a:t>44</a:t>
            </a:fld>
            <a:endParaRPr lang="en-US" sz="1000">
              <a:solidFill>
                <a:prstClr val="black"/>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nl-NL" smtClean="0">
                <a:solidFill>
                  <a:prstClr val="black"/>
                </a:solidFill>
              </a:rPr>
              <a:t>V@school - Infor Libraries Division</a:t>
            </a:r>
            <a:endParaRPr lang="nl-NL" dirty="0">
              <a:solidFill>
                <a:prstClr val="black"/>
              </a:solidFill>
            </a:endParaRPr>
          </a:p>
        </p:txBody>
      </p:sp>
    </p:spTree>
    <p:extLst>
      <p:ext uri="{BB962C8B-B14F-4D97-AF65-F5344CB8AC3E}">
        <p14:creationId xmlns:p14="http://schemas.microsoft.com/office/powerpoint/2010/main" val="33546425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‘Eigenlijk is alles vet cool’</a:t>
            </a:r>
            <a:endParaRPr lang="nl-NL" dirty="0"/>
          </a:p>
        </p:txBody>
      </p:sp>
      <p:sp>
        <p:nvSpPr>
          <p:cNvPr id="4" name="Slide Number Placeholder 3"/>
          <p:cNvSpPr>
            <a:spLocks noGrp="1"/>
          </p:cNvSpPr>
          <p:nvPr>
            <p:ph type="sldNum" sz="quarter" idx="10"/>
          </p:nvPr>
        </p:nvSpPr>
        <p:spPr/>
        <p:txBody>
          <a:bodyPr/>
          <a:lstStyle/>
          <a:p>
            <a:fld id="{42CD40DD-BC93-4D46-96F0-58214B8050CF}" type="slidenum">
              <a:rPr lang="en-US" sz="1000">
                <a:solidFill>
                  <a:prstClr val="black"/>
                </a:solidFill>
                <a:latin typeface="Arial" pitchFamily="34" charset="0"/>
                <a:cs typeface="Arial" pitchFamily="34" charset="0"/>
              </a:rPr>
              <a:pPr/>
              <a:t>45</a:t>
            </a:fld>
            <a:endParaRPr lang="en-US" sz="1000">
              <a:solidFill>
                <a:prstClr val="black"/>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nl-NL" smtClean="0">
                <a:solidFill>
                  <a:prstClr val="black"/>
                </a:solidFill>
              </a:rPr>
              <a:t>V@school - Infor Libraries Division</a:t>
            </a:r>
            <a:endParaRPr lang="nl-NL" dirty="0">
              <a:solidFill>
                <a:prstClr val="black"/>
              </a:solidFill>
            </a:endParaRPr>
          </a:p>
        </p:txBody>
      </p:sp>
    </p:spTree>
    <p:extLst>
      <p:ext uri="{BB962C8B-B14F-4D97-AF65-F5344CB8AC3E}">
        <p14:creationId xmlns:p14="http://schemas.microsoft.com/office/powerpoint/2010/main" val="24285525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Contactgegevens Infor Libraries Division:</a:t>
            </a:r>
          </a:p>
          <a:p>
            <a:r>
              <a:rPr lang="nl-NL" dirty="0" smtClean="0"/>
              <a:t>Pettelaarpark 103 | 5216 PR 's-Hertogenbosch | The Netherlands | Tel.</a:t>
            </a:r>
            <a:r>
              <a:rPr lang="nl-NL" baseline="0" dirty="0" smtClean="0"/>
              <a:t> +31 (0)73 620 52222 | Fax +31 (0)73 620 5310 | </a:t>
            </a:r>
            <a:r>
              <a:rPr lang="nl-NL" dirty="0" smtClean="0"/>
              <a:t>http://nl.infor.com/bibliotheken/</a:t>
            </a:r>
            <a:endParaRPr lang="nl-NL"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46</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3715278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Met</a:t>
            </a:r>
            <a:r>
              <a:rPr lang="nl-NL" baseline="0" noProof="0" dirty="0" smtClean="0"/>
              <a:t> V@school kunt u materialen (boeken, tijdschriften, games, video, website</a:t>
            </a:r>
            <a:r>
              <a:rPr lang="nl-NL" b="1" i="1" u="sng" baseline="0" noProof="0" dirty="0" smtClean="0"/>
              <a:t>s</a:t>
            </a:r>
            <a:r>
              <a:rPr lang="nl-NL" baseline="0" noProof="0" dirty="0" smtClean="0"/>
              <a:t> e.a.) beheren. Daarbij kunt u gebruik maken van de uitgebreide beschrijvingen en trefwoorden die beschikbaar zijn in de bibliotheekcatalogus.</a:t>
            </a:r>
          </a:p>
          <a:p>
            <a:r>
              <a:rPr lang="nl-NL" baseline="0" noProof="0" dirty="0" smtClean="0"/>
              <a:t>V@school beschikt over een aantrekkelijke interface waarbinnen de leerlingen zelf hun materialen kunnen uitlenen en weer innemen.</a:t>
            </a:r>
          </a:p>
          <a:p>
            <a:r>
              <a:rPr lang="nl-NL" baseline="0" noProof="0" dirty="0" smtClean="0"/>
              <a:t>V@school biedt diverse hulpmiddelen aan voor het genereren van statistieken en het leveren van gegevens voor de Leesmonitor.</a:t>
            </a:r>
            <a:endParaRPr lang="nl-NL" noProof="0"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5</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2469656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Waarom V@school? De applicatie is een unieke tool voor bibliotheken en scholen die willen</a:t>
            </a:r>
            <a:r>
              <a:rPr lang="nl-NL" baseline="0" noProof="0" dirty="0" smtClean="0"/>
              <a:t> samenwerken. </a:t>
            </a:r>
          </a:p>
          <a:p>
            <a:r>
              <a:rPr lang="nl-NL" baseline="0" noProof="0" dirty="0" smtClean="0"/>
              <a:t>In het kader van de aanpak ‘de Bibliotheek </a:t>
            </a:r>
            <a:r>
              <a:rPr lang="nl-NL" i="1" baseline="0" noProof="0" dirty="0" smtClean="0"/>
              <a:t>op school</a:t>
            </a:r>
            <a:r>
              <a:rPr lang="nl-NL" baseline="0" noProof="0" dirty="0" smtClean="0"/>
              <a:t>’ biedt V@school uitgebreide mogelijkheden voor deze samenwerking. Elke </a:t>
            </a:r>
            <a:r>
              <a:rPr lang="nl-NL" b="0" i="0" u="none" baseline="0" noProof="0" dirty="0" smtClean="0"/>
              <a:t>b</a:t>
            </a:r>
            <a:r>
              <a:rPr lang="nl-NL" baseline="0" noProof="0" dirty="0" smtClean="0"/>
              <a:t>ibliotheek kan zelf bepalen op welke manier de samenwerking vorm gegeven </a:t>
            </a:r>
            <a:r>
              <a:rPr lang="nl-NL" b="0" i="0" u="none" baseline="0" noProof="0" dirty="0" smtClean="0"/>
              <a:t>wordt</a:t>
            </a:r>
            <a:r>
              <a:rPr lang="nl-NL" baseline="0" noProof="0" dirty="0" smtClean="0"/>
              <a:t> : de mogelijkheden binnen V@school zijn eindeloos. Het eindresultaat is altijd een op het lokale onderwijs toegesneden catalogus, uitleenmodule en zoekmogelijkheden. </a:t>
            </a:r>
          </a:p>
          <a:p>
            <a:r>
              <a:rPr lang="nl-NL" baseline="0" noProof="0" dirty="0" smtClean="0"/>
              <a:t>Met behulp van V@school draagt de bibliotheek bij aan het verbeteren van de taalvaardigheid, het stimuleren van het lezen en het leren omgaan met media. </a:t>
            </a:r>
          </a:p>
          <a:p>
            <a:endParaRPr lang="nl-NL" noProof="0"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6</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562583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V@school is opgebouwd uit in</a:t>
            </a:r>
            <a:r>
              <a:rPr lang="nl-NL" baseline="0" noProof="0" dirty="0" smtClean="0"/>
              <a:t> de internationale bibliotheekwereld beproefde applicaties zoals V-smart, Iguana en V-link.</a:t>
            </a:r>
            <a:endParaRPr lang="nl-NL" noProof="0"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7</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961280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noProof="0" dirty="0" smtClean="0"/>
              <a:t>V-smart is een wereldwijd gebruikte bibliotheekapplicatie</a:t>
            </a:r>
            <a:r>
              <a:rPr lang="nl-NL" baseline="0" noProof="0" dirty="0" smtClean="0"/>
              <a:t>. De applicatie is een catalogussysteem + lenersdatabase + uitleenmodule + bestelmodule + tijdschriftenmodule.</a:t>
            </a:r>
          </a:p>
          <a:p>
            <a:endParaRPr lang="en-US"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8</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2424754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Iguana is een online platform om de diensten van de bibliotheek te marketen, de collecties te promoten en een gepersonaliseerde gebruikerservaring te leveren. Met Iguana bepalen de gebruikers zelf welke informatie ze willen ontvangen en waar ze die informatie willen bekijken. Iguana stelt de gebruikers in staat meer over de diensten en de collecties van de bibliotheek te weten te komen op een op maat gemaakte en interactieve manier.</a:t>
            </a:r>
            <a:endParaRPr lang="en-US" dirty="0"/>
          </a:p>
        </p:txBody>
      </p:sp>
      <p:sp>
        <p:nvSpPr>
          <p:cNvPr id="4" name="Slide Number Placeholder 3"/>
          <p:cNvSpPr>
            <a:spLocks noGrp="1"/>
          </p:cNvSpPr>
          <p:nvPr>
            <p:ph type="sldNum" sz="quarter" idx="10"/>
          </p:nvPr>
        </p:nvSpPr>
        <p:spPr/>
        <p:txBody>
          <a:bodyPr/>
          <a:lstStyle/>
          <a:p>
            <a:fld id="{33AA5897-367F-4041-9129-F49629FAB715}" type="slidenum">
              <a:rPr lang="nl-NL" smtClean="0"/>
              <a:pPr/>
              <a:t>9</a:t>
            </a:fld>
            <a:endParaRPr lang="nl-NL" dirty="0"/>
          </a:p>
        </p:txBody>
      </p:sp>
      <p:sp>
        <p:nvSpPr>
          <p:cNvPr id="5" name="Footer Placeholder 4"/>
          <p:cNvSpPr>
            <a:spLocks noGrp="1"/>
          </p:cNvSpPr>
          <p:nvPr>
            <p:ph type="ftr" sz="quarter" idx="11"/>
          </p:nvPr>
        </p:nvSpPr>
        <p:spPr/>
        <p:txBody>
          <a:bodyPr/>
          <a:lstStyle/>
          <a:p>
            <a:r>
              <a:rPr lang="nl-NL" smtClean="0"/>
              <a:t>V@school - Infor Libraries Division</a:t>
            </a:r>
            <a:endParaRPr lang="nl-NL" dirty="0"/>
          </a:p>
        </p:txBody>
      </p:sp>
    </p:spTree>
    <p:extLst>
      <p:ext uri="{BB962C8B-B14F-4D97-AF65-F5344CB8AC3E}">
        <p14:creationId xmlns:p14="http://schemas.microsoft.com/office/powerpoint/2010/main" val="787040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539552" y="404664"/>
            <a:ext cx="5400600" cy="1470025"/>
          </a:xfrm>
        </p:spPr>
        <p:txBody>
          <a:bodyPr/>
          <a:lstStyle>
            <a:lvl1pPr>
              <a:defRPr b="1">
                <a:solidFill>
                  <a:schemeClr val="bg1"/>
                </a:solidFill>
                <a:latin typeface="Arial" pitchFamily="34" charset="0"/>
                <a:cs typeface="Arial" pitchFamily="34" charset="0"/>
              </a:defRPr>
            </a:lvl1pPr>
          </a:lstStyle>
          <a:p>
            <a:r>
              <a:rPr lang="nl-NL" smtClean="0"/>
              <a:t>Klik om de stijl te bewerken</a:t>
            </a:r>
            <a:endParaRPr lang="nl-NL" dirty="0"/>
          </a:p>
        </p:txBody>
      </p:sp>
    </p:spTree>
    <p:extLst>
      <p:ext uri="{BB962C8B-B14F-4D97-AF65-F5344CB8AC3E}">
        <p14:creationId xmlns:p14="http://schemas.microsoft.com/office/powerpoint/2010/main" val="175435167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a:latin typeface="Arial" pitchFamily="34" charset="0"/>
                <a:cs typeface="Arial" pitchFamily="34" charset="0"/>
              </a:defRPr>
            </a:lvl1pPr>
          </a:lstStyle>
          <a:p>
            <a:r>
              <a:rPr lang="nl-NL" dirty="0" smtClean="0"/>
              <a:t>Klik om de stijl te bewerken</a:t>
            </a:r>
            <a:endParaRPr lang="nl-NL" dirty="0"/>
          </a:p>
        </p:txBody>
      </p:sp>
      <p:sp>
        <p:nvSpPr>
          <p:cNvPr id="3" name="Tijdelijke aanduiding voor inhoud 2"/>
          <p:cNvSpPr>
            <a:spLocks noGrp="1"/>
          </p:cNvSpPr>
          <p:nvPr>
            <p:ph idx="1"/>
          </p:nvPr>
        </p:nvSpPr>
        <p:spPr>
          <a:xfrm>
            <a:off x="468000" y="2124000"/>
            <a:ext cx="8229600" cy="3753272"/>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84646597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a:latin typeface="Arial" pitchFamily="34" charset="0"/>
                <a:cs typeface="Arial" pitchFamily="34" charset="0"/>
              </a:defRPr>
            </a:lvl1pPr>
          </a:lstStyle>
          <a:p>
            <a:r>
              <a:rPr lang="nl-NL" dirty="0" smtClean="0"/>
              <a:t>Klik om de stijl te bewerken</a:t>
            </a:r>
            <a:endParaRPr lang="nl-NL" dirty="0"/>
          </a:p>
        </p:txBody>
      </p:sp>
      <p:sp>
        <p:nvSpPr>
          <p:cNvPr id="3" name="Tijdelijke aanduiding voor inhoud 2"/>
          <p:cNvSpPr>
            <a:spLocks noGrp="1"/>
          </p:cNvSpPr>
          <p:nvPr>
            <p:ph sz="half" idx="1"/>
          </p:nvPr>
        </p:nvSpPr>
        <p:spPr>
          <a:xfrm>
            <a:off x="468000" y="2124000"/>
            <a:ext cx="4038600" cy="3753272"/>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4" name="Tijdelijke aanduiding voor inhoud 3"/>
          <p:cNvSpPr>
            <a:spLocks noGrp="1"/>
          </p:cNvSpPr>
          <p:nvPr>
            <p:ph sz="half" idx="2"/>
          </p:nvPr>
        </p:nvSpPr>
        <p:spPr>
          <a:xfrm>
            <a:off x="4648200" y="2124000"/>
            <a:ext cx="4038600" cy="3753272"/>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5166854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a:latin typeface="Arial" pitchFamily="34" charset="0"/>
                <a:cs typeface="Arial" pitchFamily="34" charset="0"/>
              </a:defRPr>
            </a:lvl1pPr>
          </a:lstStyle>
          <a:p>
            <a:r>
              <a:rPr lang="nl-NL" dirty="0" smtClean="0"/>
              <a:t>Klik om de stijl te bewerken</a:t>
            </a:r>
            <a:endParaRPr lang="nl-NL" dirty="0"/>
          </a:p>
        </p:txBody>
      </p:sp>
    </p:spTree>
    <p:extLst>
      <p:ext uri="{BB962C8B-B14F-4D97-AF65-F5344CB8AC3E}">
        <p14:creationId xmlns:p14="http://schemas.microsoft.com/office/powerpoint/2010/main" val="22966706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6774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5310534"/>
            <a:ext cx="5486400" cy="566738"/>
          </a:xfrm>
        </p:spPr>
        <p:txBody>
          <a:bodyPr anchor="b"/>
          <a:lstStyle>
            <a:lvl1pPr algn="ctr">
              <a:defRPr sz="2000" b="1">
                <a:latin typeface="Arial" pitchFamily="34" charset="0"/>
                <a:cs typeface="Arial" pitchFamily="34" charset="0"/>
              </a:defRPr>
            </a:lvl1pPr>
          </a:lstStyle>
          <a:p>
            <a:r>
              <a:rPr lang="nl-NL" smtClean="0"/>
              <a:t>Klik om de stijl te bewerken</a:t>
            </a:r>
            <a:endParaRPr lang="nl-NL" dirty="0"/>
          </a:p>
        </p:txBody>
      </p:sp>
      <p:sp>
        <p:nvSpPr>
          <p:cNvPr id="3" name="Tijdelijke aanduiding voor afbeelding 2"/>
          <p:cNvSpPr>
            <a:spLocks noGrp="1"/>
          </p:cNvSpPr>
          <p:nvPr>
            <p:ph type="pic" idx="1"/>
          </p:nvPr>
        </p:nvSpPr>
        <p:spPr>
          <a:xfrm>
            <a:off x="1792288" y="1122709"/>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nl-NL" dirty="0"/>
          </a:p>
        </p:txBody>
      </p:sp>
    </p:spTree>
    <p:extLst>
      <p:ext uri="{BB962C8B-B14F-4D97-AF65-F5344CB8AC3E}">
        <p14:creationId xmlns:p14="http://schemas.microsoft.com/office/powerpoint/2010/main" val="425141980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Infor10x Blank">
    <p:spTree>
      <p:nvGrpSpPr>
        <p:cNvPr id="1" name=""/>
        <p:cNvGrpSpPr/>
        <p:nvPr/>
      </p:nvGrpSpPr>
      <p:grpSpPr>
        <a:xfrm>
          <a:off x="0" y="0"/>
          <a:ext cx="0" cy="0"/>
          <a:chOff x="0" y="0"/>
          <a:chExt cx="0" cy="0"/>
        </a:xfrm>
      </p:grpSpPr>
      <p:pic>
        <p:nvPicPr>
          <p:cNvPr id="10" name="Picture 2" descr="\\psf\Home\Desktop\Infor_TMLogo_RGB_08051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8697" y="1152150"/>
            <a:ext cx="406060" cy="494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54632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Infor10x Title Only">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1156281" y="366813"/>
            <a:ext cx="7001407" cy="1371600"/>
          </a:xfrm>
        </p:spPr>
        <p:txBody>
          <a:bodyPr/>
          <a:lstStyle>
            <a:lvl1pPr algn="l">
              <a:defRPr>
                <a:solidFill>
                  <a:schemeClr val="bg2">
                    <a:lumMod val="25000"/>
                  </a:schemeClr>
                </a:solidFill>
                <a:latin typeface="+mj-lt"/>
              </a:defRPr>
            </a:lvl1pPr>
          </a:lstStyle>
          <a:p>
            <a:r>
              <a:rPr lang="en-US" dirty="0" smtClean="0"/>
              <a:t>Click to edit title style</a:t>
            </a:r>
            <a:endParaRPr lang="en-US" dirty="0"/>
          </a:p>
        </p:txBody>
      </p:sp>
      <p:pic>
        <p:nvPicPr>
          <p:cNvPr id="11" name="Picture 2" descr="\\psf\Home\Desktop\Infor_TMLogo_RGB_08051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8697" y="1152150"/>
            <a:ext cx="406060" cy="494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33255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nfor10x Bullets">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1156737" y="366813"/>
            <a:ext cx="7000951" cy="1371600"/>
          </a:xfrm>
        </p:spPr>
        <p:txBody>
          <a:bodyPr/>
          <a:lstStyle>
            <a:lvl1pPr algn="l">
              <a:defRPr>
                <a:solidFill>
                  <a:schemeClr val="bg2">
                    <a:lumMod val="25000"/>
                  </a:schemeClr>
                </a:solidFill>
                <a:latin typeface="+mj-lt"/>
              </a:defRPr>
            </a:lvl1pPr>
          </a:lstStyle>
          <a:p>
            <a:r>
              <a:rPr lang="en-US" dirty="0" smtClean="0"/>
              <a:t>Click to edit title style</a:t>
            </a:r>
            <a:endParaRPr lang="en-US" dirty="0"/>
          </a:p>
        </p:txBody>
      </p:sp>
      <p:pic>
        <p:nvPicPr>
          <p:cNvPr id="8" name="Picture 2" descr="\\psf\Home\Desktop\Infor_TMLogo_RGB_08051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8697" y="1152150"/>
            <a:ext cx="406060" cy="49408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sz="quarter" idx="10" hasCustomPrompt="1"/>
          </p:nvPr>
        </p:nvSpPr>
        <p:spPr>
          <a:xfrm>
            <a:off x="1156281" y="1835205"/>
            <a:ext cx="7001408" cy="4326015"/>
          </a:xfrm>
        </p:spPr>
        <p:txBody>
          <a:bodyPr/>
          <a:lstStyle>
            <a:lvl1pPr>
              <a:lnSpc>
                <a:spcPct val="85000"/>
              </a:lnSpc>
              <a:defRPr sz="1687">
                <a:solidFill>
                  <a:schemeClr val="bg2">
                    <a:lumMod val="25000"/>
                  </a:schemeClr>
                </a:solidFill>
                <a:latin typeface="+mn-lt"/>
              </a:defRPr>
            </a:lvl1pPr>
            <a:lvl2pPr>
              <a:lnSpc>
                <a:spcPct val="85000"/>
              </a:lnSpc>
              <a:defRPr sz="1462">
                <a:solidFill>
                  <a:schemeClr val="bg2">
                    <a:lumMod val="25000"/>
                  </a:schemeClr>
                </a:solidFill>
                <a:latin typeface="+mn-lt"/>
              </a:defRPr>
            </a:lvl2pPr>
            <a:lvl3pPr>
              <a:lnSpc>
                <a:spcPct val="85000"/>
              </a:lnSpc>
              <a:defRPr sz="1237">
                <a:solidFill>
                  <a:schemeClr val="bg2">
                    <a:lumMod val="25000"/>
                  </a:schemeClr>
                </a:solidFill>
                <a:latin typeface="+mn-lt"/>
              </a:defRPr>
            </a:lvl3pPr>
            <a:lvl4pPr>
              <a:lnSpc>
                <a:spcPct val="85000"/>
              </a:lnSpc>
              <a:defRPr sz="1012">
                <a:solidFill>
                  <a:schemeClr val="bg2">
                    <a:lumMod val="25000"/>
                  </a:schemeClr>
                </a:solidFill>
                <a:latin typeface="+mn-lt"/>
              </a:defRPr>
            </a:lvl4pPr>
            <a:lvl5pPr>
              <a:lnSpc>
                <a:spcPct val="85000"/>
              </a:lnSpc>
              <a:defRPr sz="900">
                <a:solidFill>
                  <a:schemeClr val="bg2">
                    <a:lumMod val="25000"/>
                  </a:schemeClr>
                </a:solidFill>
                <a:latin typeface="+mn-lt"/>
              </a:defRPr>
            </a:lvl5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38823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68000" y="917848"/>
            <a:ext cx="8229600" cy="1143000"/>
          </a:xfrm>
          <a:prstGeom prst="rect">
            <a:avLst/>
          </a:prstGeom>
        </p:spPr>
        <p:txBody>
          <a:bodyPr vert="horz" lIns="91440" tIns="45720" rIns="91440" bIns="45720" rtlCol="0" anchor="ctr">
            <a:normAutofit/>
          </a:bodyPr>
          <a:lstStyle/>
          <a:p>
            <a:r>
              <a:rPr lang="nl-NL" dirty="0" smtClean="0"/>
              <a:t>Klik om de stijl te bewerken</a:t>
            </a:r>
            <a:endParaRPr lang="nl-NL" dirty="0"/>
          </a:p>
        </p:txBody>
      </p:sp>
      <p:sp>
        <p:nvSpPr>
          <p:cNvPr id="3" name="Tijdelijke aanduiding voor tekst 2"/>
          <p:cNvSpPr>
            <a:spLocks noGrp="1"/>
          </p:cNvSpPr>
          <p:nvPr>
            <p:ph type="body" idx="1"/>
          </p:nvPr>
        </p:nvSpPr>
        <p:spPr>
          <a:xfrm>
            <a:off x="468000" y="2124001"/>
            <a:ext cx="8229600" cy="3753272"/>
          </a:xfrm>
          <a:prstGeom prst="rect">
            <a:avLst/>
          </a:prstGeom>
        </p:spPr>
        <p:txBody>
          <a:bodyPr vert="horz" lIns="91440" tIns="45720" rIns="91440" bIns="45720" rtlCol="0">
            <a:norm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3605729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7" r:id="rId6"/>
    <p:sldLayoutId id="2147483658" r:id="rId7"/>
    <p:sldLayoutId id="2147483659" r:id="rId8"/>
    <p:sldLayoutId id="2147483660" r:id="rId9"/>
  </p:sldLayoutIdLst>
  <p:timing>
    <p:tnLst>
      <p:par>
        <p:cTn id="1" dur="indefinite" restart="never" nodeType="tmRoot"/>
      </p:par>
    </p:tnLst>
  </p:timing>
  <p:hf hdr="0" dt="0"/>
  <p:txStyles>
    <p:titleStyle>
      <a:lvl1pPr algn="ctr" defTabSz="914400" rtl="0" eaLnBrk="1" latinLnBrk="0" hangingPunct="1">
        <a:spcBef>
          <a:spcPct val="0"/>
        </a:spcBef>
        <a:buNone/>
        <a:defRPr sz="3200" b="1" kern="1200">
          <a:solidFill>
            <a:srgbClr val="FF7320"/>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FF7320"/>
        </a:buClr>
        <a:buSzPct val="80000"/>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FF7320"/>
        </a:buClr>
        <a:buSzPct val="60000"/>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FF7320"/>
        </a:buClr>
        <a:buSzPct val="55000"/>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FF7320"/>
        </a:buClr>
        <a:buSzPct val="55000"/>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FF7320"/>
        </a:buClr>
        <a:buSzPct val="55000"/>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nl.infor.com/bibliotheken/onze-oplossingen/infor-v-link/"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4.xml"/><Relationship Id="rId1" Type="http://schemas.openxmlformats.org/officeDocument/2006/relationships/slideLayout" Target="../slideLayouts/slideLayout9.xml"/><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hyperlink" Target="mailto:Johan.deBruijn@infor.com"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hyperlink" Target="http://nl.infor.com/bibliotheken/onze-oplossingen/v-smart/"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hyperlink" Target="http://nl.infor.com/bibliotheken/onze-oplossingen/infor-iguana/"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1556792"/>
            <a:ext cx="2695575" cy="4048125"/>
          </a:xfrm>
          <a:prstGeom prst="rect">
            <a:avLst/>
          </a:prstGeom>
        </p:spPr>
      </p:pic>
    </p:spTree>
    <p:extLst>
      <p:ext uri="{BB962C8B-B14F-4D97-AF65-F5344CB8AC3E}">
        <p14:creationId xmlns:p14="http://schemas.microsoft.com/office/powerpoint/2010/main" val="193883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594810" y="5413450"/>
            <a:ext cx="6308818" cy="369332"/>
          </a:xfrm>
          <a:prstGeom prst="rect">
            <a:avLst/>
          </a:prstGeom>
        </p:spPr>
        <p:txBody>
          <a:bodyPr wrap="square">
            <a:spAutoFit/>
          </a:bodyPr>
          <a:lstStyle/>
          <a:p>
            <a:r>
              <a:rPr lang="en-US" dirty="0">
                <a:hlinkClick r:id="rId3"/>
              </a:rPr>
              <a:t>http://nl.infor.com/bibliotheken/onze-oplossingen/infor-v-link</a:t>
            </a:r>
            <a:r>
              <a:rPr lang="en-US" dirty="0" smtClean="0">
                <a:hlinkClick r:id="rId3"/>
              </a:rPr>
              <a:t>/</a:t>
            </a:r>
            <a:r>
              <a:rPr lang="en-US" dirty="0" smtClean="0"/>
              <a:t> </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080" y="4998479"/>
            <a:ext cx="1199274" cy="1199274"/>
          </a:xfrm>
          <a:prstGeom prst="rect">
            <a:avLst/>
          </a:prstGeom>
        </p:spPr>
      </p:pic>
      <p:pic>
        <p:nvPicPr>
          <p:cNvPr id="7"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616" y="476672"/>
            <a:ext cx="1371600" cy="2059823"/>
          </a:xfrm>
          <a:prstGeom prst="rect">
            <a:avLst/>
          </a:prstGeom>
          <a:ln>
            <a:noFill/>
          </a:ln>
        </p:spPr>
      </p:pic>
      <p:sp>
        <p:nvSpPr>
          <p:cNvPr id="8" name="Rectangle 3"/>
          <p:cNvSpPr/>
          <p:nvPr/>
        </p:nvSpPr>
        <p:spPr>
          <a:xfrm>
            <a:off x="1903780" y="3356992"/>
            <a:ext cx="5211683" cy="1200329"/>
          </a:xfrm>
          <a:prstGeom prst="rect">
            <a:avLst/>
          </a:prstGeom>
          <a:noFill/>
        </p:spPr>
        <p:txBody>
          <a:bodyPr wrap="none" lIns="91440" tIns="45720" rIns="91440" bIns="45720">
            <a:spAutoFit/>
          </a:bodyPr>
          <a:lstStyle/>
          <a:p>
            <a:pPr algn="ctr"/>
            <a:r>
              <a:rPr lang="en-US" sz="3600" b="1" cap="none" spc="0" dirty="0" smtClean="0">
                <a:ln w="9525">
                  <a:solidFill>
                    <a:schemeClr val="bg1"/>
                  </a:solidFill>
                  <a:prstDash val="solid"/>
                </a:ln>
                <a:solidFill>
                  <a:srgbClr val="006CB6"/>
                </a:solidFill>
                <a:latin typeface="Arial" panose="020B0604020202020204" pitchFamily="34" charset="0"/>
                <a:cs typeface="Arial" panose="020B0604020202020204" pitchFamily="34" charset="0"/>
              </a:rPr>
              <a:t>Direct </a:t>
            </a:r>
            <a:r>
              <a:rPr lang="en-US" sz="3600" b="1" cap="none" spc="0" dirty="0" err="1" smtClean="0">
                <a:ln w="9525">
                  <a:solidFill>
                    <a:schemeClr val="bg1"/>
                  </a:solidFill>
                  <a:prstDash val="solid"/>
                </a:ln>
                <a:solidFill>
                  <a:srgbClr val="006CB6"/>
                </a:solidFill>
                <a:latin typeface="Arial" panose="020B0604020202020204" pitchFamily="34" charset="0"/>
                <a:cs typeface="Arial" panose="020B0604020202020204" pitchFamily="34" charset="0"/>
              </a:rPr>
              <a:t>doorlinken</a:t>
            </a:r>
            <a:r>
              <a:rPr lang="en-US" sz="3600" b="1" cap="none" spc="0" dirty="0" smtClean="0">
                <a:ln w="9525">
                  <a:solidFill>
                    <a:schemeClr val="bg1"/>
                  </a:solidFill>
                  <a:prstDash val="solid"/>
                </a:ln>
                <a:solidFill>
                  <a:srgbClr val="006CB6"/>
                </a:solidFill>
                <a:latin typeface="Arial" panose="020B0604020202020204" pitchFamily="34" charset="0"/>
                <a:cs typeface="Arial" panose="020B0604020202020204" pitchFamily="34" charset="0"/>
              </a:rPr>
              <a:t> </a:t>
            </a:r>
            <a:r>
              <a:rPr lang="en-US" sz="3600" b="1" cap="none" spc="0" dirty="0" err="1" smtClean="0">
                <a:ln w="9525">
                  <a:solidFill>
                    <a:schemeClr val="bg1"/>
                  </a:solidFill>
                  <a:prstDash val="solid"/>
                </a:ln>
                <a:solidFill>
                  <a:srgbClr val="006CB6"/>
                </a:solidFill>
                <a:latin typeface="Arial" panose="020B0604020202020204" pitchFamily="34" charset="0"/>
                <a:cs typeface="Arial" panose="020B0604020202020204" pitchFamily="34" charset="0"/>
              </a:rPr>
              <a:t>naar</a:t>
            </a:r>
            <a:r>
              <a:rPr lang="en-US" sz="3600" b="1" cap="none" spc="0" dirty="0" smtClean="0">
                <a:ln w="9525">
                  <a:solidFill>
                    <a:schemeClr val="bg1"/>
                  </a:solidFill>
                  <a:prstDash val="solid"/>
                </a:ln>
                <a:solidFill>
                  <a:srgbClr val="006CB6"/>
                </a:solidFill>
                <a:latin typeface="Arial" panose="020B0604020202020204" pitchFamily="34" charset="0"/>
                <a:cs typeface="Arial" panose="020B0604020202020204" pitchFamily="34" charset="0"/>
              </a:rPr>
              <a:t> </a:t>
            </a:r>
          </a:p>
          <a:p>
            <a:pPr algn="ctr"/>
            <a:r>
              <a:rPr lang="en-US" sz="3600" b="1" cap="none" spc="0" dirty="0" err="1" smtClean="0">
                <a:ln w="9525">
                  <a:solidFill>
                    <a:schemeClr val="bg1"/>
                  </a:solidFill>
                  <a:prstDash val="solid"/>
                </a:ln>
                <a:solidFill>
                  <a:srgbClr val="006CB6"/>
                </a:solidFill>
                <a:latin typeface="Arial" panose="020B0604020202020204" pitchFamily="34" charset="0"/>
                <a:cs typeface="Arial" panose="020B0604020202020204" pitchFamily="34" charset="0"/>
              </a:rPr>
              <a:t>relevante</a:t>
            </a:r>
            <a:r>
              <a:rPr lang="en-US" sz="3600" b="1" cap="none" spc="0" dirty="0" smtClean="0">
                <a:ln w="9525">
                  <a:solidFill>
                    <a:schemeClr val="bg1"/>
                  </a:solidFill>
                  <a:prstDash val="solid"/>
                </a:ln>
                <a:solidFill>
                  <a:srgbClr val="006CB6"/>
                </a:solidFill>
                <a:latin typeface="Arial" panose="020B0604020202020204" pitchFamily="34" charset="0"/>
                <a:cs typeface="Arial" panose="020B0604020202020204" pitchFamily="34" charset="0"/>
              </a:rPr>
              <a:t> </a:t>
            </a:r>
            <a:r>
              <a:rPr lang="en-US" sz="3600" b="1" cap="none" spc="0" dirty="0" err="1" smtClean="0">
                <a:ln w="9525">
                  <a:solidFill>
                    <a:schemeClr val="bg1"/>
                  </a:solidFill>
                  <a:prstDash val="solid"/>
                </a:ln>
                <a:solidFill>
                  <a:srgbClr val="006CB6"/>
                </a:solidFill>
                <a:latin typeface="Arial" panose="020B0604020202020204" pitchFamily="34" charset="0"/>
                <a:cs typeface="Arial" panose="020B0604020202020204" pitchFamily="34" charset="0"/>
              </a:rPr>
              <a:t>informatie</a:t>
            </a:r>
            <a:endParaRPr lang="en-US" sz="3600" b="1" cap="none" spc="0" dirty="0">
              <a:ln w="9525">
                <a:solidFill>
                  <a:schemeClr val="bg1"/>
                </a:solidFill>
                <a:prstDash val="solid"/>
              </a:ln>
              <a:solidFill>
                <a:srgbClr val="006CB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20960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V@school: hoe </a:t>
            </a:r>
            <a:r>
              <a:rPr lang="en-US" dirty="0" err="1" smtClean="0"/>
              <a:t>werkt</a:t>
            </a:r>
            <a:r>
              <a:rPr lang="en-US" dirty="0" smtClean="0"/>
              <a:t> het?</a:t>
            </a:r>
            <a:endParaRPr lang="en-US" dirty="0"/>
          </a:p>
        </p:txBody>
      </p:sp>
      <p:sp>
        <p:nvSpPr>
          <p:cNvPr id="3" name="Content Placeholder 2"/>
          <p:cNvSpPr>
            <a:spLocks noGrp="1"/>
          </p:cNvSpPr>
          <p:nvPr>
            <p:ph idx="1"/>
          </p:nvPr>
        </p:nvSpPr>
        <p:spPr>
          <a:xfrm>
            <a:off x="468000" y="2124000"/>
            <a:ext cx="8229600" cy="3969296"/>
          </a:xfrm>
        </p:spPr>
        <p:txBody>
          <a:bodyPr>
            <a:normAutofit fontScale="85000" lnSpcReduction="20000"/>
          </a:bodyPr>
          <a:lstStyle/>
          <a:p>
            <a:r>
              <a:rPr lang="nl-NL" b="1" dirty="0" smtClean="0">
                <a:solidFill>
                  <a:srgbClr val="FF7D2D"/>
                </a:solidFill>
              </a:rPr>
              <a:t>Geen</a:t>
            </a:r>
            <a:r>
              <a:rPr lang="nl-NL" dirty="0" smtClean="0"/>
              <a:t> lokale software        alles gaat via het internet</a:t>
            </a:r>
          </a:p>
          <a:p>
            <a:r>
              <a:rPr lang="nl-NL" dirty="0" smtClean="0"/>
              <a:t>Voornaamste vereiste = moderne browser op moderne PC met een snelle </a:t>
            </a:r>
            <a:r>
              <a:rPr lang="nl-NL" b="1" dirty="0" smtClean="0">
                <a:solidFill>
                  <a:srgbClr val="FF7D2D"/>
                </a:solidFill>
              </a:rPr>
              <a:t>Internetverbinding</a:t>
            </a:r>
          </a:p>
          <a:p>
            <a:r>
              <a:rPr lang="nl-NL" dirty="0" smtClean="0"/>
              <a:t>Diverse </a:t>
            </a:r>
            <a:r>
              <a:rPr lang="nl-NL" b="1" dirty="0" smtClean="0">
                <a:solidFill>
                  <a:srgbClr val="FF7D2D"/>
                </a:solidFill>
              </a:rPr>
              <a:t>Thema’s</a:t>
            </a:r>
            <a:r>
              <a:rPr lang="nl-NL" dirty="0" smtClean="0"/>
              <a:t> op leeftijd (Infor) en de Bibliotheek </a:t>
            </a:r>
            <a:r>
              <a:rPr lang="nl-NL" i="1" dirty="0" smtClean="0"/>
              <a:t>op school</a:t>
            </a:r>
            <a:endParaRPr lang="nl-NL" dirty="0" smtClean="0"/>
          </a:p>
          <a:p>
            <a:r>
              <a:rPr lang="nl-NL" dirty="0" smtClean="0"/>
              <a:t>Leerlingen kunnen </a:t>
            </a:r>
            <a:r>
              <a:rPr lang="nl-NL" b="1" dirty="0" smtClean="0">
                <a:solidFill>
                  <a:srgbClr val="FF7D2D"/>
                </a:solidFill>
              </a:rPr>
              <a:t>Zelf</a:t>
            </a:r>
            <a:r>
              <a:rPr lang="nl-NL" dirty="0" smtClean="0"/>
              <a:t> uitlenen en innemen m.b.v. Widgets</a:t>
            </a:r>
          </a:p>
          <a:p>
            <a:r>
              <a:rPr lang="nl-NL" b="1" dirty="0" smtClean="0">
                <a:solidFill>
                  <a:srgbClr val="FF7D2D"/>
                </a:solidFill>
              </a:rPr>
              <a:t>‘Snuffelen’</a:t>
            </a:r>
            <a:r>
              <a:rPr lang="nl-NL" dirty="0" smtClean="0"/>
              <a:t> m.b.v. een Zoekboom (KidsTree)</a:t>
            </a:r>
          </a:p>
          <a:p>
            <a:r>
              <a:rPr lang="nl-NL" dirty="0" smtClean="0"/>
              <a:t>Titels voor eigen </a:t>
            </a:r>
            <a:r>
              <a:rPr lang="nl-NL" b="1" dirty="0" smtClean="0">
                <a:solidFill>
                  <a:srgbClr val="FF7D2D"/>
                </a:solidFill>
              </a:rPr>
              <a:t>Leeftijd</a:t>
            </a:r>
            <a:r>
              <a:rPr lang="nl-NL" dirty="0" smtClean="0"/>
              <a:t> direct zichtbaar</a:t>
            </a:r>
            <a:endParaRPr lang="en-US" dirty="0"/>
          </a:p>
        </p:txBody>
      </p:sp>
      <p:cxnSp>
        <p:nvCxnSpPr>
          <p:cNvPr id="11" name="Straight Arrow Connector 10"/>
          <p:cNvCxnSpPr/>
          <p:nvPr/>
        </p:nvCxnSpPr>
        <p:spPr>
          <a:xfrm rot="5400000">
            <a:off x="4350576" y="2210264"/>
            <a:ext cx="586864" cy="0"/>
          </a:xfrm>
          <a:prstGeom prst="straightConnector1">
            <a:avLst/>
          </a:prstGeom>
          <a:ln w="76200">
            <a:solidFill>
              <a:srgbClr val="FF6600"/>
            </a:solidFill>
            <a:tailEnd type="triangle"/>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754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V@school gebruikersinterface</a:t>
            </a:r>
            <a:endParaRPr lang="nl-NL" dirty="0"/>
          </a:p>
        </p:txBody>
      </p:sp>
      <p:sp>
        <p:nvSpPr>
          <p:cNvPr id="3" name="Content Placeholder 2"/>
          <p:cNvSpPr>
            <a:spLocks noGrp="1"/>
          </p:cNvSpPr>
          <p:nvPr>
            <p:ph idx="1"/>
          </p:nvPr>
        </p:nvSpPr>
        <p:spPr/>
        <p:txBody>
          <a:bodyPr>
            <a:normAutofit fontScale="70000" lnSpcReduction="20000"/>
          </a:bodyPr>
          <a:lstStyle/>
          <a:p>
            <a:r>
              <a:rPr lang="nl-NL" dirty="0" smtClean="0"/>
              <a:t>Eigentijdse look &amp; feel</a:t>
            </a:r>
          </a:p>
          <a:p>
            <a:r>
              <a:rPr lang="nl-NL" dirty="0" smtClean="0"/>
              <a:t>Animatie</a:t>
            </a:r>
          </a:p>
          <a:p>
            <a:r>
              <a:rPr lang="nl-NL" dirty="0" smtClean="0"/>
              <a:t>RSS-feed</a:t>
            </a:r>
          </a:p>
          <a:p>
            <a:r>
              <a:rPr lang="nl-NL" dirty="0" smtClean="0"/>
              <a:t>Widget(s)</a:t>
            </a:r>
          </a:p>
          <a:p>
            <a:r>
              <a:rPr lang="nl-NL" dirty="0" smtClean="0"/>
              <a:t>Zelf uitlenen en innemen</a:t>
            </a:r>
          </a:p>
          <a:p>
            <a:r>
              <a:rPr lang="nl-NL" dirty="0" smtClean="0"/>
              <a:t>‘mijn bibliotheek’</a:t>
            </a:r>
          </a:p>
          <a:p>
            <a:r>
              <a:rPr lang="nl-NL" dirty="0" smtClean="0"/>
              <a:t>Beoordelen en waarderen</a:t>
            </a:r>
          </a:p>
          <a:p>
            <a:r>
              <a:rPr lang="nl-NL" dirty="0" smtClean="0"/>
              <a:t>Leeslogboek</a:t>
            </a:r>
          </a:p>
          <a:p>
            <a:r>
              <a:rPr lang="nl-NL" dirty="0" smtClean="0"/>
              <a:t>Zoeken in de eigen bieb en andere sites</a:t>
            </a:r>
          </a:p>
          <a:p>
            <a:r>
              <a:rPr lang="nl-NL" dirty="0" smtClean="0"/>
              <a:t>‘direct’ Zoeken en ‘snuffelen’</a:t>
            </a:r>
          </a:p>
          <a:p>
            <a:r>
              <a:rPr lang="nl-NL" dirty="0" smtClean="0"/>
              <a:t>Leeftijdgebonden resultaten</a:t>
            </a:r>
          </a:p>
          <a:p>
            <a:endParaRPr lang="en-US" dirty="0"/>
          </a:p>
        </p:txBody>
      </p:sp>
    </p:spTree>
    <p:extLst>
      <p:ext uri="{BB962C8B-B14F-4D97-AF65-F5344CB8AC3E}">
        <p14:creationId xmlns:p14="http://schemas.microsoft.com/office/powerpoint/2010/main" val="2997638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 &amp; Feel</a:t>
            </a:r>
            <a:endParaRPr lang="en-US" dirty="0"/>
          </a:p>
        </p:txBody>
      </p:sp>
      <p:sp>
        <p:nvSpPr>
          <p:cNvPr id="3" name="Content Placeholder 2"/>
          <p:cNvSpPr>
            <a:spLocks noGrp="1"/>
          </p:cNvSpPr>
          <p:nvPr>
            <p:ph idx="1"/>
          </p:nvPr>
        </p:nvSpPr>
        <p:spPr/>
        <p:txBody>
          <a:bodyPr/>
          <a:lstStyle/>
          <a:p>
            <a:r>
              <a:rPr lang="nl-NL" dirty="0" smtClean="0"/>
              <a:t>4 verschillende thema’s</a:t>
            </a:r>
          </a:p>
          <a:p>
            <a:pPr lvl="1"/>
            <a:r>
              <a:rPr lang="nl-NL" dirty="0" smtClean="0"/>
              <a:t>Per leeftijdsgroep</a:t>
            </a:r>
          </a:p>
          <a:p>
            <a:pPr lvl="1"/>
            <a:r>
              <a:rPr lang="nl-NL" dirty="0" smtClean="0"/>
              <a:t>Huisstijl de Bibliotheek </a:t>
            </a:r>
            <a:r>
              <a:rPr lang="nl-NL" i="1" dirty="0" smtClean="0"/>
              <a:t>op school</a:t>
            </a:r>
            <a:endParaRPr lang="nl-NL" dirty="0" smtClean="0"/>
          </a:p>
          <a:p>
            <a:r>
              <a:rPr lang="nl-NL" dirty="0" smtClean="0"/>
              <a:t>Bibliotheek bepaalt zelf wat getoond wordt en hoe en waar op de pagina.</a:t>
            </a:r>
          </a:p>
          <a:p>
            <a:endParaRPr lang="en-US" dirty="0" smtClean="0"/>
          </a:p>
          <a:p>
            <a:endParaRPr lang="en-US" dirty="0"/>
          </a:p>
        </p:txBody>
      </p:sp>
    </p:spTree>
    <p:extLst>
      <p:ext uri="{BB962C8B-B14F-4D97-AF65-F5344CB8AC3E}">
        <p14:creationId xmlns:p14="http://schemas.microsoft.com/office/powerpoint/2010/main" val="1476112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1" y="908720"/>
            <a:ext cx="6808049"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7544" y="323945"/>
            <a:ext cx="5256584" cy="584775"/>
          </a:xfrm>
          <a:prstGeom prst="rect">
            <a:avLst/>
          </a:prstGeom>
          <a:noFill/>
        </p:spPr>
        <p:txBody>
          <a:bodyPr wrap="square" rtlCol="0">
            <a:spAutoFit/>
          </a:bodyPr>
          <a:lstStyle/>
          <a:p>
            <a:r>
              <a:rPr lang="en-US" sz="3200" b="1" dirty="0" smtClean="0">
                <a:solidFill>
                  <a:srgbClr val="FF7D2D"/>
                </a:solidFill>
                <a:latin typeface="Arial" panose="020B0604020202020204" pitchFamily="34" charset="0"/>
                <a:cs typeface="Arial" panose="020B0604020202020204" pitchFamily="34" charset="0"/>
              </a:rPr>
              <a:t>De Bibliotheek </a:t>
            </a:r>
            <a:r>
              <a:rPr lang="en-US" sz="3200" b="1" i="1" dirty="0" smtClean="0">
                <a:solidFill>
                  <a:srgbClr val="FF7D2D"/>
                </a:solidFill>
                <a:latin typeface="Arial" panose="020B0604020202020204" pitchFamily="34" charset="0"/>
                <a:cs typeface="Arial" panose="020B0604020202020204" pitchFamily="34" charset="0"/>
              </a:rPr>
              <a:t>op school</a:t>
            </a:r>
            <a:endParaRPr lang="en-US" sz="3200" b="1" dirty="0">
              <a:solidFill>
                <a:srgbClr val="FF7D2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9376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908720"/>
            <a:ext cx="6864967" cy="5497841"/>
          </a:xfrm>
          <a:prstGeom prst="rect">
            <a:avLst/>
          </a:prstGeom>
        </p:spPr>
      </p:pic>
      <p:sp>
        <p:nvSpPr>
          <p:cNvPr id="3" name="Title 2"/>
          <p:cNvSpPr>
            <a:spLocks noGrp="1"/>
          </p:cNvSpPr>
          <p:nvPr>
            <p:ph type="ctrTitle"/>
          </p:nvPr>
        </p:nvSpPr>
        <p:spPr>
          <a:xfrm>
            <a:off x="430121" y="173707"/>
            <a:ext cx="5400600" cy="735013"/>
          </a:xfrm>
        </p:spPr>
        <p:txBody>
          <a:bodyPr/>
          <a:lstStyle/>
          <a:p>
            <a:pPr algn="l"/>
            <a:r>
              <a:rPr lang="nl-NL" dirty="0" smtClean="0">
                <a:solidFill>
                  <a:srgbClr val="FF7D2D"/>
                </a:solidFill>
              </a:rPr>
              <a:t>6 – 8 Jaar</a:t>
            </a:r>
            <a:endParaRPr lang="nl-NL" dirty="0">
              <a:solidFill>
                <a:srgbClr val="FF7D2D"/>
              </a:solidFill>
            </a:endParaRPr>
          </a:p>
        </p:txBody>
      </p:sp>
    </p:spTree>
    <p:extLst>
      <p:ext uri="{BB962C8B-B14F-4D97-AF65-F5344CB8AC3E}">
        <p14:creationId xmlns:p14="http://schemas.microsoft.com/office/powerpoint/2010/main" val="2560710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8000" y="854022"/>
            <a:ext cx="6696288" cy="5383289"/>
          </a:xfrm>
          <a:prstGeom prst="rect">
            <a:avLst/>
          </a:prstGeom>
        </p:spPr>
      </p:pic>
      <p:sp>
        <p:nvSpPr>
          <p:cNvPr id="3" name="Title 2"/>
          <p:cNvSpPr>
            <a:spLocks noGrp="1"/>
          </p:cNvSpPr>
          <p:nvPr>
            <p:ph type="title"/>
          </p:nvPr>
        </p:nvSpPr>
        <p:spPr>
          <a:xfrm>
            <a:off x="431033" y="193204"/>
            <a:ext cx="8229600" cy="571500"/>
          </a:xfrm>
        </p:spPr>
        <p:txBody>
          <a:bodyPr>
            <a:normAutofit fontScale="90000"/>
          </a:bodyPr>
          <a:lstStyle/>
          <a:p>
            <a:r>
              <a:rPr lang="nl-NL" dirty="0" smtClean="0"/>
              <a:t>9 – 10 Jaar</a:t>
            </a:r>
            <a:endParaRPr lang="nl-NL" dirty="0"/>
          </a:p>
        </p:txBody>
      </p:sp>
    </p:spTree>
    <p:extLst>
      <p:ext uri="{BB962C8B-B14F-4D97-AF65-F5344CB8AC3E}">
        <p14:creationId xmlns:p14="http://schemas.microsoft.com/office/powerpoint/2010/main" val="1029165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3528" y="884443"/>
            <a:ext cx="6984776" cy="5548513"/>
          </a:xfrm>
          <a:prstGeom prst="rect">
            <a:avLst/>
          </a:prstGeom>
        </p:spPr>
      </p:pic>
      <p:sp>
        <p:nvSpPr>
          <p:cNvPr id="3" name="Title 2"/>
          <p:cNvSpPr>
            <a:spLocks noGrp="1"/>
          </p:cNvSpPr>
          <p:nvPr>
            <p:ph type="title"/>
          </p:nvPr>
        </p:nvSpPr>
        <p:spPr>
          <a:xfrm>
            <a:off x="467544" y="116632"/>
            <a:ext cx="8229600" cy="792088"/>
          </a:xfrm>
        </p:spPr>
        <p:txBody>
          <a:bodyPr/>
          <a:lstStyle/>
          <a:p>
            <a:r>
              <a:rPr lang="nl-NL" dirty="0" smtClean="0"/>
              <a:t>11 – 12 Jaar</a:t>
            </a:r>
            <a:endParaRPr lang="nl-NL" dirty="0"/>
          </a:p>
        </p:txBody>
      </p:sp>
    </p:spTree>
    <p:extLst>
      <p:ext uri="{BB962C8B-B14F-4D97-AF65-F5344CB8AC3E}">
        <p14:creationId xmlns:p14="http://schemas.microsoft.com/office/powerpoint/2010/main" val="328503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229600" cy="648072"/>
          </a:xfrm>
        </p:spPr>
        <p:txBody>
          <a:bodyPr/>
          <a:lstStyle/>
          <a:p>
            <a:r>
              <a:rPr lang="nl-NL" dirty="0" smtClean="0"/>
              <a:t>Specifiek en gedifferentieerd</a:t>
            </a:r>
            <a:endParaRPr lang="nl-NL" dirty="0"/>
          </a:p>
        </p:txBody>
      </p:sp>
      <p:pic>
        <p:nvPicPr>
          <p:cNvPr id="3" name="Picture 2"/>
          <p:cNvPicPr>
            <a:picLocks noChangeAspect="1"/>
          </p:cNvPicPr>
          <p:nvPr/>
        </p:nvPicPr>
        <p:blipFill>
          <a:blip r:embed="rId3"/>
          <a:stretch>
            <a:fillRect/>
          </a:stretch>
        </p:blipFill>
        <p:spPr>
          <a:xfrm>
            <a:off x="611560" y="980728"/>
            <a:ext cx="6716520" cy="5373216"/>
          </a:xfrm>
          <a:prstGeom prst="rect">
            <a:avLst/>
          </a:prstGeom>
        </p:spPr>
      </p:pic>
    </p:spTree>
    <p:extLst>
      <p:ext uri="{BB962C8B-B14F-4D97-AF65-F5344CB8AC3E}">
        <p14:creationId xmlns:p14="http://schemas.microsoft.com/office/powerpoint/2010/main" val="1095694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76672"/>
            <a:ext cx="8229600" cy="864096"/>
          </a:xfrm>
        </p:spPr>
        <p:txBody>
          <a:bodyPr>
            <a:normAutofit fontScale="90000"/>
          </a:bodyPr>
          <a:lstStyle/>
          <a:p>
            <a:r>
              <a:rPr lang="nl-NL" dirty="0" smtClean="0"/>
              <a:t>Navigatiebalk: </a:t>
            </a:r>
            <a:br>
              <a:rPr lang="nl-NL" dirty="0" smtClean="0"/>
            </a:br>
            <a:r>
              <a:rPr lang="nl-NL" dirty="0" smtClean="0"/>
              <a:t>van eenvoudig tot uitgebreid</a:t>
            </a:r>
            <a:endParaRPr lang="nl-NL" dirty="0"/>
          </a:p>
        </p:txBody>
      </p:sp>
      <p:pic>
        <p:nvPicPr>
          <p:cNvPr id="3" name="Picture 2"/>
          <p:cNvPicPr>
            <a:picLocks noChangeAspect="1"/>
          </p:cNvPicPr>
          <p:nvPr/>
        </p:nvPicPr>
        <p:blipFill>
          <a:blip r:embed="rId3"/>
          <a:stretch>
            <a:fillRect/>
          </a:stretch>
        </p:blipFill>
        <p:spPr>
          <a:xfrm>
            <a:off x="0" y="2325840"/>
            <a:ext cx="9144000" cy="311072"/>
          </a:xfrm>
          <a:prstGeom prst="rect">
            <a:avLst/>
          </a:prstGeom>
        </p:spPr>
      </p:pic>
      <p:pic>
        <p:nvPicPr>
          <p:cNvPr id="4" name="Picture 3"/>
          <p:cNvPicPr>
            <a:picLocks noChangeAspect="1"/>
          </p:cNvPicPr>
          <p:nvPr/>
        </p:nvPicPr>
        <p:blipFill>
          <a:blip r:embed="rId4"/>
          <a:stretch>
            <a:fillRect/>
          </a:stretch>
        </p:blipFill>
        <p:spPr>
          <a:xfrm>
            <a:off x="0" y="3144042"/>
            <a:ext cx="9144000" cy="349898"/>
          </a:xfrm>
          <a:prstGeom prst="rect">
            <a:avLst/>
          </a:prstGeom>
        </p:spPr>
      </p:pic>
      <p:pic>
        <p:nvPicPr>
          <p:cNvPr id="5" name="Picture 4"/>
          <p:cNvPicPr>
            <a:picLocks noChangeAspect="1"/>
          </p:cNvPicPr>
          <p:nvPr/>
        </p:nvPicPr>
        <p:blipFill>
          <a:blip r:embed="rId5"/>
          <a:stretch>
            <a:fillRect/>
          </a:stretch>
        </p:blipFill>
        <p:spPr>
          <a:xfrm>
            <a:off x="0" y="1584639"/>
            <a:ext cx="9144000" cy="296985"/>
          </a:xfrm>
          <a:prstGeom prst="rect">
            <a:avLst/>
          </a:prstGeom>
        </p:spPr>
      </p:pic>
      <p:pic>
        <p:nvPicPr>
          <p:cNvPr id="6" name="Picture 5"/>
          <p:cNvPicPr>
            <a:picLocks noChangeAspect="1"/>
          </p:cNvPicPr>
          <p:nvPr/>
        </p:nvPicPr>
        <p:blipFill>
          <a:blip r:embed="rId6"/>
          <a:stretch>
            <a:fillRect/>
          </a:stretch>
        </p:blipFill>
        <p:spPr>
          <a:xfrm>
            <a:off x="-249" y="4060987"/>
            <a:ext cx="9144000" cy="396875"/>
          </a:xfrm>
          <a:prstGeom prst="rect">
            <a:avLst/>
          </a:prstGeom>
        </p:spPr>
      </p:pic>
      <p:pic>
        <p:nvPicPr>
          <p:cNvPr id="7" name="Picture 6"/>
          <p:cNvPicPr>
            <a:picLocks noChangeAspect="1"/>
          </p:cNvPicPr>
          <p:nvPr/>
        </p:nvPicPr>
        <p:blipFill>
          <a:blip r:embed="rId7"/>
          <a:stretch>
            <a:fillRect/>
          </a:stretch>
        </p:blipFill>
        <p:spPr>
          <a:xfrm>
            <a:off x="-250" y="5232170"/>
            <a:ext cx="9144001" cy="327448"/>
          </a:xfrm>
          <a:prstGeom prst="rect">
            <a:avLst/>
          </a:prstGeom>
        </p:spPr>
      </p:pic>
    </p:spTree>
    <p:extLst>
      <p:ext uri="{BB962C8B-B14F-4D97-AF65-F5344CB8AC3E}">
        <p14:creationId xmlns:p14="http://schemas.microsoft.com/office/powerpoint/2010/main" val="2434582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484784"/>
            <a:ext cx="9144000" cy="2784975"/>
          </a:xfrm>
          <a:prstGeom prst="rect">
            <a:avLst/>
          </a:prstGeom>
        </p:spPr>
      </p:pic>
      <p:pic>
        <p:nvPicPr>
          <p:cNvPr id="3"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1760" y="4269759"/>
            <a:ext cx="4566620" cy="1143000"/>
          </a:xfrm>
          <a:prstGeom prst="rect">
            <a:avLst/>
          </a:prstGeom>
        </p:spPr>
      </p:pic>
    </p:spTree>
    <p:extLst>
      <p:ext uri="{BB962C8B-B14F-4D97-AF65-F5344CB8AC3E}">
        <p14:creationId xmlns:p14="http://schemas.microsoft.com/office/powerpoint/2010/main" val="34376006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229600" cy="1143000"/>
          </a:xfrm>
        </p:spPr>
        <p:txBody>
          <a:bodyPr/>
          <a:lstStyle/>
          <a:p>
            <a:r>
              <a:rPr lang="en-US" dirty="0" err="1" smtClean="0"/>
              <a:t>Animatie</a:t>
            </a:r>
            <a:endParaRPr lang="nl-NL"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363800"/>
            <a:ext cx="4938188" cy="206519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1" y="3717032"/>
            <a:ext cx="9144000" cy="2103195"/>
          </a:xfrm>
          <a:prstGeom prst="rect">
            <a:avLst/>
          </a:prstGeom>
        </p:spPr>
      </p:pic>
    </p:spTree>
    <p:extLst>
      <p:ext uri="{BB962C8B-B14F-4D97-AF65-F5344CB8AC3E}">
        <p14:creationId xmlns:p14="http://schemas.microsoft.com/office/powerpoint/2010/main" val="2215643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4037851"/>
            <a:ext cx="2486232" cy="187821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6902" y="2420888"/>
            <a:ext cx="2434508" cy="347786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5910" y="4293093"/>
            <a:ext cx="2313749" cy="1579411"/>
          </a:xfrm>
          <a:prstGeom prst="rect">
            <a:avLst/>
          </a:prstGeom>
        </p:spPr>
      </p:pic>
      <p:sp>
        <p:nvSpPr>
          <p:cNvPr id="2" name="Title 1"/>
          <p:cNvSpPr>
            <a:spLocks noGrp="1"/>
          </p:cNvSpPr>
          <p:nvPr>
            <p:ph type="title"/>
          </p:nvPr>
        </p:nvSpPr>
        <p:spPr>
          <a:xfrm>
            <a:off x="467544" y="116632"/>
            <a:ext cx="8229600" cy="1143000"/>
          </a:xfrm>
        </p:spPr>
        <p:txBody>
          <a:bodyPr/>
          <a:lstStyle/>
          <a:p>
            <a:r>
              <a:rPr lang="en-US" dirty="0" smtClean="0"/>
              <a:t>Widgets </a:t>
            </a:r>
            <a:r>
              <a:rPr lang="en-US" dirty="0" err="1" smtClean="0"/>
              <a:t>en</a:t>
            </a:r>
            <a:r>
              <a:rPr lang="en-US" dirty="0" smtClean="0"/>
              <a:t> RSS</a:t>
            </a:r>
            <a:endParaRPr lang="nl-NL" dirty="0"/>
          </a:p>
        </p:txBody>
      </p:sp>
      <p:sp>
        <p:nvSpPr>
          <p:cNvPr id="11" name="Oval 5"/>
          <p:cNvSpPr/>
          <p:nvPr/>
        </p:nvSpPr>
        <p:spPr>
          <a:xfrm>
            <a:off x="611560" y="2922561"/>
            <a:ext cx="1944216" cy="576064"/>
          </a:xfrm>
          <a:prstGeom prst="ellipse">
            <a:avLst/>
          </a:prstGeom>
          <a:solidFill>
            <a:srgbClr val="FF7A2B"/>
          </a:solidFill>
          <a:ln>
            <a:solidFill>
              <a:srgbClr val="FF7A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Widgets</a:t>
            </a:r>
            <a:endParaRPr lang="nl-NL" dirty="0">
              <a:solidFill>
                <a:schemeClr val="bg1"/>
              </a:solidFill>
            </a:endParaRPr>
          </a:p>
        </p:txBody>
      </p:sp>
      <p:sp>
        <p:nvSpPr>
          <p:cNvPr id="12" name="Oval 6"/>
          <p:cNvSpPr/>
          <p:nvPr/>
        </p:nvSpPr>
        <p:spPr>
          <a:xfrm>
            <a:off x="6565910" y="2922561"/>
            <a:ext cx="1966530" cy="576064"/>
          </a:xfrm>
          <a:prstGeom prst="ellipse">
            <a:avLst/>
          </a:prstGeom>
          <a:solidFill>
            <a:srgbClr val="FF7A2B"/>
          </a:solidFill>
          <a:ln>
            <a:solidFill>
              <a:srgbClr val="FF7A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RSS-Feeds</a:t>
            </a:r>
            <a:endParaRPr lang="nl-NL" dirty="0"/>
          </a:p>
        </p:txBody>
      </p:sp>
      <p:sp>
        <p:nvSpPr>
          <p:cNvPr id="13" name="Right Arrow 15"/>
          <p:cNvSpPr/>
          <p:nvPr/>
        </p:nvSpPr>
        <p:spPr>
          <a:xfrm>
            <a:off x="2411760" y="2922561"/>
            <a:ext cx="1008112" cy="45719"/>
          </a:xfrm>
          <a:prstGeom prst="rightArrow">
            <a:avLst/>
          </a:prstGeom>
          <a:solidFill>
            <a:srgbClr val="FF7A2B"/>
          </a:solidFill>
          <a:ln>
            <a:solidFill>
              <a:srgbClr val="FF7A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Down Arrow 18"/>
          <p:cNvSpPr/>
          <p:nvPr/>
        </p:nvSpPr>
        <p:spPr>
          <a:xfrm>
            <a:off x="611560" y="3371587"/>
            <a:ext cx="45719" cy="539226"/>
          </a:xfrm>
          <a:prstGeom prst="downArrow">
            <a:avLst/>
          </a:prstGeom>
          <a:ln>
            <a:solidFill>
              <a:srgbClr val="FF7A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Down Arrow 19"/>
          <p:cNvSpPr/>
          <p:nvPr/>
        </p:nvSpPr>
        <p:spPr>
          <a:xfrm>
            <a:off x="7380312" y="3641200"/>
            <a:ext cx="72008" cy="518622"/>
          </a:xfrm>
          <a:prstGeom prst="downArrow">
            <a:avLst/>
          </a:prstGeom>
          <a:ln>
            <a:solidFill>
              <a:srgbClr val="FF7A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06124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6632"/>
            <a:ext cx="8229600" cy="1143000"/>
          </a:xfrm>
        </p:spPr>
        <p:txBody>
          <a:bodyPr/>
          <a:lstStyle/>
          <a:p>
            <a:r>
              <a:rPr lang="nl-NL" dirty="0" smtClean="0"/>
              <a:t>Mijn bibliotheek</a:t>
            </a:r>
            <a:endParaRPr lang="nl-NL"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2736"/>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7524328" y="1052736"/>
            <a:ext cx="1296144" cy="288032"/>
          </a:xfrm>
          <a:prstGeom prst="ellipse">
            <a:avLst/>
          </a:prstGeom>
          <a:noFill/>
          <a:ln>
            <a:solidFill>
              <a:srgbClr val="FF7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p:cNvSpPr/>
          <p:nvPr/>
        </p:nvSpPr>
        <p:spPr>
          <a:xfrm>
            <a:off x="5868144" y="3933056"/>
            <a:ext cx="2736304" cy="1296144"/>
          </a:xfrm>
          <a:prstGeom prst="rect">
            <a:avLst/>
          </a:prstGeom>
          <a:noFill/>
          <a:ln w="38100">
            <a:solidFill>
              <a:srgbClr val="FF7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993928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r>
              <a:rPr lang="nl-NL" dirty="0" smtClean="0"/>
              <a:t>Geleende materialen</a:t>
            </a:r>
            <a:endParaRPr lang="nl-NL"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253" y="1124744"/>
            <a:ext cx="8960996"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37655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720080"/>
          </a:xfrm>
        </p:spPr>
        <p:txBody>
          <a:bodyPr/>
          <a:lstStyle/>
          <a:p>
            <a:r>
              <a:rPr lang="nl-NL" dirty="0" smtClean="0"/>
              <a:t>Detail informatie</a:t>
            </a:r>
            <a:endParaRPr lang="nl-NL" dirty="0"/>
          </a:p>
        </p:txBody>
      </p:sp>
      <p:pic>
        <p:nvPicPr>
          <p:cNvPr id="4" name="Picture 3"/>
          <p:cNvPicPr>
            <a:picLocks noChangeAspect="1"/>
          </p:cNvPicPr>
          <p:nvPr/>
        </p:nvPicPr>
        <p:blipFill>
          <a:blip r:embed="rId3"/>
          <a:stretch>
            <a:fillRect/>
          </a:stretch>
        </p:blipFill>
        <p:spPr>
          <a:xfrm>
            <a:off x="107504" y="866115"/>
            <a:ext cx="7056784" cy="5645426"/>
          </a:xfrm>
          <a:prstGeom prst="rect">
            <a:avLst/>
          </a:prstGeom>
        </p:spPr>
      </p:pic>
      <p:sp>
        <p:nvSpPr>
          <p:cNvPr id="5" name="Oval 4"/>
          <p:cNvSpPr/>
          <p:nvPr/>
        </p:nvSpPr>
        <p:spPr>
          <a:xfrm>
            <a:off x="1259632" y="3933056"/>
            <a:ext cx="1440160" cy="1800200"/>
          </a:xfrm>
          <a:prstGeom prst="ellipse">
            <a:avLst/>
          </a:prstGeom>
          <a:noFill/>
          <a:ln w="38100">
            <a:solidFill>
              <a:srgbClr val="FF7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Left Arrow 5"/>
          <p:cNvSpPr/>
          <p:nvPr/>
        </p:nvSpPr>
        <p:spPr>
          <a:xfrm>
            <a:off x="2699792" y="4293096"/>
            <a:ext cx="1584176" cy="72008"/>
          </a:xfrm>
          <a:prstGeom prst="leftArrow">
            <a:avLst/>
          </a:prstGeom>
          <a:solidFill>
            <a:srgbClr val="FF7D2D"/>
          </a:solidFill>
          <a:ln>
            <a:solidFill>
              <a:srgbClr val="FF7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261159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229600" cy="720080"/>
          </a:xfrm>
        </p:spPr>
        <p:txBody>
          <a:bodyPr/>
          <a:lstStyle/>
          <a:p>
            <a:r>
              <a:rPr lang="en-US" dirty="0" smtClean="0"/>
              <a:t>‘</a:t>
            </a:r>
            <a:r>
              <a:rPr lang="en-US" dirty="0" err="1" smtClean="0"/>
              <a:t>Geef</a:t>
            </a:r>
            <a:r>
              <a:rPr lang="en-US" dirty="0" smtClean="0"/>
              <a:t> je </a:t>
            </a:r>
            <a:r>
              <a:rPr lang="en-US" dirty="0" err="1" smtClean="0"/>
              <a:t>mening</a:t>
            </a:r>
            <a:r>
              <a:rPr lang="en-US" dirty="0" smtClean="0"/>
              <a:t>’</a:t>
            </a:r>
            <a:endParaRPr lang="nl-NL" dirty="0"/>
          </a:p>
        </p:txBody>
      </p:sp>
      <p:pic>
        <p:nvPicPr>
          <p:cNvPr id="4" name="Picture 3"/>
          <p:cNvPicPr>
            <a:picLocks noChangeAspect="1"/>
          </p:cNvPicPr>
          <p:nvPr/>
        </p:nvPicPr>
        <p:blipFill>
          <a:blip r:embed="rId3"/>
          <a:stretch>
            <a:fillRect/>
          </a:stretch>
        </p:blipFill>
        <p:spPr>
          <a:xfrm>
            <a:off x="395536" y="1088740"/>
            <a:ext cx="7056784" cy="5472608"/>
          </a:xfrm>
          <a:prstGeom prst="rect">
            <a:avLst/>
          </a:prstGeom>
        </p:spPr>
      </p:pic>
      <p:sp>
        <p:nvSpPr>
          <p:cNvPr id="5" name="Oval 4"/>
          <p:cNvSpPr/>
          <p:nvPr/>
        </p:nvSpPr>
        <p:spPr>
          <a:xfrm>
            <a:off x="395536" y="3501008"/>
            <a:ext cx="1944216" cy="648072"/>
          </a:xfrm>
          <a:prstGeom prst="ellipse">
            <a:avLst/>
          </a:prstGeom>
          <a:noFill/>
          <a:ln w="38100">
            <a:solidFill>
              <a:srgbClr val="FF7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468740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00757"/>
            <a:ext cx="7954765" cy="720080"/>
          </a:xfrm>
        </p:spPr>
        <p:txBody>
          <a:bodyPr>
            <a:normAutofit/>
          </a:bodyPr>
          <a:lstStyle/>
          <a:p>
            <a:r>
              <a:rPr lang="nl-NL" dirty="0" smtClean="0"/>
              <a:t>Mening via </a:t>
            </a:r>
            <a:r>
              <a:rPr lang="nl-NL" dirty="0" err="1" smtClean="0"/>
              <a:t>emoticon</a:t>
            </a:r>
            <a:endParaRPr lang="nl-NL" dirty="0"/>
          </a:p>
        </p:txBody>
      </p:sp>
      <p:pic>
        <p:nvPicPr>
          <p:cNvPr id="3" name="Picture 2"/>
          <p:cNvPicPr>
            <a:picLocks noChangeAspect="1"/>
          </p:cNvPicPr>
          <p:nvPr/>
        </p:nvPicPr>
        <p:blipFill>
          <a:blip r:embed="rId3"/>
          <a:stretch>
            <a:fillRect/>
          </a:stretch>
        </p:blipFill>
        <p:spPr>
          <a:xfrm>
            <a:off x="814387" y="1090612"/>
            <a:ext cx="7515225" cy="4676775"/>
          </a:xfrm>
          <a:prstGeom prst="rect">
            <a:avLst/>
          </a:prstGeom>
        </p:spPr>
      </p:pic>
      <p:sp>
        <p:nvSpPr>
          <p:cNvPr id="4" name="Oval 3"/>
          <p:cNvSpPr/>
          <p:nvPr/>
        </p:nvSpPr>
        <p:spPr>
          <a:xfrm>
            <a:off x="1043608" y="4509120"/>
            <a:ext cx="2016224" cy="504056"/>
          </a:xfrm>
          <a:prstGeom prst="ellipse">
            <a:avLst/>
          </a:prstGeom>
          <a:noFill/>
          <a:ln w="38100">
            <a:solidFill>
              <a:srgbClr val="FF7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89985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720080"/>
          </a:xfrm>
        </p:spPr>
        <p:txBody>
          <a:bodyPr/>
          <a:lstStyle/>
          <a:p>
            <a:r>
              <a:rPr lang="nl-NL" dirty="0" smtClean="0"/>
              <a:t>Toevoegen emoticon</a:t>
            </a:r>
            <a:endParaRPr lang="nl-NL" dirty="0"/>
          </a:p>
        </p:txBody>
      </p:sp>
      <p:pic>
        <p:nvPicPr>
          <p:cNvPr id="3" name="Picture 2"/>
          <p:cNvPicPr>
            <a:picLocks noChangeAspect="1"/>
          </p:cNvPicPr>
          <p:nvPr/>
        </p:nvPicPr>
        <p:blipFill>
          <a:blip r:embed="rId3"/>
          <a:stretch>
            <a:fillRect/>
          </a:stretch>
        </p:blipFill>
        <p:spPr>
          <a:xfrm>
            <a:off x="467544" y="1124744"/>
            <a:ext cx="6636060" cy="5308848"/>
          </a:xfrm>
          <a:prstGeom prst="rect">
            <a:avLst/>
          </a:prstGeom>
        </p:spPr>
      </p:pic>
      <p:pic>
        <p:nvPicPr>
          <p:cNvPr id="4" name="Picture 3"/>
          <p:cNvPicPr>
            <a:picLocks noChangeAspect="1"/>
          </p:cNvPicPr>
          <p:nvPr/>
        </p:nvPicPr>
        <p:blipFill>
          <a:blip r:embed="rId4"/>
          <a:stretch>
            <a:fillRect/>
          </a:stretch>
        </p:blipFill>
        <p:spPr>
          <a:xfrm>
            <a:off x="3192016" y="1124744"/>
            <a:ext cx="5951984" cy="4761587"/>
          </a:xfrm>
          <a:prstGeom prst="rect">
            <a:avLst/>
          </a:prstGeom>
        </p:spPr>
      </p:pic>
    </p:spTree>
    <p:extLst>
      <p:ext uri="{BB962C8B-B14F-4D97-AF65-F5344CB8AC3E}">
        <p14:creationId xmlns:p14="http://schemas.microsoft.com/office/powerpoint/2010/main" val="39478399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720080"/>
          </a:xfrm>
        </p:spPr>
        <p:txBody>
          <a:bodyPr/>
          <a:lstStyle/>
          <a:p>
            <a:r>
              <a:rPr lang="nl-NL" dirty="0" smtClean="0"/>
              <a:t>Hoeveel sterren </a:t>
            </a:r>
            <a:endParaRPr lang="nl-NL" dirty="0"/>
          </a:p>
        </p:txBody>
      </p:sp>
      <p:sp>
        <p:nvSpPr>
          <p:cNvPr id="3" name="6-Point Star 2"/>
          <p:cNvSpPr/>
          <p:nvPr/>
        </p:nvSpPr>
        <p:spPr>
          <a:xfrm>
            <a:off x="3779912" y="116632"/>
            <a:ext cx="432048" cy="540060"/>
          </a:xfrm>
          <a:prstGeom prst="star6">
            <a:avLst/>
          </a:prstGeom>
          <a:solidFill>
            <a:srgbClr val="FF7D2D"/>
          </a:solidFill>
          <a:ln>
            <a:solidFill>
              <a:srgbClr val="FF7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Picture 3"/>
          <p:cNvPicPr>
            <a:picLocks noChangeAspect="1"/>
          </p:cNvPicPr>
          <p:nvPr/>
        </p:nvPicPr>
        <p:blipFill>
          <a:blip r:embed="rId3"/>
          <a:stretch>
            <a:fillRect/>
          </a:stretch>
        </p:blipFill>
        <p:spPr>
          <a:xfrm>
            <a:off x="471438" y="1094647"/>
            <a:ext cx="6908874" cy="5527098"/>
          </a:xfrm>
          <a:prstGeom prst="rect">
            <a:avLst/>
          </a:prstGeom>
        </p:spPr>
      </p:pic>
    </p:spTree>
    <p:extLst>
      <p:ext uri="{BB962C8B-B14F-4D97-AF65-F5344CB8AC3E}">
        <p14:creationId xmlns:p14="http://schemas.microsoft.com/office/powerpoint/2010/main" val="16455771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648072"/>
          </a:xfrm>
        </p:spPr>
        <p:txBody>
          <a:bodyPr/>
          <a:lstStyle/>
          <a:p>
            <a:r>
              <a:rPr lang="en-US" dirty="0" err="1" smtClean="0"/>
              <a:t>Leeslogboek</a:t>
            </a:r>
            <a:endParaRPr lang="nl-NL" dirty="0"/>
          </a:p>
        </p:txBody>
      </p:sp>
      <p:pic>
        <p:nvPicPr>
          <p:cNvPr id="3" name="Picture 2"/>
          <p:cNvPicPr>
            <a:picLocks noChangeAspect="1"/>
          </p:cNvPicPr>
          <p:nvPr/>
        </p:nvPicPr>
        <p:blipFill>
          <a:blip r:embed="rId3"/>
          <a:stretch>
            <a:fillRect/>
          </a:stretch>
        </p:blipFill>
        <p:spPr>
          <a:xfrm>
            <a:off x="539552" y="1052736"/>
            <a:ext cx="6912768" cy="5530214"/>
          </a:xfrm>
          <a:prstGeom prst="rect">
            <a:avLst/>
          </a:prstGeom>
        </p:spPr>
      </p:pic>
      <p:sp>
        <p:nvSpPr>
          <p:cNvPr id="4" name="Oval 3"/>
          <p:cNvSpPr/>
          <p:nvPr/>
        </p:nvSpPr>
        <p:spPr>
          <a:xfrm>
            <a:off x="755576" y="3789040"/>
            <a:ext cx="3672408" cy="1152128"/>
          </a:xfrm>
          <a:prstGeom prst="ellipse">
            <a:avLst/>
          </a:prstGeom>
          <a:noFill/>
          <a:ln w="38100">
            <a:solidFill>
              <a:srgbClr val="FF7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Left Arrow 6"/>
          <p:cNvSpPr/>
          <p:nvPr/>
        </p:nvSpPr>
        <p:spPr>
          <a:xfrm>
            <a:off x="5724128" y="4797152"/>
            <a:ext cx="1584176" cy="144016"/>
          </a:xfrm>
          <a:prstGeom prst="leftArrow">
            <a:avLst/>
          </a:prstGeom>
          <a:solidFill>
            <a:srgbClr val="FF7D2D"/>
          </a:solidFill>
          <a:ln>
            <a:solidFill>
              <a:srgbClr val="FF7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12120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70" y="764704"/>
            <a:ext cx="9156170" cy="5150346"/>
          </a:xfrm>
          <a:prstGeom prst="rect">
            <a:avLst/>
          </a:prstGeom>
        </p:spPr>
      </p:pic>
    </p:spTree>
    <p:extLst>
      <p:ext uri="{BB962C8B-B14F-4D97-AF65-F5344CB8AC3E}">
        <p14:creationId xmlns:p14="http://schemas.microsoft.com/office/powerpoint/2010/main" val="38778205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648072"/>
          </a:xfrm>
        </p:spPr>
        <p:txBody>
          <a:bodyPr/>
          <a:lstStyle/>
          <a:p>
            <a:r>
              <a:rPr lang="en-US" dirty="0" err="1" smtClean="0"/>
              <a:t>Zoeken</a:t>
            </a:r>
            <a:r>
              <a:rPr lang="en-US" dirty="0" smtClean="0"/>
              <a:t> </a:t>
            </a:r>
            <a:r>
              <a:rPr lang="en-US" dirty="0" err="1" smtClean="0"/>
              <a:t>en</a:t>
            </a:r>
            <a:r>
              <a:rPr lang="en-US" dirty="0" smtClean="0"/>
              <a:t> </a:t>
            </a:r>
            <a:r>
              <a:rPr lang="en-US" dirty="0" err="1" smtClean="0"/>
              <a:t>vinden</a:t>
            </a:r>
            <a:endParaRPr lang="nl-NL" dirty="0"/>
          </a:p>
        </p:txBody>
      </p:sp>
      <p:pic>
        <p:nvPicPr>
          <p:cNvPr id="3" name="Picture 2"/>
          <p:cNvPicPr>
            <a:picLocks noChangeAspect="1"/>
          </p:cNvPicPr>
          <p:nvPr/>
        </p:nvPicPr>
        <p:blipFill>
          <a:blip r:embed="rId3"/>
          <a:stretch>
            <a:fillRect/>
          </a:stretch>
        </p:blipFill>
        <p:spPr>
          <a:xfrm>
            <a:off x="467544" y="849091"/>
            <a:ext cx="6912768" cy="5530214"/>
          </a:xfrm>
          <a:prstGeom prst="rect">
            <a:avLst/>
          </a:prstGeom>
        </p:spPr>
      </p:pic>
      <p:sp>
        <p:nvSpPr>
          <p:cNvPr id="4" name="Oval 3"/>
          <p:cNvSpPr/>
          <p:nvPr/>
        </p:nvSpPr>
        <p:spPr>
          <a:xfrm>
            <a:off x="683568" y="1484784"/>
            <a:ext cx="864096" cy="360040"/>
          </a:xfrm>
          <a:prstGeom prst="ellipse">
            <a:avLst/>
          </a:prstGeom>
          <a:noFill/>
          <a:ln w="38100">
            <a:solidFill>
              <a:srgbClr val="FF7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449841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648072"/>
          </a:xfrm>
        </p:spPr>
        <p:txBody>
          <a:bodyPr/>
          <a:lstStyle/>
          <a:p>
            <a:r>
              <a:rPr lang="nl-NL" dirty="0" smtClean="0"/>
              <a:t>Meer zoekopties …</a:t>
            </a:r>
            <a:endParaRPr lang="nl-NL" dirty="0"/>
          </a:p>
        </p:txBody>
      </p:sp>
      <p:pic>
        <p:nvPicPr>
          <p:cNvPr id="3" name="Picture 2"/>
          <p:cNvPicPr>
            <a:picLocks noChangeAspect="1"/>
          </p:cNvPicPr>
          <p:nvPr/>
        </p:nvPicPr>
        <p:blipFill>
          <a:blip r:embed="rId3"/>
          <a:stretch>
            <a:fillRect/>
          </a:stretch>
        </p:blipFill>
        <p:spPr>
          <a:xfrm>
            <a:off x="539552" y="836712"/>
            <a:ext cx="6984776" cy="5587821"/>
          </a:xfrm>
          <a:prstGeom prst="rect">
            <a:avLst/>
          </a:prstGeom>
        </p:spPr>
      </p:pic>
    </p:spTree>
    <p:extLst>
      <p:ext uri="{BB962C8B-B14F-4D97-AF65-F5344CB8AC3E}">
        <p14:creationId xmlns:p14="http://schemas.microsoft.com/office/powerpoint/2010/main" val="2659815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648072"/>
          </a:xfrm>
        </p:spPr>
        <p:txBody>
          <a:bodyPr>
            <a:normAutofit/>
          </a:bodyPr>
          <a:lstStyle/>
          <a:p>
            <a:r>
              <a:rPr lang="nl-NL" dirty="0" smtClean="0"/>
              <a:t>Stimuleren</a:t>
            </a:r>
            <a:endParaRPr lang="nl-NL" dirty="0"/>
          </a:p>
        </p:txBody>
      </p:sp>
      <p:pic>
        <p:nvPicPr>
          <p:cNvPr id="3" name="Picture 2"/>
          <p:cNvPicPr>
            <a:picLocks noChangeAspect="1"/>
          </p:cNvPicPr>
          <p:nvPr/>
        </p:nvPicPr>
        <p:blipFill>
          <a:blip r:embed="rId3"/>
          <a:stretch>
            <a:fillRect/>
          </a:stretch>
        </p:blipFill>
        <p:spPr>
          <a:xfrm>
            <a:off x="467544" y="1052736"/>
            <a:ext cx="7032104" cy="5625683"/>
          </a:xfrm>
          <a:prstGeom prst="rect">
            <a:avLst/>
          </a:prstGeom>
        </p:spPr>
      </p:pic>
    </p:spTree>
    <p:extLst>
      <p:ext uri="{BB962C8B-B14F-4D97-AF65-F5344CB8AC3E}">
        <p14:creationId xmlns:p14="http://schemas.microsoft.com/office/powerpoint/2010/main" val="3402679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340768"/>
            <a:ext cx="4524798" cy="4560637"/>
          </a:xfrm>
          <a:prstGeom prst="rect">
            <a:avLst/>
          </a:prstGeom>
        </p:spPr>
      </p:pic>
      <p:sp>
        <p:nvSpPr>
          <p:cNvPr id="3" name="Title 2"/>
          <p:cNvSpPr>
            <a:spLocks noGrp="1"/>
          </p:cNvSpPr>
          <p:nvPr>
            <p:ph type="title"/>
          </p:nvPr>
        </p:nvSpPr>
        <p:spPr>
          <a:xfrm>
            <a:off x="395536" y="116632"/>
            <a:ext cx="8229600" cy="1143000"/>
          </a:xfrm>
        </p:spPr>
        <p:txBody>
          <a:bodyPr/>
          <a:lstStyle/>
          <a:p>
            <a:r>
              <a:rPr lang="en-US" dirty="0" err="1" smtClean="0"/>
              <a:t>Snuffelen</a:t>
            </a:r>
            <a:r>
              <a:rPr lang="en-US" dirty="0" smtClean="0"/>
              <a:t> of </a:t>
            </a:r>
            <a:r>
              <a:rPr lang="en-US" dirty="0" err="1" smtClean="0"/>
              <a:t>Browsen</a:t>
            </a:r>
            <a:endParaRPr lang="nl-NL" dirty="0"/>
          </a:p>
        </p:txBody>
      </p:sp>
    </p:spTree>
    <p:extLst>
      <p:ext uri="{BB962C8B-B14F-4D97-AF65-F5344CB8AC3E}">
        <p14:creationId xmlns:p14="http://schemas.microsoft.com/office/powerpoint/2010/main" val="4183510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32656"/>
            <a:ext cx="8229600" cy="648072"/>
          </a:xfrm>
        </p:spPr>
        <p:txBody>
          <a:bodyPr/>
          <a:lstStyle/>
          <a:p>
            <a:r>
              <a:rPr lang="nl-NL" dirty="0" smtClean="0"/>
              <a:t>Wereld… Koninklijk Huis</a:t>
            </a:r>
            <a:endParaRPr lang="nl-NL" dirty="0"/>
          </a:p>
        </p:txBody>
      </p:sp>
      <p:pic>
        <p:nvPicPr>
          <p:cNvPr id="3" name="Picture 2"/>
          <p:cNvPicPr>
            <a:picLocks noChangeAspect="1"/>
          </p:cNvPicPr>
          <p:nvPr/>
        </p:nvPicPr>
        <p:blipFill>
          <a:blip r:embed="rId3"/>
          <a:stretch>
            <a:fillRect/>
          </a:stretch>
        </p:blipFill>
        <p:spPr>
          <a:xfrm>
            <a:off x="539552" y="1052736"/>
            <a:ext cx="1733550" cy="1485900"/>
          </a:xfrm>
          <a:prstGeom prst="rect">
            <a:avLst/>
          </a:prstGeom>
        </p:spPr>
      </p:pic>
      <p:pic>
        <p:nvPicPr>
          <p:cNvPr id="4" name="Picture 3"/>
          <p:cNvPicPr>
            <a:picLocks noChangeAspect="1"/>
          </p:cNvPicPr>
          <p:nvPr/>
        </p:nvPicPr>
        <p:blipFill>
          <a:blip r:embed="rId4"/>
          <a:stretch>
            <a:fillRect/>
          </a:stretch>
        </p:blipFill>
        <p:spPr>
          <a:xfrm>
            <a:off x="2411760" y="1052737"/>
            <a:ext cx="3177937" cy="1485900"/>
          </a:xfrm>
          <a:prstGeom prst="rect">
            <a:avLst/>
          </a:prstGeom>
        </p:spPr>
      </p:pic>
      <p:pic>
        <p:nvPicPr>
          <p:cNvPr id="5" name="Picture 4"/>
          <p:cNvPicPr>
            <a:picLocks noChangeAspect="1"/>
          </p:cNvPicPr>
          <p:nvPr/>
        </p:nvPicPr>
        <p:blipFill>
          <a:blip r:embed="rId5"/>
          <a:stretch>
            <a:fillRect/>
          </a:stretch>
        </p:blipFill>
        <p:spPr>
          <a:xfrm>
            <a:off x="5759000" y="1053664"/>
            <a:ext cx="2224399" cy="1519852"/>
          </a:xfrm>
          <a:prstGeom prst="rect">
            <a:avLst/>
          </a:prstGeom>
        </p:spPr>
      </p:pic>
      <p:pic>
        <p:nvPicPr>
          <p:cNvPr id="6" name="Picture 5"/>
          <p:cNvPicPr>
            <a:picLocks noChangeAspect="1"/>
          </p:cNvPicPr>
          <p:nvPr/>
        </p:nvPicPr>
        <p:blipFill>
          <a:blip r:embed="rId6"/>
          <a:stretch>
            <a:fillRect/>
          </a:stretch>
        </p:blipFill>
        <p:spPr>
          <a:xfrm>
            <a:off x="539552" y="2996952"/>
            <a:ext cx="2088232" cy="1418528"/>
          </a:xfrm>
          <a:prstGeom prst="rect">
            <a:avLst/>
          </a:prstGeom>
        </p:spPr>
      </p:pic>
      <p:pic>
        <p:nvPicPr>
          <p:cNvPr id="7" name="Picture 6"/>
          <p:cNvPicPr>
            <a:picLocks noChangeAspect="1"/>
          </p:cNvPicPr>
          <p:nvPr/>
        </p:nvPicPr>
        <p:blipFill>
          <a:blip r:embed="rId7"/>
          <a:stretch>
            <a:fillRect/>
          </a:stretch>
        </p:blipFill>
        <p:spPr>
          <a:xfrm>
            <a:off x="2915816" y="2996952"/>
            <a:ext cx="2084893" cy="1418528"/>
          </a:xfrm>
          <a:prstGeom prst="rect">
            <a:avLst/>
          </a:prstGeom>
        </p:spPr>
      </p:pic>
      <p:pic>
        <p:nvPicPr>
          <p:cNvPr id="8" name="Picture 7"/>
          <p:cNvPicPr>
            <a:picLocks noChangeAspect="1"/>
          </p:cNvPicPr>
          <p:nvPr/>
        </p:nvPicPr>
        <p:blipFill>
          <a:blip r:embed="rId8"/>
          <a:stretch>
            <a:fillRect/>
          </a:stretch>
        </p:blipFill>
        <p:spPr>
          <a:xfrm>
            <a:off x="5288741" y="2990056"/>
            <a:ext cx="3418359" cy="2604753"/>
          </a:xfrm>
          <a:prstGeom prst="rect">
            <a:avLst/>
          </a:prstGeom>
        </p:spPr>
      </p:pic>
      <p:pic>
        <p:nvPicPr>
          <p:cNvPr id="9" name="Picture 8"/>
          <p:cNvPicPr>
            <a:picLocks noChangeAspect="1"/>
          </p:cNvPicPr>
          <p:nvPr/>
        </p:nvPicPr>
        <p:blipFill>
          <a:blip r:embed="rId9"/>
          <a:stretch>
            <a:fillRect/>
          </a:stretch>
        </p:blipFill>
        <p:spPr>
          <a:xfrm>
            <a:off x="539034" y="5279773"/>
            <a:ext cx="3124200" cy="304800"/>
          </a:xfrm>
          <a:prstGeom prst="rect">
            <a:avLst/>
          </a:prstGeom>
        </p:spPr>
      </p:pic>
    </p:spTree>
    <p:extLst>
      <p:ext uri="{BB962C8B-B14F-4D97-AF65-F5344CB8AC3E}">
        <p14:creationId xmlns:p14="http://schemas.microsoft.com/office/powerpoint/2010/main" val="2894532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229600" cy="720080"/>
          </a:xfrm>
        </p:spPr>
        <p:txBody>
          <a:bodyPr/>
          <a:lstStyle/>
          <a:p>
            <a:r>
              <a:rPr lang="nl-NL" dirty="0" smtClean="0"/>
              <a:t>Meer bronnen …</a:t>
            </a:r>
            <a:endParaRPr lang="nl-NL" dirty="0"/>
          </a:p>
        </p:txBody>
      </p:sp>
      <p:pic>
        <p:nvPicPr>
          <p:cNvPr id="4" name="Picture 3"/>
          <p:cNvPicPr>
            <a:picLocks noChangeAspect="1"/>
          </p:cNvPicPr>
          <p:nvPr/>
        </p:nvPicPr>
        <p:blipFill>
          <a:blip r:embed="rId3"/>
          <a:stretch>
            <a:fillRect/>
          </a:stretch>
        </p:blipFill>
        <p:spPr>
          <a:xfrm>
            <a:off x="575173" y="980728"/>
            <a:ext cx="4951487" cy="3826522"/>
          </a:xfrm>
          <a:prstGeom prst="rect">
            <a:avLst/>
          </a:prstGeom>
        </p:spPr>
      </p:pic>
      <p:pic>
        <p:nvPicPr>
          <p:cNvPr id="5" name="Picture 4"/>
          <p:cNvPicPr>
            <a:picLocks noChangeAspect="1"/>
          </p:cNvPicPr>
          <p:nvPr/>
        </p:nvPicPr>
        <p:blipFill>
          <a:blip r:embed="rId4"/>
          <a:stretch>
            <a:fillRect/>
          </a:stretch>
        </p:blipFill>
        <p:spPr>
          <a:xfrm>
            <a:off x="2843808" y="3737322"/>
            <a:ext cx="6199436" cy="2139855"/>
          </a:xfrm>
          <a:prstGeom prst="rect">
            <a:avLst/>
          </a:prstGeom>
        </p:spPr>
      </p:pic>
    </p:spTree>
    <p:extLst>
      <p:ext uri="{BB962C8B-B14F-4D97-AF65-F5344CB8AC3E}">
        <p14:creationId xmlns:p14="http://schemas.microsoft.com/office/powerpoint/2010/main" val="2777457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229600" cy="720080"/>
          </a:xfrm>
        </p:spPr>
        <p:txBody>
          <a:bodyPr/>
          <a:lstStyle/>
          <a:p>
            <a:r>
              <a:rPr lang="nl-NL" dirty="0" smtClean="0"/>
              <a:t>V-link &gt;&gt; @Jeugdbieb</a:t>
            </a:r>
            <a:endParaRPr lang="nl-NL" dirty="0"/>
          </a:p>
        </p:txBody>
      </p:sp>
      <p:pic>
        <p:nvPicPr>
          <p:cNvPr id="3" name="Picture 2"/>
          <p:cNvPicPr>
            <a:picLocks noChangeAspect="1"/>
          </p:cNvPicPr>
          <p:nvPr/>
        </p:nvPicPr>
        <p:blipFill>
          <a:blip r:embed="rId3"/>
          <a:stretch>
            <a:fillRect/>
          </a:stretch>
        </p:blipFill>
        <p:spPr>
          <a:xfrm>
            <a:off x="539552" y="836712"/>
            <a:ext cx="6840760" cy="5472608"/>
          </a:xfrm>
          <a:prstGeom prst="rect">
            <a:avLst/>
          </a:prstGeom>
        </p:spPr>
      </p:pic>
    </p:spTree>
    <p:extLst>
      <p:ext uri="{BB962C8B-B14F-4D97-AF65-F5344CB8AC3E}">
        <p14:creationId xmlns:p14="http://schemas.microsoft.com/office/powerpoint/2010/main" val="898410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229600" cy="720080"/>
          </a:xfrm>
        </p:spPr>
        <p:txBody>
          <a:bodyPr/>
          <a:lstStyle/>
          <a:p>
            <a:r>
              <a:rPr lang="nl-NL" dirty="0" smtClean="0"/>
              <a:t>Series en meer</a:t>
            </a:r>
            <a:endParaRPr lang="nl-NL" dirty="0"/>
          </a:p>
        </p:txBody>
      </p:sp>
      <p:pic>
        <p:nvPicPr>
          <p:cNvPr id="4" name="Picture 3"/>
          <p:cNvPicPr>
            <a:picLocks noChangeAspect="1"/>
          </p:cNvPicPr>
          <p:nvPr/>
        </p:nvPicPr>
        <p:blipFill>
          <a:blip r:embed="rId3"/>
          <a:stretch>
            <a:fillRect/>
          </a:stretch>
        </p:blipFill>
        <p:spPr>
          <a:xfrm>
            <a:off x="536569" y="980728"/>
            <a:ext cx="5735960" cy="4588768"/>
          </a:xfrm>
          <a:prstGeom prst="rect">
            <a:avLst/>
          </a:prstGeom>
        </p:spPr>
      </p:pic>
      <p:pic>
        <p:nvPicPr>
          <p:cNvPr id="5" name="Picture 4"/>
          <p:cNvPicPr>
            <a:picLocks noChangeAspect="1"/>
          </p:cNvPicPr>
          <p:nvPr/>
        </p:nvPicPr>
        <p:blipFill>
          <a:blip r:embed="rId4"/>
          <a:stretch>
            <a:fillRect/>
          </a:stretch>
        </p:blipFill>
        <p:spPr>
          <a:xfrm>
            <a:off x="3059832" y="1556792"/>
            <a:ext cx="5555940" cy="4444752"/>
          </a:xfrm>
          <a:prstGeom prst="rect">
            <a:avLst/>
          </a:prstGeom>
        </p:spPr>
      </p:pic>
    </p:spTree>
    <p:extLst>
      <p:ext uri="{BB962C8B-B14F-4D97-AF65-F5344CB8AC3E}">
        <p14:creationId xmlns:p14="http://schemas.microsoft.com/office/powerpoint/2010/main" val="4064668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8" y="3428999"/>
            <a:ext cx="9144000" cy="2056998"/>
          </a:xfrm>
          <a:prstGeom prst="rect">
            <a:avLst/>
          </a:prstGeom>
        </p:spPr>
      </p:pic>
      <p:sp>
        <p:nvSpPr>
          <p:cNvPr id="6" name="Title 1"/>
          <p:cNvSpPr txBox="1">
            <a:spLocks/>
          </p:cNvSpPr>
          <p:nvPr/>
        </p:nvSpPr>
        <p:spPr>
          <a:xfrm>
            <a:off x="470848" y="2204864"/>
            <a:ext cx="8229600" cy="72008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rgbClr val="FF7320"/>
                </a:solidFill>
                <a:latin typeface="Arial" pitchFamily="34" charset="0"/>
                <a:ea typeface="+mj-ea"/>
                <a:cs typeface="Arial" pitchFamily="34" charset="0"/>
              </a:defRPr>
            </a:lvl1pPr>
          </a:lstStyle>
          <a:p>
            <a:r>
              <a:rPr lang="nl-NL" smtClean="0"/>
              <a:t>De interface</a:t>
            </a:r>
            <a:endParaRPr lang="nl-NL" dirty="0"/>
          </a:p>
        </p:txBody>
      </p:sp>
      <p:pic>
        <p:nvPicPr>
          <p:cNvPr id="7"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000" y="352209"/>
            <a:ext cx="1371600" cy="2059823"/>
          </a:xfrm>
          <a:prstGeom prst="rect">
            <a:avLst/>
          </a:prstGeom>
        </p:spPr>
      </p:pic>
    </p:spTree>
    <p:extLst>
      <p:ext uri="{BB962C8B-B14F-4D97-AF65-F5344CB8AC3E}">
        <p14:creationId xmlns:p14="http://schemas.microsoft.com/office/powerpoint/2010/main" val="2081964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395536" y="116632"/>
            <a:ext cx="8229600" cy="1143000"/>
          </a:xfrm>
        </p:spPr>
        <p:txBody>
          <a:bodyPr>
            <a:normAutofit/>
          </a:bodyPr>
          <a:lstStyle/>
          <a:p>
            <a:r>
              <a:rPr lang="nl-NL" sz="2800" dirty="0" smtClean="0">
                <a:solidFill>
                  <a:srgbClr val="FF7D2D"/>
                </a:solidFill>
                <a:latin typeface="Arial" panose="020B0604020202020204" pitchFamily="34" charset="0"/>
              </a:rPr>
              <a:t>Architectuur en configuratie</a:t>
            </a:r>
            <a:endParaRPr lang="nl-NL" sz="2800" dirty="0">
              <a:solidFill>
                <a:srgbClr val="FF7D2D"/>
              </a:solidFill>
              <a:latin typeface="Arial" panose="020B0604020202020204" pitchFamily="34" charset="0"/>
            </a:endParaRPr>
          </a:p>
        </p:txBody>
      </p:sp>
      <p:sp>
        <p:nvSpPr>
          <p:cNvPr id="2" name="Content Placeholder 1"/>
          <p:cNvSpPr>
            <a:spLocks noGrp="1"/>
          </p:cNvSpPr>
          <p:nvPr>
            <p:ph sz="quarter" idx="4294967295"/>
          </p:nvPr>
        </p:nvSpPr>
        <p:spPr>
          <a:xfrm>
            <a:off x="611560" y="1744640"/>
            <a:ext cx="8149448" cy="4103687"/>
          </a:xfrm>
        </p:spPr>
        <p:txBody>
          <a:bodyPr>
            <a:normAutofit fontScale="92500"/>
          </a:bodyPr>
          <a:lstStyle/>
          <a:p>
            <a:r>
              <a:rPr lang="nl-NL" sz="2400" dirty="0" smtClean="0">
                <a:latin typeface="Arial" panose="020B0604020202020204" pitchFamily="34" charset="0"/>
              </a:rPr>
              <a:t>Architectuur</a:t>
            </a:r>
          </a:p>
          <a:p>
            <a:pPr lvl="1"/>
            <a:r>
              <a:rPr lang="nl-NL" sz="2400" dirty="0" smtClean="0">
                <a:latin typeface="Arial" panose="020B0604020202020204" pitchFamily="34" charset="0"/>
              </a:rPr>
              <a:t>‘schil’ over V-smart: bibliotheek en school delen 1 systeem</a:t>
            </a:r>
          </a:p>
          <a:p>
            <a:r>
              <a:rPr lang="nl-NL" sz="2400" dirty="0" smtClean="0">
                <a:latin typeface="Arial" panose="020B0604020202020204" pitchFamily="34" charset="0"/>
              </a:rPr>
              <a:t>Configuratie</a:t>
            </a:r>
          </a:p>
          <a:p>
            <a:pPr lvl="1"/>
            <a:r>
              <a:rPr lang="nl-NL" sz="2400" dirty="0" smtClean="0">
                <a:latin typeface="Arial" panose="020B0604020202020204" pitchFamily="34" charset="0"/>
              </a:rPr>
              <a:t>beheer parameters voor de scholen, gedeeltelijk automatisch, gedeeltelijk door de bibliotheek </a:t>
            </a:r>
          </a:p>
          <a:p>
            <a:r>
              <a:rPr lang="nl-NL" sz="2400" dirty="0" smtClean="0">
                <a:latin typeface="Arial" panose="020B0604020202020204" pitchFamily="34" charset="0"/>
              </a:rPr>
              <a:t>Functionaliteit</a:t>
            </a:r>
          </a:p>
          <a:p>
            <a:pPr lvl="1"/>
            <a:r>
              <a:rPr lang="nl-NL" sz="2400" dirty="0" smtClean="0">
                <a:latin typeface="Arial" panose="020B0604020202020204" pitchFamily="34" charset="0"/>
              </a:rPr>
              <a:t>scholen kunnen gebruik maken van de bibliotheekpas.</a:t>
            </a:r>
          </a:p>
          <a:p>
            <a:pPr lvl="1"/>
            <a:r>
              <a:rPr lang="nl-NL" sz="2400" dirty="0" smtClean="0">
                <a:latin typeface="Arial" panose="020B0604020202020204" pitchFamily="34" charset="0"/>
              </a:rPr>
              <a:t>bibliotheek en scholen delen exemplarenbestand &gt; collecties delen en uitwisselen</a:t>
            </a:r>
          </a:p>
          <a:p>
            <a:endParaRPr lang="nl-NL" sz="2400" dirty="0"/>
          </a:p>
        </p:txBody>
      </p:sp>
      <p:sp>
        <p:nvSpPr>
          <p:cNvPr id="5" name="Rectangle 3"/>
          <p:cNvSpPr txBox="1">
            <a:spLocks noChangeArrowheads="1"/>
          </p:cNvSpPr>
          <p:nvPr/>
        </p:nvSpPr>
        <p:spPr>
          <a:xfrm>
            <a:off x="1199746" y="2191084"/>
            <a:ext cx="7561262" cy="3657243"/>
          </a:xfrm>
          <a:prstGeom prst="rect">
            <a:avLst/>
          </a:prstGeom>
        </p:spPr>
        <p:txBody>
          <a:bodyPr vert="horz" lIns="0" tIns="40820" rIns="0" bIns="40820" rtlCol="0">
            <a:noAutofit/>
          </a:bodyPr>
          <a:lstStyle>
            <a:lvl1pPr marL="287338" marR="0" indent="-287338" algn="l" defTabSz="1451519" rtl="0" eaLnBrk="1" fontAlgn="auto" latinLnBrk="0" hangingPunct="1">
              <a:lnSpc>
                <a:spcPct val="85000"/>
              </a:lnSpc>
              <a:spcBef>
                <a:spcPts val="600"/>
              </a:spcBef>
              <a:spcAft>
                <a:spcPts val="600"/>
              </a:spcAft>
              <a:buClrTx/>
              <a:buSzTx/>
              <a:buFont typeface="Arial" pitchFamily="34" charset="0"/>
              <a:buChar char="•"/>
              <a:tabLst/>
              <a:defRPr sz="3000" kern="1200" spc="-50" baseline="0">
                <a:solidFill>
                  <a:schemeClr val="bg2">
                    <a:lumMod val="25000"/>
                  </a:schemeClr>
                </a:solidFill>
                <a:latin typeface="+mn-lt"/>
                <a:ea typeface="Tahoma" pitchFamily="34" charset="0"/>
                <a:cs typeface="Tahoma" pitchFamily="34" charset="0"/>
              </a:defRPr>
            </a:lvl1pPr>
            <a:lvl2pPr marL="736600" marR="0" indent="-280988" algn="l" defTabSz="1451519" rtl="0" eaLnBrk="1" fontAlgn="auto" latinLnBrk="0" hangingPunct="1">
              <a:lnSpc>
                <a:spcPct val="85000"/>
              </a:lnSpc>
              <a:spcBef>
                <a:spcPts val="600"/>
              </a:spcBef>
              <a:spcAft>
                <a:spcPts val="600"/>
              </a:spcAft>
              <a:buClrTx/>
              <a:buSzTx/>
              <a:buFont typeface="Arial" pitchFamily="34" charset="0"/>
              <a:buChar char="•"/>
              <a:tabLst/>
              <a:defRPr sz="2600" kern="1200" spc="-50" baseline="0">
                <a:solidFill>
                  <a:schemeClr val="bg2">
                    <a:lumMod val="25000"/>
                  </a:schemeClr>
                </a:solidFill>
                <a:latin typeface="+mn-lt"/>
                <a:ea typeface="Tahoma" pitchFamily="34" charset="0"/>
                <a:cs typeface="Tahoma" pitchFamily="34" charset="0"/>
              </a:defRPr>
            </a:lvl2pPr>
            <a:lvl3pPr marL="1255713" marR="0" indent="-239713" algn="l" defTabSz="1451519" rtl="0" eaLnBrk="1" fontAlgn="auto" latinLnBrk="0" hangingPunct="1">
              <a:lnSpc>
                <a:spcPct val="85000"/>
              </a:lnSpc>
              <a:spcBef>
                <a:spcPts val="600"/>
              </a:spcBef>
              <a:spcAft>
                <a:spcPts val="600"/>
              </a:spcAft>
              <a:buClrTx/>
              <a:buSzTx/>
              <a:buFont typeface="Arial" pitchFamily="34" charset="0"/>
              <a:buChar char="•"/>
              <a:tabLst/>
              <a:defRPr sz="2200" kern="1200" spc="-50" baseline="0">
                <a:solidFill>
                  <a:schemeClr val="bg2">
                    <a:lumMod val="25000"/>
                  </a:schemeClr>
                </a:solidFill>
                <a:latin typeface="+mn-lt"/>
                <a:ea typeface="Tahoma" pitchFamily="34" charset="0"/>
                <a:cs typeface="Tahoma" pitchFamily="34" charset="0"/>
              </a:defRPr>
            </a:lvl3pPr>
            <a:lvl4pPr marL="1651000" marR="0" indent="-177800" algn="l" defTabSz="1451519" rtl="0" eaLnBrk="1" fontAlgn="auto" latinLnBrk="0" hangingPunct="1">
              <a:lnSpc>
                <a:spcPct val="85000"/>
              </a:lnSpc>
              <a:spcBef>
                <a:spcPts val="600"/>
              </a:spcBef>
              <a:spcAft>
                <a:spcPts val="600"/>
              </a:spcAft>
              <a:buClrTx/>
              <a:buSzTx/>
              <a:buFont typeface="Arial" pitchFamily="34" charset="0"/>
              <a:buChar char="•"/>
              <a:tabLst/>
              <a:defRPr sz="1800" kern="1200" spc="-50" baseline="0">
                <a:solidFill>
                  <a:schemeClr val="bg2">
                    <a:lumMod val="25000"/>
                  </a:schemeClr>
                </a:solidFill>
                <a:latin typeface="+mn-lt"/>
                <a:ea typeface="Tahoma" pitchFamily="34" charset="0"/>
                <a:cs typeface="Tahoma" pitchFamily="34" charset="0"/>
              </a:defRPr>
            </a:lvl4pPr>
            <a:lvl5pPr marL="2116138" marR="0" indent="-171450" algn="l" defTabSz="1451519" rtl="0" eaLnBrk="1" fontAlgn="auto" latinLnBrk="0" hangingPunct="1">
              <a:lnSpc>
                <a:spcPct val="85000"/>
              </a:lnSpc>
              <a:spcBef>
                <a:spcPts val="600"/>
              </a:spcBef>
              <a:spcAft>
                <a:spcPts val="600"/>
              </a:spcAft>
              <a:buClrTx/>
              <a:buSzTx/>
              <a:buFont typeface="Arial" pitchFamily="34" charset="0"/>
              <a:buChar char="•"/>
              <a:tabLst/>
              <a:defRPr sz="1600" kern="1200" spc="-50" baseline="0">
                <a:solidFill>
                  <a:schemeClr val="bg2">
                    <a:lumMod val="25000"/>
                  </a:schemeClr>
                </a:solidFill>
                <a:latin typeface="+mn-lt"/>
                <a:ea typeface="Tahoma" pitchFamily="34" charset="0"/>
                <a:cs typeface="Tahoma" pitchFamily="34" charset="0"/>
              </a:defRPr>
            </a:lvl5pPr>
            <a:lvl6pPr marL="3991676" indent="-362880" algn="l" defTabSz="1451519"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7435" indent="-362880" algn="l" defTabSz="1451519"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3195" indent="-362880" algn="l" defTabSz="1451519"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68954" indent="-362880" algn="l" defTabSz="1451519"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a:buNone/>
              <a:tabLst>
                <a:tab pos="661855" algn="l"/>
              </a:tabLst>
              <a:defRPr/>
            </a:pPr>
            <a:endParaRPr lang="nl-BE" sz="450" dirty="0">
              <a:latin typeface="Arial" charset="0"/>
              <a:cs typeface="Arial" charset="0"/>
            </a:endParaRPr>
          </a:p>
        </p:txBody>
      </p:sp>
    </p:spTree>
    <p:extLst>
      <p:ext uri="{BB962C8B-B14F-4D97-AF65-F5344CB8AC3E}">
        <p14:creationId xmlns:p14="http://schemas.microsoft.com/office/powerpoint/2010/main" val="1318665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000" y="2420888"/>
            <a:ext cx="8229600" cy="3456384"/>
          </a:xfrm>
        </p:spPr>
        <p:txBody>
          <a:bodyPr>
            <a:normAutofit/>
          </a:bodyPr>
          <a:lstStyle/>
          <a:p>
            <a:pPr marL="0" indent="0">
              <a:buNone/>
            </a:pPr>
            <a:r>
              <a:rPr lang="en-US" dirty="0" smtClean="0"/>
              <a:t>De </a:t>
            </a:r>
            <a:r>
              <a:rPr lang="en-US" dirty="0" err="1" smtClean="0"/>
              <a:t>oplossing</a:t>
            </a:r>
            <a:r>
              <a:rPr lang="en-US" dirty="0" smtClean="0"/>
              <a:t> </a:t>
            </a:r>
            <a:r>
              <a:rPr lang="en-US" dirty="0" err="1" smtClean="0"/>
              <a:t>voor</a:t>
            </a:r>
            <a:r>
              <a:rPr lang="en-US" dirty="0" smtClean="0"/>
              <a:t> </a:t>
            </a:r>
            <a:r>
              <a:rPr lang="en-US" dirty="0" err="1" smtClean="0"/>
              <a:t>bibliotheken</a:t>
            </a:r>
            <a:r>
              <a:rPr lang="en-US" dirty="0" smtClean="0"/>
              <a:t> </a:t>
            </a:r>
            <a:r>
              <a:rPr lang="en-US" dirty="0" err="1" smtClean="0"/>
              <a:t>en</a:t>
            </a:r>
            <a:r>
              <a:rPr lang="en-US" dirty="0" smtClean="0"/>
              <a:t> </a:t>
            </a:r>
            <a:r>
              <a:rPr lang="en-US" dirty="0" err="1" smtClean="0"/>
              <a:t>scholen</a:t>
            </a:r>
            <a:r>
              <a:rPr lang="en-US" dirty="0" smtClean="0"/>
              <a:t> die </a:t>
            </a:r>
            <a:r>
              <a:rPr lang="en-US" dirty="0" err="1" smtClean="0"/>
              <a:t>willen</a:t>
            </a:r>
            <a:r>
              <a:rPr lang="en-US" dirty="0" smtClean="0"/>
              <a:t> </a:t>
            </a:r>
            <a:r>
              <a:rPr lang="en-US" dirty="0" err="1" smtClean="0"/>
              <a:t>samenwerken</a:t>
            </a:r>
            <a:endParaRPr lang="en-US" dirty="0" smtClean="0"/>
          </a:p>
          <a:p>
            <a:pPr lvl="1"/>
            <a:r>
              <a:rPr lang="en-US" dirty="0" err="1" smtClean="0"/>
              <a:t>Geen</a:t>
            </a:r>
            <a:r>
              <a:rPr lang="en-US" dirty="0" smtClean="0"/>
              <a:t> </a:t>
            </a:r>
            <a:r>
              <a:rPr lang="en-US" dirty="0" err="1" smtClean="0"/>
              <a:t>lokale</a:t>
            </a:r>
            <a:r>
              <a:rPr lang="en-US" dirty="0" smtClean="0"/>
              <a:t> software</a:t>
            </a:r>
          </a:p>
          <a:p>
            <a:pPr lvl="1"/>
            <a:r>
              <a:rPr lang="en-US" dirty="0" err="1" smtClean="0"/>
              <a:t>Delen</a:t>
            </a:r>
            <a:r>
              <a:rPr lang="en-US" dirty="0" smtClean="0"/>
              <a:t> van </a:t>
            </a:r>
            <a:r>
              <a:rPr lang="en-US" dirty="0" err="1" smtClean="0"/>
              <a:t>materialen</a:t>
            </a:r>
            <a:r>
              <a:rPr lang="en-US" dirty="0" smtClean="0"/>
              <a:t>, </a:t>
            </a:r>
            <a:r>
              <a:rPr lang="en-US" dirty="0" err="1" smtClean="0"/>
              <a:t>kennis</a:t>
            </a:r>
            <a:r>
              <a:rPr lang="en-US" dirty="0" smtClean="0"/>
              <a:t> </a:t>
            </a:r>
            <a:r>
              <a:rPr lang="en-US" dirty="0" err="1" smtClean="0"/>
              <a:t>en</a:t>
            </a:r>
            <a:r>
              <a:rPr lang="en-US" dirty="0" smtClean="0"/>
              <a:t> </a:t>
            </a:r>
            <a:r>
              <a:rPr lang="en-US" dirty="0" err="1" smtClean="0"/>
              <a:t>infrastructuur</a:t>
            </a:r>
            <a:endParaRPr lang="en-US" dirty="0" smtClean="0"/>
          </a:p>
          <a:p>
            <a:pPr lvl="1"/>
            <a:r>
              <a:rPr lang="en-US" dirty="0" err="1" smtClean="0"/>
              <a:t>Ondersteunt</a:t>
            </a:r>
            <a:r>
              <a:rPr lang="en-US" dirty="0" smtClean="0"/>
              <a:t> </a:t>
            </a:r>
            <a:r>
              <a:rPr lang="en-US" dirty="0" err="1" smtClean="0"/>
              <a:t>taalvaardigheid</a:t>
            </a:r>
            <a:r>
              <a:rPr lang="en-US" dirty="0" smtClean="0"/>
              <a:t> door </a:t>
            </a:r>
            <a:r>
              <a:rPr lang="en-US" dirty="0" err="1" smtClean="0"/>
              <a:t>aandacht</a:t>
            </a:r>
            <a:r>
              <a:rPr lang="en-US" dirty="0" smtClean="0"/>
              <a:t> </a:t>
            </a:r>
            <a:r>
              <a:rPr lang="en-US" dirty="0" err="1" smtClean="0"/>
              <a:t>voor</a:t>
            </a:r>
            <a:r>
              <a:rPr lang="en-US" dirty="0" smtClean="0"/>
              <a:t> </a:t>
            </a:r>
            <a:r>
              <a:rPr lang="en-US" dirty="0" err="1" smtClean="0"/>
              <a:t>lezen</a:t>
            </a:r>
            <a:r>
              <a:rPr lang="en-US" dirty="0" smtClean="0"/>
              <a:t> </a:t>
            </a:r>
            <a:r>
              <a:rPr lang="en-US" dirty="0" err="1" smtClean="0"/>
              <a:t>en</a:t>
            </a:r>
            <a:r>
              <a:rPr lang="en-US" dirty="0" smtClean="0"/>
              <a:t> </a:t>
            </a:r>
            <a:r>
              <a:rPr lang="en-US" dirty="0" err="1" smtClean="0"/>
              <a:t>mediawijsheid</a:t>
            </a:r>
            <a:endParaRPr lang="en-US" dirty="0" smtClean="0"/>
          </a:p>
          <a:p>
            <a:endParaRPr lang="en-US" dirty="0"/>
          </a:p>
        </p:txBody>
      </p:sp>
      <p:pic>
        <p:nvPicPr>
          <p:cNvPr id="4"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000" y="289057"/>
            <a:ext cx="1371600" cy="2059823"/>
          </a:xfrm>
          <a:prstGeom prst="rect">
            <a:avLst/>
          </a:prstGeom>
        </p:spPr>
      </p:pic>
    </p:spTree>
    <p:extLst>
      <p:ext uri="{BB962C8B-B14F-4D97-AF65-F5344CB8AC3E}">
        <p14:creationId xmlns:p14="http://schemas.microsoft.com/office/powerpoint/2010/main" val="14407869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2276872"/>
            <a:ext cx="4908978" cy="3426665"/>
          </a:xfrm>
          <a:prstGeom prst="rect">
            <a:avLst/>
          </a:prstGeom>
        </p:spPr>
      </p:pic>
      <p:sp>
        <p:nvSpPr>
          <p:cNvPr id="5" name="Title 4"/>
          <p:cNvSpPr>
            <a:spLocks noGrp="1"/>
          </p:cNvSpPr>
          <p:nvPr>
            <p:ph type="title"/>
          </p:nvPr>
        </p:nvSpPr>
        <p:spPr>
          <a:xfrm>
            <a:off x="251520" y="476672"/>
            <a:ext cx="8229600" cy="1080120"/>
          </a:xfrm>
        </p:spPr>
        <p:txBody>
          <a:bodyPr>
            <a:normAutofit/>
          </a:bodyPr>
          <a:lstStyle/>
          <a:p>
            <a:r>
              <a:rPr lang="nl-NL" dirty="0"/>
              <a:t>Beheer van </a:t>
            </a:r>
            <a:r>
              <a:rPr lang="nl-NL" dirty="0" smtClean="0"/>
              <a:t>schoollocaties</a:t>
            </a:r>
            <a:endParaRPr lang="nl-NL" dirty="0"/>
          </a:p>
        </p:txBody>
      </p:sp>
    </p:spTree>
    <p:extLst>
      <p:ext uri="{BB962C8B-B14F-4D97-AF65-F5344CB8AC3E}">
        <p14:creationId xmlns:p14="http://schemas.microsoft.com/office/powerpoint/2010/main" val="191530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17032"/>
            <a:ext cx="9144000" cy="2056998"/>
          </a:xfrm>
          <a:prstGeom prst="rect">
            <a:avLst/>
          </a:prstGeom>
        </p:spPr>
      </p:pic>
      <p:sp>
        <p:nvSpPr>
          <p:cNvPr id="7" name="Title 1"/>
          <p:cNvSpPr>
            <a:spLocks noGrp="1"/>
          </p:cNvSpPr>
          <p:nvPr>
            <p:ph type="title"/>
          </p:nvPr>
        </p:nvSpPr>
        <p:spPr>
          <a:xfrm>
            <a:off x="323528" y="26814"/>
            <a:ext cx="8229600" cy="1143000"/>
          </a:xfrm>
        </p:spPr>
        <p:txBody>
          <a:bodyPr/>
          <a:lstStyle/>
          <a:p>
            <a:r>
              <a:rPr lang="nl-NL" dirty="0" smtClean="0"/>
              <a:t>Import</a:t>
            </a:r>
            <a:endParaRPr lang="nl-NL" dirty="0"/>
          </a:p>
        </p:txBody>
      </p:sp>
      <p:sp>
        <p:nvSpPr>
          <p:cNvPr id="8" name="Content Placeholder 5"/>
          <p:cNvSpPr txBox="1">
            <a:spLocks/>
          </p:cNvSpPr>
          <p:nvPr/>
        </p:nvSpPr>
        <p:spPr>
          <a:xfrm>
            <a:off x="539552" y="1772816"/>
            <a:ext cx="8352928" cy="209790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FF7320"/>
              </a:buClr>
              <a:buSzPct val="80000"/>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FF7320"/>
              </a:buClr>
              <a:buSzPct val="60000"/>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FF7320"/>
              </a:buClr>
              <a:buSzPct val="55000"/>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FF7320"/>
              </a:buClr>
              <a:buSzPct val="55000"/>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FF7320"/>
              </a:buClr>
              <a:buSzPct val="55000"/>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nl-NL" sz="2700" dirty="0"/>
              <a:t>I</a:t>
            </a:r>
            <a:r>
              <a:rPr lang="nl-NL" sz="2700" dirty="0" smtClean="0"/>
              <a:t>mport van leerlingen, titels en exemplaren</a:t>
            </a:r>
          </a:p>
          <a:p>
            <a:pPr lvl="1"/>
            <a:r>
              <a:rPr lang="nl-NL" sz="2700" dirty="0" smtClean="0"/>
              <a:t>Ondersteuning import vanuit diverse leerling-administratiesystemen (</a:t>
            </a:r>
            <a:r>
              <a:rPr lang="nl-NL" sz="2700" dirty="0" err="1" smtClean="0"/>
              <a:t>Parnassys</a:t>
            </a:r>
            <a:r>
              <a:rPr lang="nl-NL" sz="2700" dirty="0" smtClean="0"/>
              <a:t>, ESIS e.a.)</a:t>
            </a:r>
          </a:p>
          <a:p>
            <a:pPr lvl="1"/>
            <a:r>
              <a:rPr lang="nl-NL" sz="2700" dirty="0"/>
              <a:t>E</a:t>
            </a:r>
            <a:r>
              <a:rPr lang="nl-NL" sz="2700" dirty="0" smtClean="0"/>
              <a:t>xemplaren worden automatisch verrijkt</a:t>
            </a:r>
          </a:p>
          <a:p>
            <a:pPr marL="256236" lvl="1" indent="0">
              <a:buFont typeface="Arial" pitchFamily="34" charset="0"/>
              <a:buNone/>
            </a:pPr>
            <a:endParaRPr lang="nl-NL" sz="2700" dirty="0" smtClean="0"/>
          </a:p>
          <a:p>
            <a:endParaRPr lang="nl-NL" sz="2700" dirty="0"/>
          </a:p>
        </p:txBody>
      </p:sp>
    </p:spTree>
    <p:extLst>
      <p:ext uri="{BB962C8B-B14F-4D97-AF65-F5344CB8AC3E}">
        <p14:creationId xmlns:p14="http://schemas.microsoft.com/office/powerpoint/2010/main" val="3256075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116632"/>
            <a:ext cx="7000951" cy="1371600"/>
          </a:xfrm>
        </p:spPr>
        <p:txBody>
          <a:bodyPr>
            <a:normAutofit/>
          </a:bodyPr>
          <a:lstStyle/>
          <a:p>
            <a:r>
              <a:rPr lang="en-US" sz="2800" dirty="0" smtClean="0">
                <a:solidFill>
                  <a:srgbClr val="FF7D2D"/>
                </a:solidFill>
                <a:latin typeface="Arial" panose="020B0604020202020204" pitchFamily="34" charset="0"/>
              </a:rPr>
              <a:t>V@school &gt;&gt;</a:t>
            </a:r>
            <a:br>
              <a:rPr lang="en-US" sz="2800" dirty="0" smtClean="0">
                <a:solidFill>
                  <a:srgbClr val="FF7D2D"/>
                </a:solidFill>
                <a:latin typeface="Arial" panose="020B0604020202020204" pitchFamily="34" charset="0"/>
              </a:rPr>
            </a:br>
            <a:r>
              <a:rPr lang="en-US" sz="2800" i="1" dirty="0" err="1" smtClean="0">
                <a:solidFill>
                  <a:srgbClr val="FF7D2D"/>
                </a:solidFill>
                <a:latin typeface="Arial" panose="020B0604020202020204" pitchFamily="34" charset="0"/>
              </a:rPr>
              <a:t>functie</a:t>
            </a:r>
            <a:r>
              <a:rPr lang="en-US" sz="2800" dirty="0" smtClean="0">
                <a:solidFill>
                  <a:srgbClr val="FF7D2D"/>
                </a:solidFill>
                <a:latin typeface="Arial" panose="020B0604020202020204" pitchFamily="34" charset="0"/>
              </a:rPr>
              <a:t> in het </a:t>
            </a:r>
            <a:r>
              <a:rPr lang="en-US" sz="2800" dirty="0" err="1" smtClean="0">
                <a:solidFill>
                  <a:srgbClr val="FF7D2D"/>
                </a:solidFill>
                <a:latin typeface="Arial" panose="020B0604020202020204" pitchFamily="34" charset="0"/>
              </a:rPr>
              <a:t>onderwijs</a:t>
            </a:r>
            <a:endParaRPr lang="nl-NL" sz="2800" dirty="0">
              <a:solidFill>
                <a:srgbClr val="FF7D2D"/>
              </a:solidFill>
              <a:latin typeface="Arial" panose="020B0604020202020204" pitchFamily="34" charset="0"/>
            </a:endParaRPr>
          </a:p>
        </p:txBody>
      </p:sp>
      <p:sp>
        <p:nvSpPr>
          <p:cNvPr id="4" name="Content Placeholder 3"/>
          <p:cNvSpPr>
            <a:spLocks noGrp="1"/>
          </p:cNvSpPr>
          <p:nvPr>
            <p:ph sz="quarter" idx="10"/>
          </p:nvPr>
        </p:nvSpPr>
        <p:spPr/>
        <p:txBody>
          <a:bodyPr/>
          <a:lstStyle/>
          <a:p>
            <a:r>
              <a:rPr lang="nl-NL" sz="2800" dirty="0" smtClean="0">
                <a:latin typeface="Arial" panose="020B0604020202020204" pitchFamily="34" charset="0"/>
              </a:rPr>
              <a:t>Toegang tot rijke collectie bronnen (binnen en buiten de school)</a:t>
            </a:r>
          </a:p>
          <a:p>
            <a:r>
              <a:rPr lang="nl-NL" sz="2800" dirty="0" smtClean="0">
                <a:latin typeface="Arial" panose="020B0604020202020204" pitchFamily="34" charset="0"/>
              </a:rPr>
              <a:t>Sluit aan op de belevingswereld van kinderen (inhoudelijk en look&amp;feel)</a:t>
            </a:r>
          </a:p>
          <a:p>
            <a:r>
              <a:rPr lang="nl-NL" sz="2800" dirty="0" smtClean="0">
                <a:latin typeface="Arial" panose="020B0604020202020204" pitchFamily="34" charset="0"/>
              </a:rPr>
              <a:t>Interactief: lenen, innemen, beoordelen en delen</a:t>
            </a:r>
          </a:p>
          <a:p>
            <a:r>
              <a:rPr lang="nl-NL" sz="2800" dirty="0" smtClean="0">
                <a:latin typeface="Arial" panose="020B0604020202020204" pitchFamily="34" charset="0"/>
              </a:rPr>
              <a:t>Leesbevordering</a:t>
            </a:r>
          </a:p>
          <a:p>
            <a:r>
              <a:rPr lang="nl-NL" sz="2800" dirty="0" smtClean="0">
                <a:latin typeface="Arial" panose="020B0604020202020204" pitchFamily="34" charset="0"/>
              </a:rPr>
              <a:t>Relatie Bibliotheek en School</a:t>
            </a:r>
          </a:p>
          <a:p>
            <a:endParaRPr lang="en-US" sz="2800" dirty="0">
              <a:latin typeface="Arial" panose="020B0604020202020204" pitchFamily="34" charset="0"/>
            </a:endParaRPr>
          </a:p>
          <a:p>
            <a:pPr marL="0" indent="0">
              <a:buNone/>
            </a:pPr>
            <a:endParaRPr lang="nl-NL" sz="1800" dirty="0"/>
          </a:p>
        </p:txBody>
      </p:sp>
    </p:spTree>
    <p:extLst>
      <p:ext uri="{BB962C8B-B14F-4D97-AF65-F5344CB8AC3E}">
        <p14:creationId xmlns:p14="http://schemas.microsoft.com/office/powerpoint/2010/main" val="19690187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9745" y="1059291"/>
            <a:ext cx="3476881" cy="4738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9615" y="1294662"/>
            <a:ext cx="3428665" cy="229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9615" y="3813181"/>
            <a:ext cx="1579410" cy="1579410"/>
          </a:xfrm>
          <a:prstGeom prst="rect">
            <a:avLst/>
          </a:prstGeom>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3234" y="3813181"/>
            <a:ext cx="1185045" cy="1579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69864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986312" y="1209288"/>
            <a:ext cx="2282557" cy="1709731"/>
          </a:xfrm>
        </p:spPr>
      </p:pic>
      <p:sp>
        <p:nvSpPr>
          <p:cNvPr id="5" name="Rectangle 4"/>
          <p:cNvSpPr/>
          <p:nvPr/>
        </p:nvSpPr>
        <p:spPr>
          <a:xfrm>
            <a:off x="986312" y="3044820"/>
            <a:ext cx="2282557" cy="2308324"/>
          </a:xfrm>
          <a:prstGeom prst="rect">
            <a:avLst/>
          </a:prstGeom>
        </p:spPr>
        <p:txBody>
          <a:bodyPr wrap="square">
            <a:spAutoFit/>
          </a:bodyPr>
          <a:lstStyle/>
          <a:p>
            <a:r>
              <a:rPr lang="nl-NL" b="1" dirty="0">
                <a:solidFill>
                  <a:srgbClr val="FF7D2D"/>
                </a:solidFill>
                <a:latin typeface="Arial" panose="020B0604020202020204" pitchFamily="34" charset="0"/>
                <a:cs typeface="Arial" panose="020B0604020202020204" pitchFamily="34" charset="0"/>
              </a:rPr>
              <a:t>“We helpen leerlingen met het op de juiste manier lenen en terugbrengen van de boeken via </a:t>
            </a:r>
            <a:r>
              <a:rPr lang="nl-NL" b="1">
                <a:solidFill>
                  <a:srgbClr val="FF7D2D"/>
                </a:solidFill>
                <a:latin typeface="Arial" panose="020B0604020202020204" pitchFamily="34" charset="0"/>
                <a:cs typeface="Arial" panose="020B0604020202020204" pitchFamily="34" charset="0"/>
              </a:rPr>
              <a:t>het </a:t>
            </a:r>
            <a:r>
              <a:rPr lang="nl-NL" b="1" smtClean="0">
                <a:solidFill>
                  <a:srgbClr val="FF7D2D"/>
                </a:solidFill>
                <a:latin typeface="Arial" panose="020B0604020202020204" pitchFamily="34" charset="0"/>
                <a:cs typeface="Arial" panose="020B0604020202020204" pitchFamily="34" charset="0"/>
              </a:rPr>
              <a:t>V@school-systeem”</a:t>
            </a:r>
            <a:endParaRPr lang="nl-NL" b="1" dirty="0">
              <a:solidFill>
                <a:srgbClr val="FF7D2D"/>
              </a:solidFill>
              <a:latin typeface="Arial" panose="020B0604020202020204" pitchFamily="34" charset="0"/>
              <a:cs typeface="Arial" panose="020B0604020202020204" pitchFamily="34" charset="0"/>
            </a:endParaRPr>
          </a:p>
        </p:txBody>
      </p:sp>
      <p:sp>
        <p:nvSpPr>
          <p:cNvPr id="6" name="Rectangle 5"/>
          <p:cNvSpPr/>
          <p:nvPr/>
        </p:nvSpPr>
        <p:spPr>
          <a:xfrm>
            <a:off x="3457709" y="2064153"/>
            <a:ext cx="2671821" cy="923330"/>
          </a:xfrm>
          <a:prstGeom prst="rect">
            <a:avLst/>
          </a:prstGeom>
        </p:spPr>
        <p:txBody>
          <a:bodyPr wrap="square">
            <a:spAutoFit/>
          </a:bodyPr>
          <a:lstStyle/>
          <a:p>
            <a:r>
              <a:rPr lang="nl-NL" b="1" dirty="0">
                <a:solidFill>
                  <a:srgbClr val="FF7D2D"/>
                </a:solidFill>
                <a:latin typeface="Arial" panose="020B0604020202020204" pitchFamily="34" charset="0"/>
                <a:cs typeface="Arial" panose="020B0604020202020204" pitchFamily="34" charset="0"/>
              </a:rPr>
              <a:t>“Maar nu er veel nieuwe boeken staan vind ik het leuk.”</a:t>
            </a:r>
          </a:p>
        </p:txBody>
      </p:sp>
      <p:sp>
        <p:nvSpPr>
          <p:cNvPr id="7" name="Rectangle 6"/>
          <p:cNvSpPr/>
          <p:nvPr/>
        </p:nvSpPr>
        <p:spPr>
          <a:xfrm>
            <a:off x="6421038" y="3429000"/>
            <a:ext cx="2356339" cy="923330"/>
          </a:xfrm>
          <a:prstGeom prst="rect">
            <a:avLst/>
          </a:prstGeom>
        </p:spPr>
        <p:txBody>
          <a:bodyPr wrap="square">
            <a:spAutoFit/>
          </a:bodyPr>
          <a:lstStyle/>
          <a:p>
            <a:r>
              <a:rPr lang="nl-NL" b="1" dirty="0">
                <a:solidFill>
                  <a:srgbClr val="FF7D2D"/>
                </a:solidFill>
                <a:latin typeface="Arial" panose="020B0604020202020204" pitchFamily="34" charset="0"/>
                <a:cs typeface="Arial" panose="020B0604020202020204" pitchFamily="34" charset="0"/>
              </a:rPr>
              <a:t>“Mijn moeder noemt me een boekenwurm” </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8370" y="1236396"/>
            <a:ext cx="2561677" cy="193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7709" y="3166806"/>
            <a:ext cx="2671821" cy="1792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46115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971600" y="188640"/>
            <a:ext cx="4392488" cy="6543226"/>
          </a:xfrm>
        </p:spPr>
      </p:pic>
    </p:spTree>
    <p:extLst>
      <p:ext uri="{BB962C8B-B14F-4D97-AF65-F5344CB8AC3E}">
        <p14:creationId xmlns:p14="http://schemas.microsoft.com/office/powerpoint/2010/main" val="4612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dirty="0" smtClean="0"/>
              <a:t>V@school: </a:t>
            </a:r>
            <a:r>
              <a:rPr lang="nl-NL" i="1" dirty="0" smtClean="0"/>
              <a:t>de</a:t>
            </a:r>
            <a:r>
              <a:rPr lang="nl-NL" dirty="0" smtClean="0"/>
              <a:t> oplossing </a:t>
            </a:r>
            <a:br>
              <a:rPr lang="nl-NL" dirty="0" smtClean="0"/>
            </a:br>
            <a:r>
              <a:rPr lang="nl-NL" dirty="0" smtClean="0"/>
              <a:t>voor de Bibliotheek </a:t>
            </a:r>
            <a:r>
              <a:rPr lang="nl-NL" i="1" dirty="0" smtClean="0"/>
              <a:t>op school</a:t>
            </a:r>
            <a:endParaRPr lang="nl-NL" i="1" dirty="0"/>
          </a:p>
        </p:txBody>
      </p:sp>
      <p:sp>
        <p:nvSpPr>
          <p:cNvPr id="5" name="Content Placeholder 4"/>
          <p:cNvSpPr>
            <a:spLocks noGrp="1"/>
          </p:cNvSpPr>
          <p:nvPr>
            <p:ph idx="1"/>
          </p:nvPr>
        </p:nvSpPr>
        <p:spPr>
          <a:xfrm>
            <a:off x="468000" y="2420888"/>
            <a:ext cx="8229600" cy="3456384"/>
          </a:xfrm>
        </p:spPr>
        <p:txBody>
          <a:bodyPr/>
          <a:lstStyle/>
          <a:p>
            <a:pPr marL="0" indent="0">
              <a:buNone/>
            </a:pPr>
            <a:r>
              <a:rPr lang="nl-NL" dirty="0" smtClean="0"/>
              <a:t>Meer weten of een demonstratie?</a:t>
            </a:r>
          </a:p>
          <a:p>
            <a:pPr marL="0" indent="0">
              <a:buNone/>
            </a:pPr>
            <a:endParaRPr lang="nl-NL" dirty="0" smtClean="0"/>
          </a:p>
          <a:p>
            <a:pPr marL="0" indent="0">
              <a:buNone/>
            </a:pPr>
            <a:r>
              <a:rPr lang="nl-NL" dirty="0" smtClean="0"/>
              <a:t>Neem contact op met Johan de Bruijn </a:t>
            </a:r>
            <a:r>
              <a:rPr lang="nl-NL" dirty="0" smtClean="0">
                <a:hlinkClick r:id="rId3"/>
              </a:rPr>
              <a:t>Johan.deBruijn@infor.com</a:t>
            </a:r>
            <a:endParaRPr lang="nl-NL" dirty="0" smtClean="0"/>
          </a:p>
          <a:p>
            <a:pPr marL="0" indent="0">
              <a:buNone/>
            </a:pPr>
            <a:endParaRPr lang="nl-NL" dirty="0" smtClean="0"/>
          </a:p>
          <a:p>
            <a:pPr marL="0" indent="0">
              <a:buNone/>
            </a:pPr>
            <a:r>
              <a:rPr lang="nl-NL" dirty="0" smtClean="0"/>
              <a:t>© Infor </a:t>
            </a:r>
            <a:endParaRPr lang="nl-NL"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760" y="4797152"/>
            <a:ext cx="1489348" cy="1489348"/>
          </a:xfrm>
          <a:prstGeom prst="rect">
            <a:avLst/>
          </a:prstGeom>
        </p:spPr>
      </p:pic>
    </p:spTree>
    <p:extLst>
      <p:ext uri="{BB962C8B-B14F-4D97-AF65-F5344CB8AC3E}">
        <p14:creationId xmlns:p14="http://schemas.microsoft.com/office/powerpoint/2010/main" val="3707987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err="1" smtClean="0"/>
              <a:t>Bibliotheeksoftware</a:t>
            </a:r>
            <a:r>
              <a:rPr lang="en-US" dirty="0" smtClean="0"/>
              <a:t> </a:t>
            </a:r>
            <a:r>
              <a:rPr lang="en-US" dirty="0" err="1" smtClean="0"/>
              <a:t>voor</a:t>
            </a:r>
            <a:r>
              <a:rPr lang="en-US" dirty="0" smtClean="0"/>
              <a:t>:</a:t>
            </a:r>
            <a:endParaRPr lang="en-US" dirty="0"/>
          </a:p>
          <a:p>
            <a:pPr lvl="1"/>
            <a:r>
              <a:rPr lang="en-US" dirty="0" err="1" smtClean="0"/>
              <a:t>Beheren</a:t>
            </a:r>
            <a:r>
              <a:rPr lang="en-US" dirty="0" smtClean="0"/>
              <a:t> &gt;&gt; </a:t>
            </a:r>
            <a:r>
              <a:rPr lang="en-US" b="1" dirty="0" err="1" smtClean="0">
                <a:solidFill>
                  <a:srgbClr val="FF7D2D"/>
                </a:solidFill>
              </a:rPr>
              <a:t>Materialen</a:t>
            </a:r>
            <a:endParaRPr lang="en-US" b="1" dirty="0" smtClean="0">
              <a:solidFill>
                <a:srgbClr val="FF7D2D"/>
              </a:solidFill>
            </a:endParaRPr>
          </a:p>
          <a:p>
            <a:pPr lvl="1"/>
            <a:r>
              <a:rPr lang="en-US" dirty="0" err="1" smtClean="0"/>
              <a:t>Vinden</a:t>
            </a:r>
            <a:r>
              <a:rPr lang="en-US" dirty="0" smtClean="0"/>
              <a:t> &gt;&gt; </a:t>
            </a:r>
            <a:r>
              <a:rPr lang="en-US" b="1" dirty="0" err="1" smtClean="0">
                <a:solidFill>
                  <a:srgbClr val="FF7D2D"/>
                </a:solidFill>
              </a:rPr>
              <a:t>Informatie</a:t>
            </a:r>
            <a:r>
              <a:rPr lang="en-US" b="1" dirty="0" smtClean="0">
                <a:solidFill>
                  <a:srgbClr val="FF7D2D"/>
                </a:solidFill>
              </a:rPr>
              <a:t> </a:t>
            </a:r>
            <a:r>
              <a:rPr lang="en-US" b="1" dirty="0" err="1" smtClean="0">
                <a:solidFill>
                  <a:srgbClr val="FF7D2D"/>
                </a:solidFill>
              </a:rPr>
              <a:t>en</a:t>
            </a:r>
            <a:r>
              <a:rPr lang="en-US" b="1" dirty="0" smtClean="0">
                <a:solidFill>
                  <a:srgbClr val="FF7D2D"/>
                </a:solidFill>
              </a:rPr>
              <a:t> </a:t>
            </a:r>
            <a:r>
              <a:rPr lang="en-US" b="1" dirty="0" err="1" smtClean="0">
                <a:solidFill>
                  <a:srgbClr val="FF7D2D"/>
                </a:solidFill>
              </a:rPr>
              <a:t>Leesboeken</a:t>
            </a:r>
            <a:r>
              <a:rPr lang="en-US" dirty="0" smtClean="0">
                <a:solidFill>
                  <a:srgbClr val="FF7D2D"/>
                </a:solidFill>
              </a:rPr>
              <a:t> </a:t>
            </a:r>
            <a:r>
              <a:rPr lang="en-US" dirty="0" smtClean="0"/>
              <a:t>in </a:t>
            </a:r>
            <a:r>
              <a:rPr lang="en-US" dirty="0" err="1" smtClean="0"/>
              <a:t>en</a:t>
            </a:r>
            <a:r>
              <a:rPr lang="en-US" dirty="0" smtClean="0"/>
              <a:t> </a:t>
            </a:r>
            <a:r>
              <a:rPr lang="en-US" dirty="0" err="1" smtClean="0"/>
              <a:t>buiten</a:t>
            </a:r>
            <a:r>
              <a:rPr lang="en-US" dirty="0" smtClean="0"/>
              <a:t> de </a:t>
            </a:r>
            <a:r>
              <a:rPr lang="en-US" dirty="0" err="1" smtClean="0"/>
              <a:t>eigen</a:t>
            </a:r>
            <a:r>
              <a:rPr lang="en-US" dirty="0" smtClean="0"/>
              <a:t> </a:t>
            </a:r>
            <a:r>
              <a:rPr lang="en-US" dirty="0" err="1" smtClean="0"/>
              <a:t>bieb</a:t>
            </a:r>
            <a:endParaRPr lang="en-US" dirty="0" smtClean="0"/>
          </a:p>
          <a:p>
            <a:pPr lvl="1"/>
            <a:r>
              <a:rPr lang="en-US" b="1" dirty="0" err="1" smtClean="0">
                <a:solidFill>
                  <a:srgbClr val="FF7D2D"/>
                </a:solidFill>
              </a:rPr>
              <a:t>Uitlenen</a:t>
            </a:r>
            <a:r>
              <a:rPr lang="en-US" dirty="0" smtClean="0"/>
              <a:t> </a:t>
            </a:r>
            <a:r>
              <a:rPr lang="en-US" dirty="0" err="1" smtClean="0"/>
              <a:t>en</a:t>
            </a:r>
            <a:r>
              <a:rPr lang="en-US" dirty="0" smtClean="0"/>
              <a:t> </a:t>
            </a:r>
            <a:r>
              <a:rPr lang="en-US" b="1" dirty="0" err="1" smtClean="0">
                <a:solidFill>
                  <a:srgbClr val="FF7D2D"/>
                </a:solidFill>
              </a:rPr>
              <a:t>Innemen</a:t>
            </a:r>
            <a:endParaRPr lang="en-US" b="1" dirty="0" smtClean="0">
              <a:solidFill>
                <a:srgbClr val="FF7D2D"/>
              </a:solidFill>
            </a:endParaRPr>
          </a:p>
          <a:p>
            <a:pPr lvl="1"/>
            <a:r>
              <a:rPr lang="en-US" dirty="0" err="1" smtClean="0"/>
              <a:t>Verzamelen</a:t>
            </a:r>
            <a:r>
              <a:rPr lang="en-US" dirty="0" smtClean="0"/>
              <a:t> &gt;&gt; </a:t>
            </a:r>
            <a:r>
              <a:rPr lang="en-US" b="1" dirty="0" err="1" smtClean="0">
                <a:solidFill>
                  <a:srgbClr val="FF7D2D"/>
                </a:solidFill>
              </a:rPr>
              <a:t>Gegevens</a:t>
            </a:r>
            <a:r>
              <a:rPr lang="en-US" b="1" dirty="0" smtClean="0">
                <a:solidFill>
                  <a:srgbClr val="FF7D2D"/>
                </a:solidFill>
              </a:rPr>
              <a:t>*</a:t>
            </a:r>
            <a:r>
              <a:rPr lang="en-US" dirty="0" smtClean="0"/>
              <a:t> over</a:t>
            </a:r>
          </a:p>
          <a:p>
            <a:pPr lvl="2"/>
            <a:r>
              <a:rPr lang="en-US" dirty="0" err="1" smtClean="0"/>
              <a:t>Lezen</a:t>
            </a:r>
            <a:r>
              <a:rPr lang="en-US" dirty="0" smtClean="0"/>
              <a:t> </a:t>
            </a:r>
            <a:r>
              <a:rPr lang="en-US" dirty="0" err="1" smtClean="0"/>
              <a:t>en</a:t>
            </a:r>
            <a:r>
              <a:rPr lang="en-US" dirty="0" smtClean="0"/>
              <a:t> </a:t>
            </a:r>
            <a:r>
              <a:rPr lang="en-US" dirty="0" err="1" smtClean="0"/>
              <a:t>gebruik</a:t>
            </a:r>
            <a:r>
              <a:rPr lang="en-US" dirty="0" smtClean="0"/>
              <a:t> van media</a:t>
            </a:r>
          </a:p>
          <a:p>
            <a:pPr lvl="2"/>
            <a:r>
              <a:rPr lang="en-US" dirty="0" err="1" smtClean="0"/>
              <a:t>Uitlenen</a:t>
            </a:r>
            <a:r>
              <a:rPr lang="en-US" dirty="0" smtClean="0"/>
              <a:t> </a:t>
            </a:r>
            <a:r>
              <a:rPr lang="en-US" dirty="0" err="1" smtClean="0"/>
              <a:t>en</a:t>
            </a:r>
            <a:r>
              <a:rPr lang="en-US" dirty="0" smtClean="0"/>
              <a:t> </a:t>
            </a:r>
            <a:r>
              <a:rPr lang="en-US" dirty="0" err="1" smtClean="0"/>
              <a:t>innemen</a:t>
            </a:r>
            <a:endParaRPr lang="en-US" dirty="0"/>
          </a:p>
        </p:txBody>
      </p:sp>
      <p:sp>
        <p:nvSpPr>
          <p:cNvPr id="4" name="TextBox 3"/>
          <p:cNvSpPr txBox="1"/>
          <p:nvPr/>
        </p:nvSpPr>
        <p:spPr>
          <a:xfrm>
            <a:off x="971600" y="6093296"/>
            <a:ext cx="4968552" cy="369332"/>
          </a:xfrm>
          <a:prstGeom prst="rect">
            <a:avLst/>
          </a:prstGeom>
          <a:noFill/>
        </p:spPr>
        <p:txBody>
          <a:bodyPr wrap="square" rtlCol="0">
            <a:spAutoFit/>
          </a:bodyPr>
          <a:lstStyle/>
          <a:p>
            <a:r>
              <a:rPr lang="en-US" dirty="0" smtClean="0"/>
              <a:t>* </a:t>
            </a:r>
            <a:r>
              <a:rPr lang="en-US" dirty="0" err="1" smtClean="0"/>
              <a:t>o.a</a:t>
            </a:r>
            <a:r>
              <a:rPr lang="en-US" dirty="0" smtClean="0"/>
              <a:t>. </a:t>
            </a:r>
            <a:r>
              <a:rPr lang="en-US" dirty="0" err="1" smtClean="0"/>
              <a:t>t.b.v</a:t>
            </a:r>
            <a:r>
              <a:rPr lang="en-US" dirty="0" smtClean="0"/>
              <a:t>. de Monitor de Bibliotheek </a:t>
            </a:r>
            <a:r>
              <a:rPr lang="en-US" i="1" dirty="0" smtClean="0"/>
              <a:t>op school</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000" y="289057"/>
            <a:ext cx="1371600" cy="2059823"/>
          </a:xfrm>
          <a:prstGeom prst="rect">
            <a:avLst/>
          </a:prstGeom>
        </p:spPr>
      </p:pic>
    </p:spTree>
    <p:extLst>
      <p:ext uri="{BB962C8B-B14F-4D97-AF65-F5344CB8AC3E}">
        <p14:creationId xmlns:p14="http://schemas.microsoft.com/office/powerpoint/2010/main" val="30380210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3789040"/>
            <a:ext cx="8229600" cy="2736304"/>
          </a:xfrm>
        </p:spPr>
        <p:txBody>
          <a:bodyPr>
            <a:normAutofit fontScale="85000" lnSpcReduction="10000"/>
          </a:bodyPr>
          <a:lstStyle/>
          <a:p>
            <a:r>
              <a:rPr lang="nl-NL" dirty="0" smtClean="0"/>
              <a:t>V@school is speciaal ontwikkeld voor bibliotheken die willen </a:t>
            </a:r>
            <a:r>
              <a:rPr lang="nl-NL" b="1" dirty="0" smtClean="0">
                <a:solidFill>
                  <a:srgbClr val="FF7D2D"/>
                </a:solidFill>
              </a:rPr>
              <a:t>Samenwerken</a:t>
            </a:r>
            <a:r>
              <a:rPr lang="nl-NL" dirty="0" smtClean="0"/>
              <a:t> met het onderwijs.</a:t>
            </a:r>
          </a:p>
          <a:p>
            <a:r>
              <a:rPr lang="nl-NL" dirty="0" smtClean="0"/>
              <a:t>Boeken in de school </a:t>
            </a:r>
            <a:r>
              <a:rPr lang="nl-NL" b="1" dirty="0" smtClean="0">
                <a:solidFill>
                  <a:srgbClr val="FF7D2D"/>
                </a:solidFill>
              </a:rPr>
              <a:t>Bevorderen</a:t>
            </a:r>
            <a:r>
              <a:rPr lang="nl-NL" dirty="0" smtClean="0"/>
              <a:t> het lezen en meer lezen betekent betere </a:t>
            </a:r>
            <a:r>
              <a:rPr lang="nl-NL" b="1" dirty="0" smtClean="0">
                <a:solidFill>
                  <a:srgbClr val="FF7D2D"/>
                </a:solidFill>
              </a:rPr>
              <a:t>Taalvaardigheid</a:t>
            </a:r>
          </a:p>
          <a:p>
            <a:r>
              <a:rPr lang="nl-NL" dirty="0" err="1" smtClean="0"/>
              <a:t>V@school</a:t>
            </a:r>
            <a:r>
              <a:rPr lang="nl-NL" dirty="0" smtClean="0"/>
              <a:t> is geaccrediteerd voor de landelijke aanpak </a:t>
            </a:r>
            <a:r>
              <a:rPr lang="nl-NL" b="1" dirty="0" smtClean="0">
                <a:solidFill>
                  <a:srgbClr val="FF7D2D"/>
                </a:solidFill>
              </a:rPr>
              <a:t>de Bibliotheek </a:t>
            </a:r>
            <a:r>
              <a:rPr lang="nl-NL" b="1" i="1" dirty="0" smtClean="0">
                <a:solidFill>
                  <a:srgbClr val="FF7D2D"/>
                </a:solidFill>
              </a:rPr>
              <a:t>op school</a:t>
            </a:r>
            <a:endParaRPr lang="nl-NL" b="1" dirty="0">
              <a:solidFill>
                <a:srgbClr val="FF7D2D"/>
              </a:solidFill>
            </a:endParaRPr>
          </a:p>
        </p:txBody>
      </p:sp>
      <p:sp>
        <p:nvSpPr>
          <p:cNvPr id="5" name="Plus 4"/>
          <p:cNvSpPr/>
          <p:nvPr/>
        </p:nvSpPr>
        <p:spPr>
          <a:xfrm>
            <a:off x="5292080" y="1796445"/>
            <a:ext cx="504056" cy="576064"/>
          </a:xfrm>
          <a:prstGeom prst="mathPlus">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946241"/>
            <a:ext cx="2200275" cy="227647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144" y="602167"/>
            <a:ext cx="4463583" cy="2964619"/>
          </a:xfrm>
          <a:prstGeom prst="rect">
            <a:avLst/>
          </a:prstGeom>
        </p:spPr>
      </p:pic>
    </p:spTree>
    <p:extLst>
      <p:ext uri="{BB962C8B-B14F-4D97-AF65-F5344CB8AC3E}">
        <p14:creationId xmlns:p14="http://schemas.microsoft.com/office/powerpoint/2010/main" val="7444454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059171" y="3944880"/>
            <a:ext cx="432709" cy="429328"/>
          </a:xfrm>
          <a:prstGeom prst="rect">
            <a:avLst/>
          </a:prstGeom>
        </p:spPr>
      </p:pic>
      <p:pic>
        <p:nvPicPr>
          <p:cNvPr id="8" name="Picture 7"/>
          <p:cNvPicPr>
            <a:picLocks noChangeAspect="1"/>
          </p:cNvPicPr>
          <p:nvPr/>
        </p:nvPicPr>
        <p:blipFill>
          <a:blip r:embed="rId3"/>
          <a:stretch>
            <a:fillRect/>
          </a:stretch>
        </p:blipFill>
        <p:spPr>
          <a:xfrm>
            <a:off x="5148064" y="3944880"/>
            <a:ext cx="432709" cy="429328"/>
          </a:xfrm>
          <a:prstGeom prst="rect">
            <a:avLst/>
          </a:prstGeom>
        </p:spPr>
      </p:pic>
      <p:sp>
        <p:nvSpPr>
          <p:cNvPr id="11" name="Equal 10"/>
          <p:cNvSpPr/>
          <p:nvPr/>
        </p:nvSpPr>
        <p:spPr>
          <a:xfrm>
            <a:off x="3961010" y="2706563"/>
            <a:ext cx="702473" cy="480360"/>
          </a:xfrm>
          <a:prstGeom prst="mathEqual">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6447" y="886920"/>
            <a:ext cx="1371600" cy="2059823"/>
          </a:xfrm>
          <a:prstGeom prst="rect">
            <a:avLst/>
          </a:prstGeom>
        </p:spPr>
      </p:pic>
      <p:pic>
        <p:nvPicPr>
          <p:cNvPr id="1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136" y="3571277"/>
            <a:ext cx="1371600" cy="2059823"/>
          </a:xfrm>
          <a:prstGeom prst="rect">
            <a:avLst/>
          </a:prstGeom>
          <a:ln>
            <a:noFill/>
          </a:ln>
        </p:spPr>
      </p:pic>
      <p:pic>
        <p:nvPicPr>
          <p:cNvPr id="1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6447" y="3571277"/>
            <a:ext cx="1371600" cy="2059823"/>
          </a:xfrm>
          <a:prstGeom prst="rect">
            <a:avLst/>
          </a:prstGeom>
          <a:ln>
            <a:noFill/>
          </a:ln>
        </p:spPr>
      </p:pic>
      <p:pic>
        <p:nvPicPr>
          <p:cNvPr id="15"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7664" y="3571275"/>
            <a:ext cx="1371600" cy="2059823"/>
          </a:xfrm>
          <a:prstGeom prst="rect">
            <a:avLst/>
          </a:prstGeom>
        </p:spPr>
      </p:pic>
    </p:spTree>
    <p:extLst>
      <p:ext uri="{BB962C8B-B14F-4D97-AF65-F5344CB8AC3E}">
        <p14:creationId xmlns:p14="http://schemas.microsoft.com/office/powerpoint/2010/main" val="5588140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187624" y="2924944"/>
            <a:ext cx="7280839" cy="1754326"/>
          </a:xfrm>
          <a:prstGeom prst="rect">
            <a:avLst/>
          </a:prstGeom>
          <a:noFill/>
        </p:spPr>
        <p:txBody>
          <a:bodyPr wrap="none" lIns="91440" tIns="45720" rIns="91440" bIns="45720">
            <a:spAutoFit/>
          </a:bodyPr>
          <a:lstStyle/>
          <a:p>
            <a:r>
              <a:rPr lang="en-US" sz="3600" b="0" cap="none" spc="0"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Web-</a:t>
            </a:r>
            <a:r>
              <a:rPr lang="en-US" sz="3600" b="0" cap="none" spc="0" dirty="0" err="1" smtClean="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gebaseerd</a:t>
            </a:r>
            <a:r>
              <a:rPr lang="en-US" sz="3600" b="0" cap="none" spc="0"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3600" b="0" cap="none" spc="0" dirty="0" err="1" smtClean="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catalogussysteem</a:t>
            </a:r>
            <a:endParaRPr lang="en-US" sz="3600" b="0" cap="none" spc="0"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r>
              <a:rPr lang="en-US" sz="3600" b="0" cap="none" spc="0" dirty="0" err="1" smtClean="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voor</a:t>
            </a:r>
            <a:r>
              <a:rPr lang="en-US" sz="3600" b="0" cap="none" spc="0"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3600" b="0" cap="none" spc="0" dirty="0" err="1" smtClean="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bibliotheken</a:t>
            </a:r>
            <a:endParaRPr lang="en-US" sz="3600" b="0" cap="none" spc="0"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r>
              <a:rPr lang="en-US" sz="3600"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260 </a:t>
            </a:r>
            <a:r>
              <a:rPr lang="en-US" sz="3600" dirty="0" err="1" smtClean="0">
                <a:ln w="0"/>
                <a:solidFill>
                  <a:srgbClr val="0070C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g</a:t>
            </a:r>
            <a:r>
              <a:rPr lang="en-US" sz="3600" dirty="0" err="1" smtClean="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ebruikers</a:t>
            </a:r>
            <a:r>
              <a:rPr lang="en-US" sz="3600"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3600" dirty="0" err="1" smtClean="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wereldwijd</a:t>
            </a:r>
            <a:endParaRPr lang="en-US" sz="3600" b="0" cap="none" spc="0"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6" name="Rectangle 5"/>
          <p:cNvSpPr/>
          <p:nvPr/>
        </p:nvSpPr>
        <p:spPr>
          <a:xfrm>
            <a:off x="1574795" y="5085184"/>
            <a:ext cx="6264696" cy="369332"/>
          </a:xfrm>
          <a:prstGeom prst="rect">
            <a:avLst/>
          </a:prstGeom>
        </p:spPr>
        <p:txBody>
          <a:bodyPr wrap="square">
            <a:spAutoFit/>
          </a:bodyPr>
          <a:lstStyle/>
          <a:p>
            <a:r>
              <a:rPr lang="en-US" dirty="0">
                <a:hlinkClick r:id="rId3"/>
              </a:rPr>
              <a:t>http://nl.infor.com/bibliotheken/onze-oplossingen/v-smart</a:t>
            </a:r>
            <a:r>
              <a:rPr lang="en-US" dirty="0" smtClean="0">
                <a:hlinkClick r:id="rId3"/>
              </a:rPr>
              <a:t>/</a:t>
            </a:r>
            <a:r>
              <a:rPr lang="en-US" dirty="0" smtClean="0"/>
              <a:t> </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229" y="4591479"/>
            <a:ext cx="1356742" cy="1356742"/>
          </a:xfrm>
          <a:prstGeom prst="rect">
            <a:avLst/>
          </a:prstGeom>
        </p:spPr>
      </p:pic>
      <p:pic>
        <p:nvPicPr>
          <p:cNvPr id="8"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624" y="476672"/>
            <a:ext cx="1371600" cy="2059823"/>
          </a:xfrm>
          <a:prstGeom prst="rect">
            <a:avLst/>
          </a:prstGeom>
        </p:spPr>
      </p:pic>
    </p:spTree>
    <p:extLst>
      <p:ext uri="{BB962C8B-B14F-4D97-AF65-F5344CB8AC3E}">
        <p14:creationId xmlns:p14="http://schemas.microsoft.com/office/powerpoint/2010/main" val="17612590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547664" y="5157192"/>
            <a:ext cx="6552728" cy="369332"/>
          </a:xfrm>
          <a:prstGeom prst="rect">
            <a:avLst/>
          </a:prstGeom>
        </p:spPr>
        <p:txBody>
          <a:bodyPr wrap="square">
            <a:spAutoFit/>
          </a:bodyPr>
          <a:lstStyle/>
          <a:p>
            <a:r>
              <a:rPr lang="en-US" dirty="0">
                <a:hlinkClick r:id="rId3"/>
              </a:rPr>
              <a:t>http://nl.infor.com/bibliotheken/onze-oplossingen/infor-iguana</a:t>
            </a:r>
            <a:r>
              <a:rPr lang="en-US" dirty="0" smtClean="0">
                <a:hlinkClick r:id="rId3"/>
              </a:rPr>
              <a:t>/</a:t>
            </a:r>
            <a:r>
              <a:rPr lang="en-US" dirty="0" smtClean="0"/>
              <a:t> </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4693786"/>
            <a:ext cx="1296144" cy="1296144"/>
          </a:xfrm>
          <a:prstGeom prst="rect">
            <a:avLst/>
          </a:prstGeom>
        </p:spPr>
      </p:pic>
      <p:pic>
        <p:nvPicPr>
          <p:cNvPr id="7"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624" y="505081"/>
            <a:ext cx="1371600" cy="2059823"/>
          </a:xfrm>
          <a:prstGeom prst="rect">
            <a:avLst/>
          </a:prstGeom>
          <a:ln>
            <a:noFill/>
          </a:ln>
        </p:spPr>
      </p:pic>
      <p:sp>
        <p:nvSpPr>
          <p:cNvPr id="8" name="Rectangle 2"/>
          <p:cNvSpPr/>
          <p:nvPr/>
        </p:nvSpPr>
        <p:spPr>
          <a:xfrm>
            <a:off x="3563888" y="2959646"/>
            <a:ext cx="3156230"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600" b="1" dirty="0" err="1" smtClean="0">
                <a:ln/>
                <a:solidFill>
                  <a:srgbClr val="96C11F"/>
                </a:solidFill>
                <a:latin typeface="Arial" panose="020B0604020202020204" pitchFamily="34" charset="0"/>
                <a:cs typeface="Arial" panose="020B0604020202020204" pitchFamily="34" charset="0"/>
              </a:rPr>
              <a:t>Interactief</a:t>
            </a:r>
            <a:endParaRPr lang="en-US" sz="3600" b="1" dirty="0" smtClean="0">
              <a:ln/>
              <a:solidFill>
                <a:srgbClr val="96C11F"/>
              </a:solidFill>
              <a:latin typeface="Arial" panose="020B0604020202020204" pitchFamily="34" charset="0"/>
              <a:cs typeface="Arial" panose="020B0604020202020204" pitchFamily="34" charset="0"/>
            </a:endParaRPr>
          </a:p>
          <a:p>
            <a:r>
              <a:rPr lang="en-US" sz="3600" b="1" dirty="0" smtClean="0">
                <a:ln/>
                <a:solidFill>
                  <a:srgbClr val="96C11F"/>
                </a:solidFill>
                <a:latin typeface="Arial" panose="020B0604020202020204" pitchFamily="34" charset="0"/>
                <a:cs typeface="Arial" panose="020B0604020202020204" pitchFamily="34" charset="0"/>
              </a:rPr>
              <a:t>Design</a:t>
            </a:r>
          </a:p>
          <a:p>
            <a:r>
              <a:rPr lang="en-US" sz="3600" b="1" dirty="0" smtClean="0">
                <a:ln/>
                <a:solidFill>
                  <a:srgbClr val="96C11F"/>
                </a:solidFill>
                <a:latin typeface="Arial" panose="020B0604020202020204" pitchFamily="34" charset="0"/>
                <a:cs typeface="Arial" panose="020B0604020202020204" pitchFamily="34" charset="0"/>
              </a:rPr>
              <a:t>App</a:t>
            </a:r>
          </a:p>
        </p:txBody>
      </p:sp>
    </p:spTree>
    <p:extLst>
      <p:ext uri="{BB962C8B-B14F-4D97-AF65-F5344CB8AC3E}">
        <p14:creationId xmlns:p14="http://schemas.microsoft.com/office/powerpoint/2010/main" val="114275405"/>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e_dBos_V2">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76200">
          <a:solidFill>
            <a:srgbClr val="FF6600"/>
          </a:solidFill>
          <a:tailEnd type="arrow"/>
        </a:ln>
        <a:scene3d>
          <a:camera prst="orthographicFront">
            <a:rot lat="0" lon="0" rev="5400000"/>
          </a:camera>
          <a:lightRig rig="threePt" dir="t"/>
        </a:scene3d>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Presentatie_dBos_V2</Template>
  <TotalTime>13698</TotalTime>
  <Words>3384</Words>
  <Application>Microsoft Office PowerPoint</Application>
  <PresentationFormat>Diavoorstelling (4:3)</PresentationFormat>
  <Paragraphs>286</Paragraphs>
  <Slides>46</Slides>
  <Notes>46</Notes>
  <HiddenSlides>0</HiddenSlides>
  <MMClips>0</MMClips>
  <ScaleCrop>false</ScaleCrop>
  <HeadingPairs>
    <vt:vector size="4" baseType="variant">
      <vt:variant>
        <vt:lpstr>Thema</vt:lpstr>
      </vt:variant>
      <vt:variant>
        <vt:i4>1</vt:i4>
      </vt:variant>
      <vt:variant>
        <vt:lpstr>Diatitels</vt:lpstr>
      </vt:variant>
      <vt:variant>
        <vt:i4>46</vt:i4>
      </vt:variant>
    </vt:vector>
  </HeadingPairs>
  <TitlesOfParts>
    <vt:vector size="47" baseType="lpstr">
      <vt:lpstr>Presentatie_dBos_V2</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V@school: hoe werkt het?</vt:lpstr>
      <vt:lpstr>V@school gebruikersinterface</vt:lpstr>
      <vt:lpstr>Look &amp; Feel</vt:lpstr>
      <vt:lpstr>PowerPoint-presentatie</vt:lpstr>
      <vt:lpstr>6 – 8 Jaar</vt:lpstr>
      <vt:lpstr>9 – 10 Jaar</vt:lpstr>
      <vt:lpstr>11 – 12 Jaar</vt:lpstr>
      <vt:lpstr>Specifiek en gedifferentieerd</vt:lpstr>
      <vt:lpstr>Navigatiebalk:  van eenvoudig tot uitgebreid</vt:lpstr>
      <vt:lpstr>Animatie</vt:lpstr>
      <vt:lpstr>Widgets en RSS</vt:lpstr>
      <vt:lpstr>Mijn bibliotheek</vt:lpstr>
      <vt:lpstr>Geleende materialen</vt:lpstr>
      <vt:lpstr>Detail informatie</vt:lpstr>
      <vt:lpstr>‘Geef je mening’</vt:lpstr>
      <vt:lpstr>Mening via emoticon</vt:lpstr>
      <vt:lpstr>Toevoegen emoticon</vt:lpstr>
      <vt:lpstr>Hoeveel sterren </vt:lpstr>
      <vt:lpstr>Leeslogboek</vt:lpstr>
      <vt:lpstr>Zoeken en vinden</vt:lpstr>
      <vt:lpstr>Meer zoekopties …</vt:lpstr>
      <vt:lpstr>Stimuleren</vt:lpstr>
      <vt:lpstr>Snuffelen of Browsen</vt:lpstr>
      <vt:lpstr>Wereld… Koninklijk Huis</vt:lpstr>
      <vt:lpstr>Meer bronnen …</vt:lpstr>
      <vt:lpstr>V-link &gt;&gt; @Jeugdbieb</vt:lpstr>
      <vt:lpstr>Series en meer</vt:lpstr>
      <vt:lpstr>PowerPoint-presentatie</vt:lpstr>
      <vt:lpstr>Architectuur en configuratie</vt:lpstr>
      <vt:lpstr>Beheer van schoollocaties</vt:lpstr>
      <vt:lpstr>Import</vt:lpstr>
      <vt:lpstr>V@school &gt;&gt; functie in het onderwijs</vt:lpstr>
      <vt:lpstr>PowerPoint-presentatie</vt:lpstr>
      <vt:lpstr>PowerPoint-presentatie</vt:lpstr>
      <vt:lpstr>PowerPoint-presentatie</vt:lpstr>
      <vt:lpstr>V@school: de oplossing  voor de Bibliotheek op school</vt:lpstr>
    </vt:vector>
  </TitlesOfParts>
  <Company>Cubiss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V@school binnen dBOS</dc:title>
  <dc:subject>PowerPoint Presentatie</dc:subject>
  <dc:creator>Lourense Das</dc:creator>
  <cp:lastModifiedBy>Astrid van Dam Bibliotheek Hengelo</cp:lastModifiedBy>
  <cp:revision>504</cp:revision>
  <cp:lastPrinted>2013-09-24T11:54:52Z</cp:lastPrinted>
  <dcterms:created xsi:type="dcterms:W3CDTF">2012-07-18T11:34:43Z</dcterms:created>
  <dcterms:modified xsi:type="dcterms:W3CDTF">2015-10-26T10:16:04Z</dcterms:modified>
</cp:coreProperties>
</file>