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92"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Lst>
  <p:sldSz cx="9144000" cy="5143500" type="screen16x9"/>
  <p:notesSz cx="6797675" cy="98567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0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mp;A" initials="A" lastIdx="4" clrIdx="0"/>
  <p:cmAuthor id="1" name="Agnes van Montfoort" initials="AvM"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320"/>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8" autoAdjust="0"/>
    <p:restoredTop sz="84014" autoAdjust="0"/>
  </p:normalViewPr>
  <p:slideViewPr>
    <p:cSldViewPr>
      <p:cViewPr>
        <p:scale>
          <a:sx n="50" d="100"/>
          <a:sy n="50" d="100"/>
        </p:scale>
        <p:origin x="-1684" y="-5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70" y="-102"/>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nl-NL"/>
          </a:p>
        </p:txBody>
      </p:sp>
      <p:sp>
        <p:nvSpPr>
          <p:cNvPr id="4" name="Tijdelijke aanduiding voor voettekst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167314AC-BAB2-43C5-BE92-D66EE556F4EE}" type="slidenum">
              <a:rPr lang="nl-NL" smtClean="0"/>
              <a:pPr/>
              <a:t>‹nr.›</a:t>
            </a:fld>
            <a:endParaRPr lang="nl-NL"/>
          </a:p>
        </p:txBody>
      </p:sp>
    </p:spTree>
    <p:extLst>
      <p:ext uri="{BB962C8B-B14F-4D97-AF65-F5344CB8AC3E}">
        <p14:creationId xmlns:p14="http://schemas.microsoft.com/office/powerpoint/2010/main" val="235233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A99E9C34-BBC1-4F81-B233-737DC3C6060D}" type="datetimeFigureOut">
              <a:rPr lang="nl-NL" smtClean="0"/>
              <a:pPr/>
              <a:t>15-2-2016</a:t>
            </a:fld>
            <a:endParaRPr lang="nl-NL"/>
          </a:p>
        </p:txBody>
      </p:sp>
      <p:sp>
        <p:nvSpPr>
          <p:cNvPr id="4" name="Tijdelijke aanduiding voor dia-afbeelding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nl-NL"/>
          </a:p>
        </p:txBody>
      </p:sp>
      <p:sp>
        <p:nvSpPr>
          <p:cNvPr id="6" name="Tijdelijke aanduiding voor voettekst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33AA5897-367F-4041-9129-F49629FAB715}" type="slidenum">
              <a:rPr lang="nl-NL" smtClean="0"/>
              <a:pPr/>
              <a:t>‹nr.›</a:t>
            </a:fld>
            <a:endParaRPr lang="nl-NL"/>
          </a:p>
        </p:txBody>
      </p:sp>
      <p:sp>
        <p:nvSpPr>
          <p:cNvPr id="8" name="Tijdelijke aanduiding voor notities 7"/>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545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oekenzoeker.or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boekenbabbels.nl/" TargetMode="External"/><Relationship Id="rId5" Type="http://schemas.openxmlformats.org/officeDocument/2006/relationships/hyperlink" Target="http://www.jufjannie.nl/boek-reviews" TargetMode="External"/><Relationship Id="rId4" Type="http://schemas.openxmlformats.org/officeDocument/2006/relationships/hyperlink" Target="http://www.lezenisleuk.nl/boeken/aanrader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NL" dirty="0" smtClean="0"/>
              <a:t>Blik</a:t>
            </a:r>
            <a:r>
              <a:rPr lang="nl-NL" baseline="0" dirty="0" smtClean="0"/>
              <a:t> kort terug op de vorige bijeenkomst:</a:t>
            </a:r>
          </a:p>
          <a:p>
            <a:pPr marL="628650" lvl="1" indent="-171450">
              <a:buFont typeface="Arial" panose="020B0604020202020204" pitchFamily="34" charset="0"/>
              <a:buChar char="•"/>
            </a:pPr>
            <a:r>
              <a:rPr lang="nl-NL" dirty="0" smtClean="0"/>
              <a:t>Belang van vrij lezen en leesplezier</a:t>
            </a:r>
          </a:p>
          <a:p>
            <a:pPr marL="628650" lvl="1" indent="-171450">
              <a:buFont typeface="Arial" panose="020B0604020202020204" pitchFamily="34" charset="0"/>
              <a:buChar char="•"/>
            </a:pPr>
            <a:r>
              <a:rPr lang="nl-NL" dirty="0" smtClean="0"/>
              <a:t>Soorten kinderboeken </a:t>
            </a:r>
          </a:p>
          <a:p>
            <a:pPr marL="628650" lvl="1" indent="-171450">
              <a:buFont typeface="Arial" panose="020B0604020202020204" pitchFamily="34" charset="0"/>
              <a:buChar char="•"/>
            </a:pPr>
            <a:r>
              <a:rPr lang="nl-NL" dirty="0" smtClean="0"/>
              <a:t>Indeling kinderboeken in bibliotheek</a:t>
            </a:r>
          </a:p>
          <a:p>
            <a:pPr marL="628650" lvl="1" indent="-171450">
              <a:buFont typeface="Arial" panose="020B0604020202020204" pitchFamily="34" charset="0"/>
              <a:buChar char="•"/>
            </a:pPr>
            <a:r>
              <a:rPr lang="nl-NL" dirty="0" smtClean="0"/>
              <a:t>Verschil tussen lectuur en literatuur </a:t>
            </a:r>
          </a:p>
          <a:p>
            <a:pPr marL="628650" lvl="1" indent="-171450">
              <a:buFont typeface="Arial" panose="020B0604020202020204" pitchFamily="34" charset="0"/>
              <a:buChar char="•"/>
            </a:pPr>
            <a:endParaRPr lang="nl-NL" dirty="0" smtClean="0"/>
          </a:p>
          <a:p>
            <a:pPr marL="457200" lvl="1" indent="0">
              <a:buFont typeface="Arial" panose="020B0604020202020204" pitchFamily="34" charset="0"/>
              <a:buNone/>
            </a:pPr>
            <a:r>
              <a:rPr lang="nl-NL" dirty="0" smtClean="0"/>
              <a:t>Vraag of er nog vragen zijn naar aanleiding</a:t>
            </a:r>
            <a:r>
              <a:rPr lang="nl-NL" baseline="0" dirty="0" smtClean="0"/>
              <a:t> van de reader</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2</a:t>
            </a:fld>
            <a:endParaRPr lang="nl-NL"/>
          </a:p>
        </p:txBody>
      </p:sp>
    </p:spTree>
    <p:extLst>
      <p:ext uri="{BB962C8B-B14F-4D97-AF65-F5344CB8AC3E}">
        <p14:creationId xmlns:p14="http://schemas.microsoft.com/office/powerpoint/2010/main" val="236616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hangingPunct="0"/>
            <a:r>
              <a:rPr lang="nl-NL" sz="1200" i="1" kern="1200" dirty="0" smtClean="0">
                <a:solidFill>
                  <a:schemeClr val="tx1"/>
                </a:solidFill>
                <a:effectLst/>
                <a:latin typeface="+mn-lt"/>
                <a:ea typeface="+mn-ea"/>
                <a:cs typeface="+mn-cs"/>
              </a:rPr>
              <a:t>Door middel van frontaal presenteren worden de boeken met de cover naar voren gepresenteerd.</a:t>
            </a:r>
            <a:endParaRPr lang="nl-NL" sz="1200" kern="1200" dirty="0" smtClean="0">
              <a:solidFill>
                <a:schemeClr val="tx1"/>
              </a:solidFill>
              <a:effectLst/>
              <a:latin typeface="+mn-lt"/>
              <a:ea typeface="+mn-ea"/>
              <a:cs typeface="+mn-cs"/>
            </a:endParaRPr>
          </a:p>
          <a:p>
            <a:pPr lvl="0" hangingPunct="0"/>
            <a:endParaRPr lang="nl-NL"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Presenteer meerdere exemplaren achter elkaar , dit voorkomt lege plekken. Een goed aangevulde bibliotheek nodigt uit!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Vul de frontale planken aan tot de rand, niet er overheen!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Tussen de frontaal geplaatste boeken moet ongeveer 2 centimeter ruimte zitten, niet meer!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De frontaal gepresenteerde boeken mogen niet over elkaar heen liggen of in elkaar schuiven.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Presenteer frontaal de juiste exemplaren; actuele titels, mooie exemplaren, sprekende covers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Kijk of er met kleurstellingen kan worden gewerkt: plaats covers in dezelfde kleurtinten bij elkaar en probeer kleurbanen te creëren.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endParaRPr lang="nl-NL" dirty="0" smtClean="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12</a:t>
            </a:fld>
            <a:endParaRPr lang="nl-NL"/>
          </a:p>
        </p:txBody>
      </p:sp>
    </p:spTree>
    <p:extLst>
      <p:ext uri="{BB962C8B-B14F-4D97-AF65-F5344CB8AC3E}">
        <p14:creationId xmlns:p14="http://schemas.microsoft.com/office/powerpoint/2010/main" val="22812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doel van themapresentaties is verrassen en verleiden en de collectie toegankelijk maken, leestips en suggesties geven, waardoor leerlingen meer meenemen en op nieuwe ideeën komen. </a:t>
            </a:r>
            <a:r>
              <a:rPr lang="nl-NL"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Werkwijze, afhankelijk van beschikbaar meubel en collectiegrootte:</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Presenteer alleen een thema als er genoeg collectie van is: maak gebruik van brede thema’s zoals ‘Sport’ in plaats van ‘Voetbal’ of presenteer series bij elkaar.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Presenteer mooie exemplaren en sprekende covers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Presenteer zo mogelijk 100% frontaal, afhankelijk van het meubel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Duid een thema aan met een poster zodat duidelijk is wat er staat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TIP</a:t>
            </a:r>
            <a:r>
              <a:rPr lang="nl-NL" sz="1200" kern="1200" dirty="0" smtClean="0">
                <a:solidFill>
                  <a:schemeClr val="tx1"/>
                </a:solidFill>
                <a:effectLst/>
                <a:latin typeface="+mn-lt"/>
                <a:ea typeface="+mn-ea"/>
                <a:cs typeface="+mn-cs"/>
              </a:rPr>
              <a:t>: presenteer tijdens de stemperiode de boeken die horen bij de Nederlandse Kinderjury. Sluit ook aan bij andere (jaarlijkse) evenementen en feesten.</a:t>
            </a:r>
          </a:p>
          <a:p>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13</a:t>
            </a:fld>
            <a:endParaRPr lang="nl-NL"/>
          </a:p>
        </p:txBody>
      </p:sp>
    </p:spTree>
    <p:extLst>
      <p:ext uri="{BB962C8B-B14F-4D97-AF65-F5344CB8AC3E}">
        <p14:creationId xmlns:p14="http://schemas.microsoft.com/office/powerpoint/2010/main" val="358893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Aan de hand van </a:t>
            </a:r>
            <a:r>
              <a:rPr lang="nl-NL" sz="1200" b="1" kern="1200" dirty="0" smtClean="0">
                <a:solidFill>
                  <a:schemeClr val="tx1"/>
                </a:solidFill>
                <a:effectLst/>
                <a:latin typeface="+mn-lt"/>
                <a:ea typeface="+mn-ea"/>
                <a:cs typeface="+mn-cs"/>
              </a:rPr>
              <a:t>bijlage 5</a:t>
            </a:r>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Hoe blijf ik bij?</a:t>
            </a:r>
            <a:r>
              <a:rPr lang="nl-NL" sz="1200" kern="1200" dirty="0" smtClean="0">
                <a:solidFill>
                  <a:schemeClr val="tx1"/>
                </a:solidFill>
                <a:effectLst/>
                <a:latin typeface="+mn-lt"/>
                <a:ea typeface="+mn-ea"/>
                <a:cs typeface="+mn-cs"/>
              </a:rPr>
              <a:t> Kort vertellen over bronnen die er zijn om steeds actuele informatie over kinderboeken te krijgen. Als er tijd is ook een paar op internet laten zien. Verwijs verder naar de reader.</a:t>
            </a:r>
          </a:p>
          <a:p>
            <a:endParaRPr lang="nl-NL" sz="1200" u="sng" kern="1200" dirty="0" smtClean="0">
              <a:solidFill>
                <a:schemeClr val="tx1"/>
              </a:solidFill>
              <a:effectLst/>
              <a:latin typeface="+mn-lt"/>
              <a:ea typeface="+mn-ea"/>
              <a:cs typeface="+mn-cs"/>
              <a:hlinkClick r:id=""/>
            </a:endParaRPr>
          </a:p>
          <a:p>
            <a:r>
              <a:rPr lang="nl-NL" sz="1200" u="sng" kern="1200" dirty="0" smtClean="0">
                <a:solidFill>
                  <a:schemeClr val="tx1"/>
                </a:solidFill>
                <a:effectLst/>
                <a:latin typeface="+mn-lt"/>
                <a:ea typeface="+mn-ea"/>
                <a:cs typeface="+mn-cs"/>
                <a:hlinkClick r:id=""/>
              </a:rPr>
              <a:t>www.leesplein.nl</a:t>
            </a:r>
            <a:r>
              <a:rPr lang="nl-NL" sz="1200" u="sng" kern="1200" dirty="0" smtClean="0">
                <a:solidFill>
                  <a:schemeClr val="tx1"/>
                </a:solidFill>
                <a:effectLst/>
                <a:latin typeface="+mn-lt"/>
                <a:ea typeface="+mn-ea"/>
                <a:cs typeface="+mn-cs"/>
              </a:rPr>
              <a:t> - zoeken op thema</a:t>
            </a:r>
            <a:endParaRPr lang="nl-NL" sz="1200" kern="1200" dirty="0" smtClean="0">
              <a:solidFill>
                <a:schemeClr val="tx1"/>
              </a:solidFill>
              <a:effectLst/>
              <a:latin typeface="+mn-lt"/>
              <a:ea typeface="+mn-ea"/>
              <a:cs typeface="+mn-cs"/>
            </a:endParaRPr>
          </a:p>
          <a:p>
            <a:r>
              <a:rPr lang="nl-NL" sz="1200" u="sng" kern="1200" dirty="0" smtClean="0">
                <a:solidFill>
                  <a:schemeClr val="tx1"/>
                </a:solidFill>
                <a:effectLst/>
                <a:latin typeface="+mn-lt"/>
                <a:ea typeface="+mn-ea"/>
                <a:cs typeface="+mn-cs"/>
                <a:hlinkClick r:id="rId3"/>
              </a:rPr>
              <a:t>www.boekenzoeker.org</a:t>
            </a:r>
            <a:r>
              <a:rPr lang="nl-NL" sz="1200" u="sng" kern="1200" dirty="0" smtClean="0">
                <a:solidFill>
                  <a:schemeClr val="tx1"/>
                </a:solidFill>
                <a:effectLst/>
                <a:latin typeface="+mn-lt"/>
                <a:ea typeface="+mn-ea"/>
                <a:cs typeface="+mn-cs"/>
              </a:rPr>
              <a:t> - zoeken op interesse </a:t>
            </a:r>
            <a:endParaRPr lang="nl-NL" sz="1200" kern="1200" dirty="0" smtClean="0">
              <a:solidFill>
                <a:schemeClr val="tx1"/>
              </a:solidFill>
              <a:effectLst/>
              <a:latin typeface="+mn-lt"/>
              <a:ea typeface="+mn-ea"/>
              <a:cs typeface="+mn-cs"/>
            </a:endParaRPr>
          </a:p>
          <a:p>
            <a:r>
              <a:rPr lang="nl-NL" sz="1200" u="sng" kern="1200" dirty="0" smtClean="0">
                <a:solidFill>
                  <a:schemeClr val="tx1"/>
                </a:solidFill>
                <a:effectLst/>
                <a:latin typeface="+mn-lt"/>
                <a:ea typeface="+mn-ea"/>
                <a:cs typeface="+mn-cs"/>
                <a:hlinkClick r:id="rId4"/>
              </a:rPr>
              <a:t>www.lezenisleuk.nl/boeken/aanraders</a:t>
            </a:r>
            <a:endParaRPr lang="nl-NL" sz="1200" kern="1200" dirty="0" smtClean="0">
              <a:solidFill>
                <a:schemeClr val="tx1"/>
              </a:solidFill>
              <a:effectLst/>
              <a:latin typeface="+mn-lt"/>
              <a:ea typeface="+mn-ea"/>
              <a:cs typeface="+mn-cs"/>
            </a:endParaRPr>
          </a:p>
          <a:p>
            <a:r>
              <a:rPr lang="nl-NL" sz="1200" u="sng" kern="1200" dirty="0" smtClean="0">
                <a:solidFill>
                  <a:schemeClr val="tx1"/>
                </a:solidFill>
                <a:effectLst/>
                <a:latin typeface="+mn-lt"/>
                <a:ea typeface="+mn-ea"/>
                <a:cs typeface="+mn-cs"/>
                <a:hlinkClick r:id="rId5"/>
              </a:rPr>
              <a:t>www.jufjannie.nl/boek-reviews</a:t>
            </a:r>
            <a:endParaRPr lang="nl-NL" sz="1200" kern="1200" dirty="0" smtClean="0">
              <a:solidFill>
                <a:schemeClr val="tx1"/>
              </a:solidFill>
              <a:effectLst/>
              <a:latin typeface="+mn-lt"/>
              <a:ea typeface="+mn-ea"/>
              <a:cs typeface="+mn-cs"/>
            </a:endParaRPr>
          </a:p>
          <a:p>
            <a:r>
              <a:rPr lang="nl-NL" sz="1200" u="sng" kern="1200" dirty="0" smtClean="0">
                <a:solidFill>
                  <a:schemeClr val="tx1"/>
                </a:solidFill>
                <a:effectLst/>
                <a:latin typeface="+mn-lt"/>
                <a:ea typeface="+mn-ea"/>
                <a:cs typeface="+mn-cs"/>
                <a:hlinkClick r:id="rId6"/>
              </a:rPr>
              <a:t>www.boekenbabbels.nl</a:t>
            </a:r>
            <a:r>
              <a:rPr lang="nl-NL" sz="1200" u="sng" kern="1200" dirty="0" smtClean="0">
                <a:solidFill>
                  <a:schemeClr val="tx1"/>
                </a:solidFill>
                <a:effectLst/>
                <a:latin typeface="+mn-lt"/>
                <a:ea typeface="+mn-ea"/>
                <a:cs typeface="+mn-cs"/>
              </a:rPr>
              <a:t> </a:t>
            </a:r>
            <a:r>
              <a:rPr lang="nl-NL" sz="1200" i="1" u="sng" kern="1200" dirty="0" smtClean="0">
                <a:solidFill>
                  <a:schemeClr val="tx1"/>
                </a:solidFill>
                <a:effectLst/>
                <a:latin typeface="+mn-lt"/>
                <a:ea typeface="+mn-ea"/>
                <a:cs typeface="+mn-cs"/>
              </a:rPr>
              <a:t>advies van kinderen (filmpjes)</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Vraag ouders of ze zelf ook nog ideeën</a:t>
            </a:r>
            <a:r>
              <a:rPr lang="nl-NL" sz="1200" kern="1200" baseline="0" dirty="0" smtClean="0">
                <a:solidFill>
                  <a:schemeClr val="tx1"/>
                </a:solidFill>
                <a:effectLst/>
                <a:latin typeface="+mn-lt"/>
                <a:ea typeface="+mn-ea"/>
                <a:cs typeface="+mn-cs"/>
              </a:rPr>
              <a:t> hebben en vul aan met:</a:t>
            </a:r>
          </a:p>
          <a:p>
            <a:pPr marL="171450" lvl="0" indent="-171450">
              <a:buFont typeface="Arial" panose="020B0604020202020204" pitchFamily="34" charset="0"/>
              <a:buChar char="•"/>
            </a:pPr>
            <a:r>
              <a:rPr lang="nl-NL" dirty="0" smtClean="0">
                <a:effectLst/>
              </a:rPr>
              <a:t>Organiseer met elkaar een Leesclub waarin er kinderboeken gelezen en besproken worden</a:t>
            </a:r>
          </a:p>
          <a:p>
            <a:pPr marL="171450" lvl="0" indent="-171450">
              <a:buFont typeface="Arial" panose="020B0604020202020204" pitchFamily="34" charset="0"/>
              <a:buChar char="•"/>
            </a:pPr>
            <a:r>
              <a:rPr lang="nl-NL" dirty="0" smtClean="0">
                <a:effectLst/>
              </a:rPr>
              <a:t>Vraag de leescoördinator van de school en/of de leesconsulent van de bibliotheek om elk (half) jaar een lunch te organiseren waarbij de nieuwste titels getoond en besproken worden.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14</a:t>
            </a:fld>
            <a:endParaRPr lang="nl-NL"/>
          </a:p>
        </p:txBody>
      </p:sp>
    </p:spTree>
    <p:extLst>
      <p:ext uri="{BB962C8B-B14F-4D97-AF65-F5344CB8AC3E}">
        <p14:creationId xmlns:p14="http://schemas.microsoft.com/office/powerpoint/2010/main" val="267109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Loop</a:t>
            </a:r>
            <a:r>
              <a:rPr lang="nl-NL" baseline="0" dirty="0" smtClean="0"/>
              <a:t> de onderwerpen nog even door en vraag of er nog vragen over zijn.</a:t>
            </a:r>
          </a:p>
          <a:p>
            <a:endParaRPr lang="nl-NL" dirty="0" smtClean="0"/>
          </a:p>
          <a:p>
            <a:r>
              <a:rPr lang="nl-NL" sz="1200" kern="1200" dirty="0" smtClean="0">
                <a:solidFill>
                  <a:schemeClr val="tx1"/>
                </a:solidFill>
                <a:effectLst/>
                <a:latin typeface="+mn-lt"/>
                <a:ea typeface="+mn-ea"/>
                <a:cs typeface="+mn-cs"/>
              </a:rPr>
              <a:t>Vraag wat ze na deze training anders zouden willen doen en leg dat vast in concrete acties. Bijvoorbeeld:  </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een keer per week een jeugdboek lezen, </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een keer per maand elkaar een boek presenteren, </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twee keer per jaar een boekenlunch. </a:t>
            </a:r>
          </a:p>
          <a:p>
            <a:pPr marL="171450" indent="-171450">
              <a:buFont typeface="Arial" panose="020B0604020202020204" pitchFamily="34" charset="0"/>
              <a:buChar char="•"/>
            </a:pPr>
            <a:endParaRPr lang="nl-NL" sz="1200" kern="1200" dirty="0" smtClean="0">
              <a:solidFill>
                <a:schemeClr val="tx1"/>
              </a:solidFill>
              <a:effectLst/>
              <a:latin typeface="+mn-lt"/>
              <a:ea typeface="+mn-ea"/>
              <a:cs typeface="+mn-cs"/>
            </a:endParaRPr>
          </a:p>
          <a:p>
            <a:pPr marL="0" indent="0">
              <a:buFont typeface="Arial" panose="020B0604020202020204" pitchFamily="34" charset="0"/>
              <a:buNone/>
            </a:pPr>
            <a:r>
              <a:rPr lang="nl-NL" sz="1200" kern="1200" dirty="0" smtClean="0">
                <a:solidFill>
                  <a:schemeClr val="tx1"/>
                </a:solidFill>
                <a:effectLst/>
                <a:latin typeface="+mn-lt"/>
                <a:ea typeface="+mn-ea"/>
                <a:cs typeface="+mn-cs"/>
              </a:rPr>
              <a:t>Laat de leescoördinator dat vastleggen met wie, wat wanneer.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Vraag alle ouders het evaluatieformulier in te vullen en geef hen na het invullen de reader mee. </a:t>
            </a:r>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15</a:t>
            </a:fld>
            <a:endParaRPr lang="nl-NL"/>
          </a:p>
        </p:txBody>
      </p:sp>
    </p:spTree>
    <p:extLst>
      <p:ext uri="{BB962C8B-B14F-4D97-AF65-F5344CB8AC3E}">
        <p14:creationId xmlns:p14="http://schemas.microsoft.com/office/powerpoint/2010/main" val="10465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Pas</a:t>
            </a:r>
            <a:r>
              <a:rPr lang="nl-NL" sz="1200" kern="1200" baseline="0" dirty="0" smtClean="0">
                <a:solidFill>
                  <a:schemeClr val="tx1"/>
                </a:solidFill>
                <a:effectLst/>
                <a:latin typeface="+mn-lt"/>
                <a:ea typeface="+mn-ea"/>
                <a:cs typeface="+mn-cs"/>
              </a:rPr>
              <a:t> deze sheet aan op basis van het verhaal dat de leescoördinator gaat houden over het leesonderwijs op school</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3</a:t>
            </a:fld>
            <a:endParaRPr lang="nl-NL"/>
          </a:p>
        </p:txBody>
      </p:sp>
    </p:spTree>
    <p:extLst>
      <p:ext uri="{BB962C8B-B14F-4D97-AF65-F5344CB8AC3E}">
        <p14:creationId xmlns:p14="http://schemas.microsoft.com/office/powerpoint/2010/main" val="169151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kaft van het boek en de plaatjes</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zijn uitnodigend en modern;</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sluiten aan bij de belevingswereld van het kind;</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hebben te maken met de inhoud van het boek.</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titel</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prikkelt de nieuwsgierigheid;</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zet de fantasie aan het werk.</a:t>
            </a:r>
          </a:p>
          <a:p>
            <a:pPr marL="171450" indent="-171450">
              <a:buFont typeface="Arial" panose="020B0604020202020204" pitchFamily="34" charset="0"/>
              <a:buChar char="•"/>
            </a:pP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inhoudsbeschrijving op achterflap</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zet aan tot lezen;</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is spannend of uitdagend.</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Over gehoord, gezien of gelezen</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gehoord van vriendjes;</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over gelezen;</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op tv gezien.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Kiezen voor het bekende</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meer van dezelfde schrijver;</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meer van dezelfde serie.</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Moet spannend zijn</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er moet veel gebeuren;</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het boek moet boeiend genoeg om te lezen.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Leesbaarheid eerste pagina</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is de eerste pagina ‘pakkend’;</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staan er niet te veel namen op de eerste pagina;</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maakt de eerste pagina nieuwsgierig naar de rest van het boek.</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Bladspiegel</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lettergrootte;</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hoeveelheid wit op pagina.</a:t>
            </a:r>
          </a:p>
          <a:p>
            <a:r>
              <a:rPr lang="nl-NL" sz="1200" kern="1200" dirty="0" smtClean="0">
                <a:solidFill>
                  <a:schemeClr val="tx1"/>
                </a:solidFill>
                <a:effectLst/>
                <a:latin typeface="+mn-lt"/>
                <a:ea typeface="+mn-ea"/>
                <a:cs typeface="+mn-cs"/>
              </a:rPr>
              <a:t> </a:t>
            </a:r>
          </a:p>
          <a:p>
            <a:pPr marL="0" indent="0">
              <a:buFont typeface="Arial" panose="020B0604020202020204" pitchFamily="34" charset="0"/>
              <a:buNone/>
            </a:pP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4</a:t>
            </a:fld>
            <a:endParaRPr lang="nl-NL"/>
          </a:p>
        </p:txBody>
      </p:sp>
    </p:spTree>
    <p:extLst>
      <p:ext uri="{BB962C8B-B14F-4D97-AF65-F5344CB8AC3E}">
        <p14:creationId xmlns:p14="http://schemas.microsoft.com/office/powerpoint/2010/main" val="63589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de</a:t>
            </a:r>
            <a:r>
              <a:rPr lang="nl-NL" baseline="0" dirty="0" smtClean="0"/>
              <a:t> film vanaf het begin zien tot circa 1.40 min.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Ga daarna in op de kaft en de tekst achterop het boek. Laat ook zien dat het niet alles zegt: laat een paar boeken zien (van Roald Dahl bijvoorbeeld) met verschillende omslagen en dezelfde inhoud. Leg uit dat de titel soms misleidend is en dat de tekst achterop door de uitgever geschreven wordt = niet altijd objectief.</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Hoe kan je kinderen helpen beter te kiezen? </a:t>
            </a:r>
          </a:p>
          <a:p>
            <a:r>
              <a:rPr lang="nl-NL" sz="1200" kern="1200" dirty="0" smtClean="0">
                <a:solidFill>
                  <a:schemeClr val="tx1"/>
                </a:solidFill>
                <a:effectLst/>
                <a:latin typeface="+mn-lt"/>
                <a:ea typeface="+mn-ea"/>
                <a:cs typeface="+mn-cs"/>
              </a:rPr>
              <a:t>Laat ouders reageren, schrijf reacties op een flap. Sluit af met de verwijzing naar het programma na de pauze waarin hier verder op in wordt gegaan.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Laat</a:t>
            </a:r>
            <a:r>
              <a:rPr lang="nl-NL" sz="1200" kern="1200" baseline="0" dirty="0" smtClean="0">
                <a:solidFill>
                  <a:schemeClr val="tx1"/>
                </a:solidFill>
                <a:effectLst/>
                <a:latin typeface="+mn-lt"/>
                <a:ea typeface="+mn-ea"/>
                <a:cs typeface="+mn-cs"/>
              </a:rPr>
              <a:t> een paar ouders kort vertellen over hun ervaring met het toepassen van de vijf vinger regel. Als er geen reacties komen, vertel je er zelf iets over, of de leescoördinator. </a:t>
            </a:r>
          </a:p>
          <a:p>
            <a:endParaRPr lang="nl-NL" sz="1200" kern="1200" baseline="0" dirty="0" smtClean="0">
              <a:solidFill>
                <a:schemeClr val="tx1"/>
              </a:solidFill>
              <a:effectLst/>
              <a:latin typeface="+mn-lt"/>
              <a:ea typeface="+mn-ea"/>
              <a:cs typeface="+mn-cs"/>
            </a:endParaRPr>
          </a:p>
          <a:p>
            <a:pPr marL="0" indent="0">
              <a:buNone/>
            </a:pPr>
            <a:r>
              <a:rPr lang="nl-NL" dirty="0" smtClean="0"/>
              <a:t>Hoe kan een kind zelf testen of een boek niet te moeilijk is?</a:t>
            </a:r>
          </a:p>
          <a:p>
            <a:pPr marL="514350" indent="-514350">
              <a:buFont typeface="+mj-lt"/>
              <a:buAutoNum type="arabicPeriod"/>
            </a:pPr>
            <a:r>
              <a:rPr lang="nl-NL" dirty="0" smtClean="0"/>
              <a:t>Kies een boek. </a:t>
            </a:r>
          </a:p>
          <a:p>
            <a:pPr marL="514350" indent="-514350">
              <a:buFont typeface="+mj-lt"/>
              <a:buAutoNum type="arabicPeriod"/>
            </a:pPr>
            <a:r>
              <a:rPr lang="nl-NL" dirty="0" smtClean="0"/>
              <a:t>Lees de eerste bladzijde.</a:t>
            </a:r>
          </a:p>
          <a:p>
            <a:pPr marL="514350" indent="-514350">
              <a:buFont typeface="+mj-lt"/>
              <a:buAutoNum type="arabicPeriod"/>
            </a:pPr>
            <a:r>
              <a:rPr lang="nl-NL" dirty="0" smtClean="0"/>
              <a:t>Steek bij elk woord dat je niet begrijpt een vinger op. </a:t>
            </a:r>
          </a:p>
          <a:p>
            <a:pPr marL="514350" indent="-514350">
              <a:buFont typeface="+mj-lt"/>
              <a:buAutoNum type="arabicPeriod"/>
            </a:pPr>
            <a:r>
              <a:rPr lang="nl-NL" dirty="0" smtClean="0"/>
              <a:t>Als je aan het eind van de bladzijde vijf opgestoken vingers hebt, is het boek waarschijnlijk te moeilijk voor je.</a:t>
            </a: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5</a:t>
            </a:fld>
            <a:endParaRPr lang="nl-NL"/>
          </a:p>
        </p:txBody>
      </p:sp>
    </p:spTree>
    <p:extLst>
      <p:ext uri="{BB962C8B-B14F-4D97-AF65-F5344CB8AC3E}">
        <p14:creationId xmlns:p14="http://schemas.microsoft.com/office/powerpoint/2010/main" val="223904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Voer</a:t>
            </a:r>
            <a:r>
              <a:rPr lang="nl-NL" baseline="0" dirty="0" smtClean="0"/>
              <a:t> een gesprek naar aanleiding van de vragen over de flip-over.</a:t>
            </a:r>
          </a:p>
          <a:p>
            <a:r>
              <a:rPr lang="nl-NL" sz="1200" kern="1200" dirty="0" smtClean="0">
                <a:solidFill>
                  <a:schemeClr val="tx1"/>
                </a:solidFill>
                <a:effectLst/>
                <a:latin typeface="+mn-lt"/>
                <a:ea typeface="+mn-ea"/>
                <a:cs typeface="+mn-cs"/>
              </a:rPr>
              <a:t>Maak</a:t>
            </a:r>
            <a:r>
              <a:rPr lang="nl-NL" sz="1200" kern="1200" baseline="0" dirty="0" smtClean="0">
                <a:solidFill>
                  <a:schemeClr val="tx1"/>
                </a:solidFill>
                <a:effectLst/>
                <a:latin typeface="+mn-lt"/>
                <a:ea typeface="+mn-ea"/>
                <a:cs typeface="+mn-cs"/>
              </a:rPr>
              <a:t> daarna de overgang naar het verschil tussen op en gesloten vragen. L</a:t>
            </a:r>
            <a:r>
              <a:rPr lang="nl-NL" sz="1200" kern="1200" dirty="0" smtClean="0">
                <a:solidFill>
                  <a:schemeClr val="tx1"/>
                </a:solidFill>
                <a:effectLst/>
                <a:latin typeface="+mn-lt"/>
                <a:ea typeface="+mn-ea"/>
                <a:cs typeface="+mn-cs"/>
              </a:rPr>
              <a:t>aat vervolgens</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de twee filmpjes zien die gaan over het verschil tussen open en gesloten vragen. </a:t>
            </a:r>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7</a:t>
            </a:fld>
            <a:endParaRPr lang="nl-NL"/>
          </a:p>
        </p:txBody>
      </p:sp>
    </p:spTree>
    <p:extLst>
      <p:ext uri="{BB962C8B-B14F-4D97-AF65-F5344CB8AC3E}">
        <p14:creationId xmlns:p14="http://schemas.microsoft.com/office/powerpoint/2010/main" val="45727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Het is belangrijk dat kinderen met een leuk en geschikt boek de deur uit gaan. Vaak is het omzetten van een behoefte naar een vraag lastig voor een kind. Hier volgen een paar tips hoe hiermee om te gaan: </a:t>
            </a:r>
          </a:p>
          <a:p>
            <a:r>
              <a:rPr lang="nl-NL" sz="1200" kern="1200" dirty="0" smtClean="0">
                <a:solidFill>
                  <a:schemeClr val="tx1"/>
                </a:solidFill>
                <a:effectLst/>
                <a:latin typeface="+mn-lt"/>
                <a:ea typeface="+mn-ea"/>
                <a:cs typeface="+mn-cs"/>
              </a:rPr>
              <a:t> </a:t>
            </a:r>
          </a:p>
          <a:p>
            <a:pPr lvl="0"/>
            <a:r>
              <a:rPr lang="nl-NL" dirty="0" smtClean="0">
                <a:effectLst/>
              </a:rPr>
              <a:t>Kinderen weten vaak niet precies wat ze zoeken en komen dus met een heel algemene vraag (die heel groot is).</a:t>
            </a:r>
          </a:p>
          <a:p>
            <a:pPr lvl="0"/>
            <a:r>
              <a:rPr lang="nl-NL" dirty="0" smtClean="0">
                <a:effectLst/>
              </a:rPr>
              <a:t>Kinderen hebben nog nooit van beperkingen gehoord en denken dat alles mogelijk is.</a:t>
            </a:r>
          </a:p>
          <a:p>
            <a:pPr lvl="0"/>
            <a:r>
              <a:rPr lang="nl-NL" dirty="0" smtClean="0">
                <a:effectLst/>
              </a:rPr>
              <a:t>Kinderen kennen het materiaal niet en kunnen geen behoefte formuleren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Aandachtspunten hierbij zijn:</a:t>
            </a:r>
          </a:p>
          <a:p>
            <a:pPr lvl="0"/>
            <a:r>
              <a:rPr lang="nl-NL" dirty="0" smtClean="0">
                <a:effectLst/>
              </a:rPr>
              <a:t>Een uitnodigende houding: voor een kind kan een vraag uniek zijn, terwijl hij al vaak gesteld is aan jou</a:t>
            </a:r>
          </a:p>
          <a:p>
            <a:pPr lvl="0"/>
            <a:r>
              <a:rPr lang="nl-NL" dirty="0" smtClean="0">
                <a:effectLst/>
              </a:rPr>
              <a:t>Goed luisteren; halverwege de vraag denk je al te weten wat het kind zoekt. Laat het kind uitspreken, ook als er nog meer kinderen staan te wachten</a:t>
            </a:r>
          </a:p>
          <a:p>
            <a:pPr lvl="0"/>
            <a:r>
              <a:rPr lang="nl-NL" dirty="0" smtClean="0">
                <a:effectLst/>
              </a:rPr>
              <a:t>Probeer door vragen te stellen onduidelijkheden helder te krijgen</a:t>
            </a:r>
          </a:p>
          <a:p>
            <a:pPr lvl="0"/>
            <a:r>
              <a:rPr lang="nl-NL" dirty="0" smtClean="0">
                <a:effectLst/>
              </a:rPr>
              <a:t>Luisteren, samenvatten en doorvragen (LSD)</a:t>
            </a:r>
          </a:p>
          <a:p>
            <a:pPr lvl="0"/>
            <a:r>
              <a:rPr lang="nl-NL" dirty="0" smtClean="0">
                <a:effectLst/>
              </a:rPr>
              <a:t>Bepaald gedrag van kinderen heeft met andere dingen te maken dan met het uitzoeken van een boek. Kinderen kunnen thuis in een nare situatie zitten of tobben over hun positie in de groep. Dit kan bij het uitzoeken van een boek tot geklier of desinteresse leiden. Dit gedrag kan echter ook te maken hebben met hun houding ten opzichte van boeken en lezen. Indien je iets opvalt aan een leerling, neem dan even contact op met de leerkracht. Die kan je waarschijnlijk meer vertellen en eventuele suggesties geven hoe te handelen.</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Vraagt het kind naar een leesboek of naar een informatief boek?</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is van belang dat je goed op de hoogte bent van de collectie die in de school aanwezig is. Probeer dus zoveel mogelijk boeken gelezen te hebben. Hoor ook een beetje je eigen kind uit over wat ze van de boeken/schoolmediatheek vinden. Let daarbij wel op dat dit niet maatgevend is. Het is de mening van één kind en niet van iedereen.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Sommige kinderen kunnen goed hun weg vinden in de boekenkast en hebben snel een keuze gemaakt. Andere kinderen weten nooit wat ze willen en staan te dralen. Probeer juist deze kinderen te helpen hun behoefte te formuleren door het stellen van vragen als:</a:t>
            </a:r>
          </a:p>
          <a:p>
            <a:pPr lvl="0"/>
            <a:r>
              <a:rPr lang="nl-NL" sz="1200" kern="1200" dirty="0" smtClean="0">
                <a:solidFill>
                  <a:schemeClr val="tx1"/>
                </a:solidFill>
                <a:effectLst/>
                <a:latin typeface="+mn-lt"/>
                <a:ea typeface="+mn-ea"/>
                <a:cs typeface="+mn-cs"/>
              </a:rPr>
              <a:t>Wat heb je al gelezen wat je leuk vond</a:t>
            </a:r>
          </a:p>
          <a:p>
            <a:pPr lvl="0"/>
            <a:r>
              <a:rPr lang="nl-NL" sz="1200" kern="1200" dirty="0" smtClean="0">
                <a:solidFill>
                  <a:schemeClr val="tx1"/>
                </a:solidFill>
                <a:effectLst/>
                <a:latin typeface="+mn-lt"/>
                <a:ea typeface="+mn-ea"/>
                <a:cs typeface="+mn-cs"/>
              </a:rPr>
              <a:t>Wat is je interesse/hobby</a:t>
            </a:r>
          </a:p>
          <a:p>
            <a:pPr lvl="0"/>
            <a:r>
              <a:rPr lang="nl-NL" sz="1200" kern="1200" dirty="0" smtClean="0">
                <a:solidFill>
                  <a:schemeClr val="tx1"/>
                </a:solidFill>
                <a:effectLst/>
                <a:latin typeface="+mn-lt"/>
                <a:ea typeface="+mn-ea"/>
                <a:cs typeface="+mn-cs"/>
              </a:rPr>
              <a:t>Hou je van dikke/dunne boeken</a:t>
            </a:r>
          </a:p>
          <a:p>
            <a:pPr lvl="0"/>
            <a:r>
              <a:rPr lang="nl-NL" sz="1200" kern="1200" dirty="0" smtClean="0">
                <a:solidFill>
                  <a:schemeClr val="tx1"/>
                </a:solidFill>
                <a:effectLst/>
                <a:latin typeface="+mn-lt"/>
                <a:ea typeface="+mn-ea"/>
                <a:cs typeface="+mn-cs"/>
              </a:rPr>
              <a:t>Plaatjes/geen plaatjes</a:t>
            </a:r>
          </a:p>
          <a:p>
            <a:pPr lvl="0"/>
            <a:r>
              <a:rPr lang="nl-NL" sz="1200" kern="1200" dirty="0" smtClean="0">
                <a:solidFill>
                  <a:schemeClr val="tx1"/>
                </a:solidFill>
                <a:effectLst/>
                <a:latin typeface="+mn-lt"/>
                <a:ea typeface="+mn-ea"/>
                <a:cs typeface="+mn-cs"/>
              </a:rPr>
              <a:t>Soorten verhalen (genres);</a:t>
            </a:r>
          </a:p>
          <a:p>
            <a:pPr lvl="0"/>
            <a:r>
              <a:rPr lang="nl-NL" sz="1200" kern="1200" dirty="0" smtClean="0">
                <a:solidFill>
                  <a:schemeClr val="tx1"/>
                </a:solidFill>
                <a:effectLst/>
                <a:latin typeface="+mn-lt"/>
                <a:ea typeface="+mn-ea"/>
                <a:cs typeface="+mn-cs"/>
              </a:rPr>
              <a:t>Welk niveau heeft het kind;</a:t>
            </a:r>
          </a:p>
          <a:p>
            <a:pPr lvl="0"/>
            <a:r>
              <a:rPr lang="nl-NL" sz="1200" kern="1200" dirty="0" smtClean="0">
                <a:solidFill>
                  <a:schemeClr val="tx1"/>
                </a:solidFill>
                <a:effectLst/>
                <a:latin typeface="+mn-lt"/>
                <a:ea typeface="+mn-ea"/>
                <a:cs typeface="+mn-cs"/>
              </a:rPr>
              <a:t>Soort lezer (liefhebber of tobber).</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Bronnen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Als het kind een vage vraag heeft over een thema of een titel kun je naast de catalogus ook gebruik maken van diverse websites. Door het ophangen van affiches die de school als reclamemateriaal krijgt, kun je ook een vraag stimuleren. Je moet die boeken dan natuurlijk wel in de collectie hebben.</a:t>
            </a:r>
            <a:r>
              <a:rPr lang="nl-NL" sz="1200" kern="1200" baseline="0" dirty="0" smtClean="0">
                <a:solidFill>
                  <a:schemeClr val="tx1"/>
                </a:solidFill>
                <a:effectLst/>
                <a:latin typeface="+mn-lt"/>
                <a:ea typeface="+mn-ea"/>
                <a:cs typeface="+mn-cs"/>
              </a:rPr>
              <a:t> </a:t>
            </a:r>
            <a:br>
              <a:rPr lang="nl-NL" sz="1200" kern="1200" baseline="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Belangrijk is dat het kind zelf kiest, dring niets op, maar draag keuzes aan.</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Informatief boek</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Vraag eerst waarvoor de informatie dient:</a:t>
            </a:r>
          </a:p>
          <a:p>
            <a:pPr lvl="0"/>
            <a:r>
              <a:rPr lang="nl-NL" sz="1200" kern="1200" dirty="0" smtClean="0">
                <a:solidFill>
                  <a:schemeClr val="tx1"/>
                </a:solidFill>
                <a:effectLst/>
                <a:latin typeface="+mn-lt"/>
                <a:ea typeface="+mn-ea"/>
                <a:cs typeface="+mn-cs"/>
              </a:rPr>
              <a:t>Werkstuk</a:t>
            </a:r>
          </a:p>
          <a:p>
            <a:pPr lvl="0"/>
            <a:r>
              <a:rPr lang="nl-NL" sz="1200" kern="1200" dirty="0" smtClean="0">
                <a:solidFill>
                  <a:schemeClr val="tx1"/>
                </a:solidFill>
                <a:effectLst/>
                <a:latin typeface="+mn-lt"/>
                <a:ea typeface="+mn-ea"/>
                <a:cs typeface="+mn-cs"/>
              </a:rPr>
              <a:t>Spreekbeurt</a:t>
            </a:r>
          </a:p>
          <a:p>
            <a:pPr lvl="0"/>
            <a:r>
              <a:rPr lang="nl-NL" sz="1200" kern="1200" dirty="0" smtClean="0">
                <a:solidFill>
                  <a:schemeClr val="tx1"/>
                </a:solidFill>
                <a:effectLst/>
                <a:latin typeface="+mn-lt"/>
                <a:ea typeface="+mn-ea"/>
                <a:cs typeface="+mn-cs"/>
              </a:rPr>
              <a:t>Puur interesse </a:t>
            </a:r>
          </a:p>
          <a:p>
            <a:pPr lvl="0"/>
            <a:r>
              <a:rPr lang="nl-NL" sz="1200" kern="1200" dirty="0" smtClean="0">
                <a:solidFill>
                  <a:schemeClr val="tx1"/>
                </a:solidFill>
                <a:effectLst/>
                <a:latin typeface="+mn-lt"/>
                <a:ea typeface="+mn-ea"/>
                <a:cs typeface="+mn-cs"/>
              </a:rPr>
              <a:t>Plezier; sommige kinderen houden meer van informatieve boeken dan van verzonnen boeken, ook deze boeken kunnen </a:t>
            </a:r>
            <a:r>
              <a:rPr lang="nl-NL" sz="1200" kern="1200" dirty="0" err="1" smtClean="0">
                <a:solidFill>
                  <a:schemeClr val="tx1"/>
                </a:solidFill>
                <a:effectLst/>
                <a:latin typeface="+mn-lt"/>
                <a:ea typeface="+mn-ea"/>
                <a:cs typeface="+mn-cs"/>
              </a:rPr>
              <a:t>leesbevorderend</a:t>
            </a:r>
            <a:r>
              <a:rPr lang="nl-NL" sz="1200" kern="1200" dirty="0" smtClean="0">
                <a:solidFill>
                  <a:schemeClr val="tx1"/>
                </a:solidFill>
                <a:effectLst/>
                <a:latin typeface="+mn-lt"/>
                <a:ea typeface="+mn-ea"/>
                <a:cs typeface="+mn-cs"/>
              </a:rPr>
              <a:t> werken. Een interessante optie is dan om te verwijzen naar verhalende informatieve boeken.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Ook hier geldt weer dat je goed kijkt naar wie je voor je hebt:</a:t>
            </a:r>
          </a:p>
          <a:p>
            <a:pPr lvl="0"/>
            <a:r>
              <a:rPr lang="nl-NL" sz="1200" kern="1200" dirty="0" smtClean="0">
                <a:solidFill>
                  <a:schemeClr val="tx1"/>
                </a:solidFill>
                <a:effectLst/>
                <a:latin typeface="+mn-lt"/>
                <a:ea typeface="+mn-ea"/>
                <a:cs typeface="+mn-cs"/>
              </a:rPr>
              <a:t>Wat is het niveau van het kind</a:t>
            </a:r>
          </a:p>
          <a:p>
            <a:pPr lvl="0"/>
            <a:r>
              <a:rPr lang="nl-NL" sz="1200" kern="1200" dirty="0" smtClean="0">
                <a:solidFill>
                  <a:schemeClr val="tx1"/>
                </a:solidFill>
                <a:effectLst/>
                <a:latin typeface="+mn-lt"/>
                <a:ea typeface="+mn-ea"/>
                <a:cs typeface="+mn-cs"/>
              </a:rPr>
              <a:t>Wat is de leesvaardigheid</a:t>
            </a:r>
          </a:p>
          <a:p>
            <a:pPr lvl="0"/>
            <a:r>
              <a:rPr lang="nl-NL" sz="1200" kern="1200" dirty="0" smtClean="0">
                <a:solidFill>
                  <a:schemeClr val="tx1"/>
                </a:solidFill>
                <a:effectLst/>
                <a:latin typeface="+mn-lt"/>
                <a:ea typeface="+mn-ea"/>
                <a:cs typeface="+mn-cs"/>
              </a:rPr>
              <a:t>Wat weet het kind van het onderwerp</a:t>
            </a:r>
          </a:p>
          <a:p>
            <a:pPr lvl="0"/>
            <a:r>
              <a:rPr lang="nl-NL" sz="1200" kern="1200" dirty="0" smtClean="0">
                <a:solidFill>
                  <a:schemeClr val="tx1"/>
                </a:solidFill>
                <a:effectLst/>
                <a:latin typeface="+mn-lt"/>
                <a:ea typeface="+mn-ea"/>
                <a:cs typeface="+mn-cs"/>
              </a:rPr>
              <a:t>Bij desinteresse probeer je erachter te komen wat er precies aan de hand is.</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Naast hulpouders kunnen ook enthousiaste kinderen perfecte boekenambassadeurs zijn. Oudere kinderen die graag lezen kunnen heel goed jongere kinderen adviseren. </a:t>
            </a:r>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8</a:t>
            </a:fld>
            <a:endParaRPr lang="nl-NL"/>
          </a:p>
        </p:txBody>
      </p:sp>
    </p:spTree>
    <p:extLst>
      <p:ext uri="{BB962C8B-B14F-4D97-AF65-F5344CB8AC3E}">
        <p14:creationId xmlns:p14="http://schemas.microsoft.com/office/powerpoint/2010/main" val="5408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ouders hier plenair mee oefenen door deze</a:t>
            </a:r>
            <a:r>
              <a:rPr lang="nl-NL" baseline="0" dirty="0" smtClean="0"/>
              <a:t> gesloten vragen om te zetten in open vragen:</a:t>
            </a:r>
          </a:p>
          <a:p>
            <a:endParaRPr lang="nl-NL" baseline="0" dirty="0" smtClean="0"/>
          </a:p>
          <a:p>
            <a:r>
              <a:rPr lang="nl-NL" baseline="0" dirty="0" smtClean="0"/>
              <a:t>Wat voor boek wil je hebben?</a:t>
            </a:r>
          </a:p>
          <a:p>
            <a:r>
              <a:rPr lang="nl-NL" baseline="0" dirty="0" smtClean="0"/>
              <a:t>Welke sport vind je leuk? Of nog algemener: Waar hou je van?</a:t>
            </a:r>
          </a:p>
          <a:p>
            <a:r>
              <a:rPr lang="nl-NL" baseline="0" dirty="0" smtClean="0"/>
              <a:t>Zou dit boek te moeilijk of te makkelijk zijn, wat denk je?</a:t>
            </a:r>
          </a:p>
          <a:p>
            <a:r>
              <a:rPr lang="nl-NL" baseline="0" dirty="0" smtClean="0"/>
              <a:t>Waarvoor heb je het boek nodig?</a:t>
            </a:r>
          </a:p>
          <a:p>
            <a:r>
              <a:rPr lang="nl-NL" baseline="0" dirty="0" smtClean="0"/>
              <a:t>Wat vind je van dit boek?</a:t>
            </a:r>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9</a:t>
            </a:fld>
            <a:endParaRPr lang="nl-NL"/>
          </a:p>
        </p:txBody>
      </p:sp>
    </p:spTree>
    <p:extLst>
      <p:ext uri="{BB962C8B-B14F-4D97-AF65-F5344CB8AC3E}">
        <p14:creationId xmlns:p14="http://schemas.microsoft.com/office/powerpoint/2010/main" val="424055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a:t>
            </a:r>
            <a:r>
              <a:rPr lang="nl-NL" baseline="0" dirty="0" smtClean="0"/>
              <a:t> even kort de demoversie van </a:t>
            </a:r>
            <a:r>
              <a:rPr lang="nl-NL" baseline="0" dirty="0" err="1" smtClean="0"/>
              <a:t>schoolWise</a:t>
            </a:r>
            <a:r>
              <a:rPr lang="nl-NL" baseline="0" dirty="0" smtClean="0"/>
              <a:t> of een ander systeem zien. </a:t>
            </a:r>
          </a:p>
          <a:p>
            <a:endParaRPr lang="nl-NL" baseline="0" dirty="0" smtClean="0"/>
          </a:p>
          <a:p>
            <a:r>
              <a:rPr lang="nl-NL" sz="1200" kern="1200" dirty="0" smtClean="0">
                <a:solidFill>
                  <a:schemeClr val="tx1"/>
                </a:solidFill>
                <a:effectLst/>
                <a:latin typeface="+mn-lt"/>
                <a:ea typeface="+mn-ea"/>
                <a:cs typeface="+mn-cs"/>
              </a:rPr>
              <a:t>Als de school een ander systeem gebruikt, laat je dat zien en pas je de vragen aan. Het gaat er om dat ouders oefenen met verschillende zoekmogelijkheden. </a:t>
            </a:r>
            <a:br>
              <a:rPr lang="nl-NL" sz="1200" kern="1200" dirty="0" smtClean="0">
                <a:solidFill>
                  <a:schemeClr val="tx1"/>
                </a:solidFill>
                <a:effectLst/>
                <a:latin typeface="+mn-lt"/>
                <a:ea typeface="+mn-ea"/>
                <a:cs typeface="+mn-cs"/>
              </a:rPr>
            </a:br>
            <a:endParaRPr lang="nl-NL" baseline="0" dirty="0" smtClean="0"/>
          </a:p>
          <a:p>
            <a:r>
              <a:rPr lang="nl-NL" baseline="0" dirty="0" smtClean="0"/>
              <a:t>Deel de gekopieerde opdracht uit en verdeel de ouders in tweetallen over de laptops/pc’s die klaar staan. Loop rond om te helpen en vragen te beantwoorden.  Na twintig minuten iedereen weer bij elkaar roepen en de vragen ter afsluiting even kort met elkaar doorlopen. </a:t>
            </a:r>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10</a:t>
            </a:fld>
            <a:endParaRPr lang="nl-NL"/>
          </a:p>
        </p:txBody>
      </p:sp>
    </p:spTree>
    <p:extLst>
      <p:ext uri="{BB962C8B-B14F-4D97-AF65-F5344CB8AC3E}">
        <p14:creationId xmlns:p14="http://schemas.microsoft.com/office/powerpoint/2010/main" val="109297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hangingPunct="0"/>
            <a:r>
              <a:rPr lang="nl-NL" sz="1200" kern="1200" dirty="0" smtClean="0">
                <a:solidFill>
                  <a:schemeClr val="tx1"/>
                </a:solidFill>
                <a:effectLst/>
                <a:latin typeface="+mn-lt"/>
                <a:ea typeface="+mn-ea"/>
                <a:cs typeface="+mn-cs"/>
              </a:rPr>
              <a:t>De inrichting en indeling van de kasten is allesbepalend. Leerlingen moeten naar de kasten worden toegetrokken.</a:t>
            </a:r>
          </a:p>
          <a:p>
            <a:pPr lvl="0" hangingPunct="0"/>
            <a:endParaRPr lang="nl-NL"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Door de planken in de kasten helemaal tot het einde te vullen ziet de kast er aantrekkelijk en goed gevuld uit.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Door te werken met stapels op de archiefplanken (de platte planken) wordt de uitstraling minder statisch en ontstaat er een gevarieerd beeld waar meer covers te zien zijn.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Het is noodzakelijk om regelmatig de collectie door te schuiven. In de kast ontstaan lege en volle plekken, vanwege de levendigheid van de collectie.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Maak gebruik van ‘spiegelen’: schuif de boeken naar voren, op die manier lijken de kasten altijd goedgevuld </a:t>
            </a:r>
          </a:p>
          <a:p>
            <a:pPr marL="171450" lvl="0" indent="-171450" hangingPunct="0">
              <a:buFont typeface="Arial" panose="020B0604020202020204" pitchFamily="34" charset="0"/>
              <a:buChar char="•"/>
            </a:pPr>
            <a:r>
              <a:rPr lang="nl-NL" sz="1200" kern="1200" dirty="0" smtClean="0">
                <a:solidFill>
                  <a:schemeClr val="tx1"/>
                </a:solidFill>
                <a:effectLst/>
                <a:latin typeface="+mn-lt"/>
                <a:ea typeface="+mn-ea"/>
                <a:cs typeface="+mn-cs"/>
              </a:rPr>
              <a:t>Probeer op ooghoogte de eyecatchers te plaatsen. </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FB9DCADC-7F5C-41CE-AAEE-438CED3E1920}" type="slidenum">
              <a:rPr lang="nl-NL" smtClean="0"/>
              <a:t>11</a:t>
            </a:fld>
            <a:endParaRPr lang="nl-NL"/>
          </a:p>
        </p:txBody>
      </p:sp>
    </p:spTree>
    <p:extLst>
      <p:ext uri="{BB962C8B-B14F-4D97-AF65-F5344CB8AC3E}">
        <p14:creationId xmlns:p14="http://schemas.microsoft.com/office/powerpoint/2010/main" val="900668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303498"/>
            <a:ext cx="4206619" cy="1102519"/>
          </a:xfrm>
        </p:spPr>
        <p:txBody>
          <a:bodyPr/>
          <a:lstStyle>
            <a:lvl1pPr>
              <a:defRPr b="1">
                <a:solidFill>
                  <a:schemeClr val="bg1"/>
                </a:solidFill>
                <a:latin typeface="Arial" pitchFamily="34" charset="0"/>
                <a:cs typeface="Arial" pitchFamily="34" charset="0"/>
              </a:defRPr>
            </a:lvl1pPr>
          </a:lstStyle>
          <a:p>
            <a:r>
              <a:rPr lang="nl-NL" dirty="0" smtClean="0"/>
              <a:t>Klik om de stijl te bewerken</a:t>
            </a:r>
            <a:endParaRPr lang="nl-NL" dirty="0"/>
          </a:p>
        </p:txBody>
      </p:sp>
    </p:spTree>
    <p:extLst>
      <p:ext uri="{BB962C8B-B14F-4D97-AF65-F5344CB8AC3E}">
        <p14:creationId xmlns:p14="http://schemas.microsoft.com/office/powerpoint/2010/main" val="1754351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468000" y="1593000"/>
            <a:ext cx="8229600" cy="281495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46465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68000" y="1593000"/>
            <a:ext cx="4038600" cy="2814954"/>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593000"/>
            <a:ext cx="4038600" cy="2814954"/>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5166854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Tree>
    <p:extLst>
      <p:ext uri="{BB962C8B-B14F-4D97-AF65-F5344CB8AC3E}">
        <p14:creationId xmlns:p14="http://schemas.microsoft.com/office/powerpoint/2010/main" val="2296670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77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982900"/>
            <a:ext cx="5486400" cy="425054"/>
          </a:xfrm>
        </p:spPr>
        <p:txBody>
          <a:bodyPr anchor="b"/>
          <a:lstStyle>
            <a:lvl1pPr algn="ctr">
              <a:defRPr sz="2000" b="1">
                <a:latin typeface="Arial" pitchFamily="34" charset="0"/>
                <a:cs typeface="Arial" pitchFamily="34" charset="0"/>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84203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4251419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688386"/>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68000" y="1593001"/>
            <a:ext cx="8229600" cy="2814954"/>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6057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hoolwise-demo.bicat.com/cgi-bin/bx.pl?vestnr=8703;var=dbo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eesplein.nl/LL_plein.php?hm=3&amp;sm=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6C6rIfzRV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KIj6NKKox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DTKXnJdsKJI"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NL" dirty="0"/>
              <a:t>Leesplezier in de schoolbibliotheek</a:t>
            </a:r>
          </a:p>
        </p:txBody>
      </p:sp>
      <p:sp>
        <p:nvSpPr>
          <p:cNvPr id="2" name="Tekstvak 1"/>
          <p:cNvSpPr txBox="1"/>
          <p:nvPr/>
        </p:nvSpPr>
        <p:spPr>
          <a:xfrm>
            <a:off x="5292080" y="1833086"/>
            <a:ext cx="3635896" cy="1477328"/>
          </a:xfrm>
          <a:prstGeom prst="rect">
            <a:avLst/>
          </a:prstGeom>
          <a:noFill/>
        </p:spPr>
        <p:txBody>
          <a:bodyPr wrap="square" rtlCol="0">
            <a:spAutoFit/>
          </a:bodyPr>
          <a:lstStyle/>
          <a:p>
            <a:r>
              <a:rPr lang="nl-NL" b="1" dirty="0"/>
              <a:t>Training voor ouders en andere vrijwilligers in de schoolbibliotheek </a:t>
            </a:r>
          </a:p>
          <a:p>
            <a:endParaRPr lang="nl-NL" b="1" dirty="0"/>
          </a:p>
          <a:p>
            <a:r>
              <a:rPr lang="nl-NL" b="1" dirty="0"/>
              <a:t>Bijeenkomst </a:t>
            </a:r>
            <a:r>
              <a:rPr lang="nl-NL" b="1" dirty="0" smtClean="0"/>
              <a:t>2</a:t>
            </a:r>
            <a:endParaRPr lang="nl-NL" b="1" dirty="0"/>
          </a:p>
          <a:p>
            <a:endParaRPr lang="nl-NL" dirty="0"/>
          </a:p>
        </p:txBody>
      </p:sp>
    </p:spTree>
    <p:extLst>
      <p:ext uri="{BB962C8B-B14F-4D97-AF65-F5344CB8AC3E}">
        <p14:creationId xmlns:p14="http://schemas.microsoft.com/office/powerpoint/2010/main" val="452145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zoeken in de catalogus</a:t>
            </a:r>
            <a:endParaRPr lang="nl-NL" dirty="0"/>
          </a:p>
        </p:txBody>
      </p:sp>
      <p:sp>
        <p:nvSpPr>
          <p:cNvPr id="3" name="Tijdelijke aanduiding voor inhoud 2"/>
          <p:cNvSpPr>
            <a:spLocks noGrp="1"/>
          </p:cNvSpPr>
          <p:nvPr>
            <p:ph idx="1"/>
          </p:nvPr>
        </p:nvSpPr>
        <p:spPr/>
        <p:txBody>
          <a:bodyPr/>
          <a:lstStyle/>
          <a:p>
            <a:pPr marL="0" indent="0">
              <a:buNone/>
            </a:pPr>
            <a:r>
              <a:rPr lang="nl-NL" dirty="0" smtClean="0">
                <a:hlinkClick r:id="rId3"/>
              </a:rPr>
              <a:t>Demo</a:t>
            </a:r>
            <a:endParaRPr lang="nl-NL"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20" t="7570" r="11835" b="18248"/>
          <a:stretch/>
        </p:blipFill>
        <p:spPr bwMode="auto">
          <a:xfrm>
            <a:off x="1800224" y="1707654"/>
            <a:ext cx="5543551" cy="297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80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Verleiden met de collectie</a:t>
            </a:r>
            <a:endParaRPr lang="nl-NL" dirty="0"/>
          </a:p>
        </p:txBody>
      </p:sp>
      <p:sp>
        <p:nvSpPr>
          <p:cNvPr id="3" name="Tijdelijke aanduiding voor inhoud 2"/>
          <p:cNvSpPr>
            <a:spLocks noGrp="1"/>
          </p:cNvSpPr>
          <p:nvPr>
            <p:ph idx="1"/>
          </p:nvPr>
        </p:nvSpPr>
        <p:spPr/>
        <p:txBody>
          <a:bodyPr/>
          <a:lstStyle/>
          <a:p>
            <a:pPr marL="0" indent="0">
              <a:buNone/>
            </a:pPr>
            <a:r>
              <a:rPr lang="nl-NL" dirty="0"/>
              <a:t>Presentatie van de collectie in de kast </a:t>
            </a:r>
            <a:endParaRPr lang="nl-NL" dirty="0" smtClean="0"/>
          </a:p>
          <a:p>
            <a:pPr marL="0" indent="0">
              <a:buNone/>
            </a:pPr>
            <a:endParaRPr lang="nl-NL" dirty="0"/>
          </a:p>
        </p:txBody>
      </p:sp>
      <p:pic>
        <p:nvPicPr>
          <p:cNvPr id="5" name="Afbeelding 4"/>
          <p:cNvPicPr/>
          <p:nvPr/>
        </p:nvPicPr>
        <p:blipFill>
          <a:blip r:embed="rId3" cstate="print"/>
          <a:srcRect/>
          <a:stretch>
            <a:fillRect/>
          </a:stretch>
        </p:blipFill>
        <p:spPr bwMode="auto">
          <a:xfrm>
            <a:off x="313232" y="2211710"/>
            <a:ext cx="5304473" cy="2750820"/>
          </a:xfrm>
          <a:prstGeom prst="rect">
            <a:avLst/>
          </a:prstGeom>
          <a:noFill/>
        </p:spPr>
      </p:pic>
    </p:spTree>
    <p:extLst>
      <p:ext uri="{BB962C8B-B14F-4D97-AF65-F5344CB8AC3E}">
        <p14:creationId xmlns:p14="http://schemas.microsoft.com/office/powerpoint/2010/main" val="171018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Verleiden met collectie</a:t>
            </a:r>
            <a:endParaRPr lang="nl-NL" dirty="0"/>
          </a:p>
        </p:txBody>
      </p:sp>
      <p:sp>
        <p:nvSpPr>
          <p:cNvPr id="3" name="Tijdelijke aanduiding voor inhoud 2"/>
          <p:cNvSpPr>
            <a:spLocks noGrp="1"/>
          </p:cNvSpPr>
          <p:nvPr>
            <p:ph idx="1"/>
          </p:nvPr>
        </p:nvSpPr>
        <p:spPr/>
        <p:txBody>
          <a:bodyPr/>
          <a:lstStyle/>
          <a:p>
            <a:pPr marL="0" indent="0">
              <a:buNone/>
            </a:pPr>
            <a:r>
              <a:rPr lang="nl-NL" dirty="0" smtClean="0"/>
              <a:t>Frontaal presenteren</a:t>
            </a:r>
          </a:p>
          <a:p>
            <a:pPr marL="0" indent="0">
              <a:buNone/>
            </a:pPr>
            <a:endParaRPr lang="nl-NL" dirty="0" smtClean="0"/>
          </a:p>
          <a:p>
            <a:pPr marL="0" indent="0">
              <a:buNone/>
            </a:pPr>
            <a:endParaRPr lang="nl-NL" dirty="0"/>
          </a:p>
        </p:txBody>
      </p:sp>
      <p:pic>
        <p:nvPicPr>
          <p:cNvPr id="6" name="Afbeelding 5"/>
          <p:cNvPicPr/>
          <p:nvPr/>
        </p:nvPicPr>
        <p:blipFill>
          <a:blip r:embed="rId3" cstate="print"/>
          <a:srcRect/>
          <a:stretch>
            <a:fillRect/>
          </a:stretch>
        </p:blipFill>
        <p:spPr bwMode="auto">
          <a:xfrm>
            <a:off x="467544" y="2181701"/>
            <a:ext cx="6118384" cy="2961799"/>
          </a:xfrm>
          <a:prstGeom prst="rect">
            <a:avLst/>
          </a:prstGeom>
          <a:noFill/>
        </p:spPr>
      </p:pic>
    </p:spTree>
    <p:extLst>
      <p:ext uri="{BB962C8B-B14F-4D97-AF65-F5344CB8AC3E}">
        <p14:creationId xmlns:p14="http://schemas.microsoft.com/office/powerpoint/2010/main" val="39810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Verleiden met de collectie</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Themapresentaties</a:t>
            </a:r>
          </a:p>
          <a:p>
            <a:pPr marL="0" indent="0">
              <a:buNone/>
            </a:pPr>
            <a:endParaRPr lang="nl-NL" dirty="0"/>
          </a:p>
          <a:p>
            <a:pPr marL="0" indent="0">
              <a:buNone/>
            </a:pPr>
            <a:endParaRPr lang="nl-NL" dirty="0"/>
          </a:p>
        </p:txBody>
      </p:sp>
      <p:pic>
        <p:nvPicPr>
          <p:cNvPr id="6" name="Afbeelding 5"/>
          <p:cNvPicPr/>
          <p:nvPr/>
        </p:nvPicPr>
        <p:blipFill>
          <a:blip r:embed="rId3" cstate="print"/>
          <a:srcRect/>
          <a:stretch>
            <a:fillRect/>
          </a:stretch>
        </p:blipFill>
        <p:spPr bwMode="auto">
          <a:xfrm>
            <a:off x="4255351" y="1563638"/>
            <a:ext cx="3787807" cy="3086100"/>
          </a:xfrm>
          <a:prstGeom prst="rect">
            <a:avLst/>
          </a:prstGeom>
          <a:noFill/>
        </p:spPr>
      </p:pic>
    </p:spTree>
    <p:extLst>
      <p:ext uri="{BB962C8B-B14F-4D97-AF65-F5344CB8AC3E}">
        <p14:creationId xmlns:p14="http://schemas.microsoft.com/office/powerpoint/2010/main" val="259371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blijf ik bij?</a:t>
            </a:r>
            <a:endParaRPr lang="nl-NL" dirty="0"/>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dirty="0" smtClean="0"/>
              <a:t>Het is belangrijk om op de hoogte te blijven van leuke, nieuwe kinderboeken. Waar doe je inspiratie op?</a:t>
            </a:r>
          </a:p>
          <a:p>
            <a:r>
              <a:rPr lang="nl-NL" dirty="0" smtClean="0"/>
              <a:t>Plaatselijke bibliotheek</a:t>
            </a:r>
          </a:p>
          <a:p>
            <a:r>
              <a:rPr lang="nl-NL" dirty="0" smtClean="0"/>
              <a:t>Plaatselijke (</a:t>
            </a:r>
            <a:r>
              <a:rPr lang="nl-NL" dirty="0" err="1" smtClean="0"/>
              <a:t>kinder</a:t>
            </a:r>
            <a:r>
              <a:rPr lang="nl-NL" dirty="0" smtClean="0"/>
              <a:t>)boekhandel</a:t>
            </a:r>
          </a:p>
          <a:p>
            <a:r>
              <a:rPr lang="nl-NL" dirty="0" smtClean="0"/>
              <a:t>Bronnen</a:t>
            </a:r>
          </a:p>
          <a:p>
            <a:pPr lvl="1"/>
            <a:r>
              <a:rPr lang="nl-NL" dirty="0" smtClean="0"/>
              <a:t>Websites</a:t>
            </a:r>
          </a:p>
          <a:p>
            <a:pPr lvl="1"/>
            <a:r>
              <a:rPr lang="nl-NL" dirty="0" smtClean="0"/>
              <a:t>Brochures van Stichting Lezen</a:t>
            </a:r>
            <a:br>
              <a:rPr lang="nl-NL" dirty="0" smtClean="0"/>
            </a:br>
            <a:endParaRPr lang="nl-NL" dirty="0" smtClean="0"/>
          </a:p>
          <a:p>
            <a:r>
              <a:rPr lang="nl-NL" dirty="0" smtClean="0"/>
              <a:t>Start </a:t>
            </a:r>
            <a:r>
              <a:rPr lang="nl-NL" dirty="0"/>
              <a:t>een Facebookpagina waarbij je elkaar leestips kunt </a:t>
            </a:r>
            <a:r>
              <a:rPr lang="nl-NL" dirty="0" smtClean="0"/>
              <a:t>geven</a:t>
            </a:r>
          </a:p>
          <a:p>
            <a:r>
              <a:rPr lang="nl-NL" dirty="0" smtClean="0"/>
              <a:t>Nog meer ideeën?</a:t>
            </a:r>
            <a:endParaRPr lang="nl-NL" dirty="0"/>
          </a:p>
          <a:p>
            <a:pPr lvl="1"/>
            <a:endParaRPr lang="nl-NL" dirty="0" smtClean="0"/>
          </a:p>
          <a:p>
            <a:pPr marL="0" indent="0">
              <a:buNone/>
            </a:pPr>
            <a:endParaRPr lang="nl-NL" dirty="0"/>
          </a:p>
        </p:txBody>
      </p:sp>
    </p:spTree>
    <p:extLst>
      <p:ext uri="{BB962C8B-B14F-4D97-AF65-F5344CB8AC3E}">
        <p14:creationId xmlns:p14="http://schemas.microsoft.com/office/powerpoint/2010/main" val="745185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Afsluiting – wat is er allemaal besproken</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Hoe het lezen en alles wat ermee samenhangt op school geregeld is</a:t>
            </a:r>
          </a:p>
          <a:p>
            <a:r>
              <a:rPr lang="nl-NL" dirty="0" smtClean="0"/>
              <a:t>Waar een kind op let bij het kiezen van een boek </a:t>
            </a:r>
          </a:p>
          <a:p>
            <a:r>
              <a:rPr lang="nl-NL" dirty="0" smtClean="0"/>
              <a:t>Hoe je kinderen kunt helpen als ze een vraag hebben</a:t>
            </a:r>
          </a:p>
          <a:p>
            <a:r>
              <a:rPr lang="nl-NL" dirty="0" smtClean="0"/>
              <a:t>Welke zoekmogelijkheden er zijn in de catalogus</a:t>
            </a:r>
          </a:p>
          <a:p>
            <a:r>
              <a:rPr lang="nl-NL" dirty="0" smtClean="0"/>
              <a:t>Wat je met de presentatie van de collectie kunt doen om kinderen te verleiden tot lezen</a:t>
            </a:r>
          </a:p>
          <a:p>
            <a:r>
              <a:rPr lang="nl-NL" dirty="0" smtClean="0"/>
              <a:t>Hoe je op de hoogte blijft van leuke, nieuwe kinderboeken</a:t>
            </a:r>
            <a:endParaRPr lang="nl-NL" dirty="0"/>
          </a:p>
        </p:txBody>
      </p:sp>
    </p:spTree>
    <p:extLst>
      <p:ext uri="{BB962C8B-B14F-4D97-AF65-F5344CB8AC3E}">
        <p14:creationId xmlns:p14="http://schemas.microsoft.com/office/powerpoint/2010/main" val="15670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994420"/>
            <a:ext cx="8229600" cy="857250"/>
          </a:xfrm>
        </p:spPr>
        <p:txBody>
          <a:bodyPr>
            <a:normAutofit fontScale="90000"/>
          </a:bodyPr>
          <a:lstStyle/>
          <a:p>
            <a:pPr algn="ctr"/>
            <a:r>
              <a:rPr lang="nl-NL" b="1" dirty="0"/>
              <a:t>Bijeenkomst </a:t>
            </a:r>
            <a:r>
              <a:rPr lang="nl-NL" b="1" dirty="0" smtClean="0"/>
              <a:t>2 </a:t>
            </a:r>
            <a:br>
              <a:rPr lang="nl-NL" b="1" dirty="0" smtClean="0"/>
            </a:br>
            <a:r>
              <a:rPr lang="nl-NL" b="1" dirty="0" smtClean="0"/>
              <a:t>Thema</a:t>
            </a:r>
            <a:r>
              <a:rPr lang="nl-NL" b="1" dirty="0"/>
              <a:t>: </a:t>
            </a:r>
            <a:r>
              <a:rPr lang="nl-NL" b="1" dirty="0" smtClean="0"/>
              <a:t>rol van de schoolbibliotheek </a:t>
            </a:r>
            <a:r>
              <a:rPr lang="nl-NL" b="1" dirty="0" smtClean="0"/>
              <a:t/>
            </a:r>
            <a:br>
              <a:rPr lang="nl-NL" b="1" dirty="0" smtClean="0"/>
            </a:br>
            <a:r>
              <a:rPr lang="nl-NL" b="1" dirty="0" smtClean="0"/>
              <a:t>bij </a:t>
            </a:r>
            <a:r>
              <a:rPr lang="nl-NL" b="1" dirty="0" smtClean="0"/>
              <a:t>lezen op school</a:t>
            </a:r>
            <a:r>
              <a:rPr lang="nl-NL" b="1" dirty="0"/>
              <a:t/>
            </a:r>
            <a:br>
              <a:rPr lang="nl-NL" b="1" dirty="0"/>
            </a:br>
            <a:endParaRPr lang="nl-NL" dirty="0"/>
          </a:p>
        </p:txBody>
      </p:sp>
      <p:sp>
        <p:nvSpPr>
          <p:cNvPr id="3" name="Tijdelijke aanduiding voor inhoud 2"/>
          <p:cNvSpPr>
            <a:spLocks noGrp="1"/>
          </p:cNvSpPr>
          <p:nvPr>
            <p:ph idx="1"/>
          </p:nvPr>
        </p:nvSpPr>
        <p:spPr>
          <a:xfrm>
            <a:off x="628650" y="1923678"/>
            <a:ext cx="7886700" cy="3213100"/>
          </a:xfrm>
        </p:spPr>
        <p:txBody>
          <a:bodyPr>
            <a:normAutofit fontScale="55000" lnSpcReduction="20000"/>
          </a:bodyPr>
          <a:lstStyle/>
          <a:p>
            <a:r>
              <a:rPr lang="nl-NL" dirty="0" smtClean="0"/>
              <a:t>Welkom</a:t>
            </a:r>
          </a:p>
          <a:p>
            <a:r>
              <a:rPr lang="nl-NL" dirty="0" smtClean="0"/>
              <a:t>Korte terugblik op vorige bijeenkomst</a:t>
            </a:r>
          </a:p>
          <a:p>
            <a:r>
              <a:rPr lang="nl-NL" dirty="0" smtClean="0"/>
              <a:t>Programma van deze bijeenkomst</a:t>
            </a:r>
          </a:p>
          <a:p>
            <a:pPr lvl="1"/>
            <a:r>
              <a:rPr lang="nl-NL" dirty="0" smtClean="0"/>
              <a:t>Bespreken huiswerkopdracht – praten over boeken</a:t>
            </a:r>
          </a:p>
          <a:p>
            <a:pPr lvl="1"/>
            <a:r>
              <a:rPr lang="nl-NL" dirty="0" smtClean="0"/>
              <a:t>Leesonderwijs in de school</a:t>
            </a:r>
          </a:p>
          <a:p>
            <a:pPr lvl="1"/>
            <a:r>
              <a:rPr lang="nl-NL" dirty="0" smtClean="0"/>
              <a:t>Hoe kiest een kind</a:t>
            </a:r>
          </a:p>
          <a:p>
            <a:pPr lvl="1"/>
            <a:r>
              <a:rPr lang="nl-NL" dirty="0" smtClean="0"/>
              <a:t>Pauze</a:t>
            </a:r>
          </a:p>
          <a:p>
            <a:pPr lvl="1"/>
            <a:r>
              <a:rPr lang="nl-NL" dirty="0"/>
              <a:t>Kinderen helpen met vragen</a:t>
            </a:r>
          </a:p>
          <a:p>
            <a:pPr lvl="1"/>
            <a:r>
              <a:rPr lang="nl-NL" dirty="0" smtClean="0"/>
              <a:t>Zoeken in de catalogus</a:t>
            </a:r>
          </a:p>
          <a:p>
            <a:pPr lvl="1"/>
            <a:r>
              <a:rPr lang="nl-NL" dirty="0" smtClean="0"/>
              <a:t>Verleiden met de collectie </a:t>
            </a:r>
          </a:p>
          <a:p>
            <a:pPr lvl="1"/>
            <a:r>
              <a:rPr lang="nl-NL" dirty="0" smtClean="0"/>
              <a:t>Hoe blijf ik bij</a:t>
            </a:r>
          </a:p>
          <a:p>
            <a:pPr lvl="1"/>
            <a:r>
              <a:rPr lang="nl-NL" dirty="0" smtClean="0"/>
              <a:t>Afsluiting</a:t>
            </a:r>
            <a:endParaRPr lang="nl-NL" dirty="0" smtClean="0"/>
          </a:p>
        </p:txBody>
      </p:sp>
    </p:spTree>
    <p:extLst>
      <p:ext uri="{BB962C8B-B14F-4D97-AF65-F5344CB8AC3E}">
        <p14:creationId xmlns:p14="http://schemas.microsoft.com/office/powerpoint/2010/main" val="2510785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Leesonderwijs op school </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smtClean="0">
                <a:solidFill>
                  <a:srgbClr val="FF0000"/>
                </a:solidFill>
              </a:rPr>
              <a:t>Zelf een sheet maken met bijv. de volgende onderwerpen:</a:t>
            </a:r>
          </a:p>
          <a:p>
            <a:pPr marL="0" indent="0">
              <a:buNone/>
            </a:pPr>
            <a:endParaRPr lang="nl-NL" dirty="0" smtClean="0">
              <a:solidFill>
                <a:srgbClr val="FF0000"/>
              </a:solidFill>
            </a:endParaRPr>
          </a:p>
          <a:p>
            <a:pPr lvl="0"/>
            <a:r>
              <a:rPr lang="nl-NL" dirty="0"/>
              <a:t>Verschil tussen AVI en CLIB niveau (Zie </a:t>
            </a:r>
            <a:r>
              <a:rPr lang="nl-NL" dirty="0" smtClean="0">
                <a:hlinkClick r:id="rId3"/>
              </a:rPr>
              <a:t>Leesplein</a:t>
            </a:r>
            <a:r>
              <a:rPr lang="nl-NL" dirty="0" smtClean="0"/>
              <a:t>)</a:t>
            </a:r>
            <a:endParaRPr lang="nl-NL" dirty="0"/>
          </a:p>
          <a:p>
            <a:pPr lvl="0"/>
            <a:r>
              <a:rPr lang="nl-NL" dirty="0"/>
              <a:t>Plaats en organisatie van vrij lezen op school</a:t>
            </a:r>
          </a:p>
          <a:p>
            <a:pPr lvl="0"/>
            <a:r>
              <a:rPr lang="nl-NL" dirty="0" err="1"/>
              <a:t>Leesbevorderende</a:t>
            </a:r>
            <a:r>
              <a:rPr lang="nl-NL" dirty="0"/>
              <a:t> activiteiten op school</a:t>
            </a:r>
          </a:p>
          <a:p>
            <a:pPr lvl="0"/>
            <a:r>
              <a:rPr lang="nl-NL" dirty="0"/>
              <a:t>Rol van de schoolbibliotheek en ouders hierbij</a:t>
            </a:r>
          </a:p>
          <a:p>
            <a:pPr marL="0" indent="0">
              <a:buNone/>
            </a:pPr>
            <a:endParaRPr lang="nl-NL" dirty="0"/>
          </a:p>
        </p:txBody>
      </p:sp>
    </p:spTree>
    <p:extLst>
      <p:ext uri="{BB962C8B-B14F-4D97-AF65-F5344CB8AC3E}">
        <p14:creationId xmlns:p14="http://schemas.microsoft.com/office/powerpoint/2010/main" val="1384234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kiest een kind</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a:t>Waar let een kind op bij het uitzoeken van een boek? </a:t>
            </a:r>
          </a:p>
          <a:p>
            <a:r>
              <a:rPr lang="nl-NL" dirty="0"/>
              <a:t>De kaft van het boek en de </a:t>
            </a:r>
            <a:r>
              <a:rPr lang="nl-NL" dirty="0" smtClean="0"/>
              <a:t>plaatjes</a:t>
            </a:r>
          </a:p>
          <a:p>
            <a:r>
              <a:rPr lang="nl-NL" dirty="0" smtClean="0"/>
              <a:t>De titel</a:t>
            </a:r>
          </a:p>
          <a:p>
            <a:r>
              <a:rPr lang="nl-NL" dirty="0" smtClean="0"/>
              <a:t>De inhoudsbeschrijving op de achterkant</a:t>
            </a:r>
          </a:p>
          <a:p>
            <a:r>
              <a:rPr lang="nl-NL" dirty="0"/>
              <a:t>Over gehoord, gezien of </a:t>
            </a:r>
            <a:r>
              <a:rPr lang="nl-NL" dirty="0" smtClean="0"/>
              <a:t>gelezen</a:t>
            </a:r>
          </a:p>
          <a:p>
            <a:r>
              <a:rPr lang="nl-NL" dirty="0" smtClean="0"/>
              <a:t>Kiezen voor het bekende</a:t>
            </a:r>
          </a:p>
          <a:p>
            <a:r>
              <a:rPr lang="nl-NL" dirty="0" smtClean="0"/>
              <a:t>Moet spannend zijn</a:t>
            </a:r>
          </a:p>
          <a:p>
            <a:r>
              <a:rPr lang="nl-NL" dirty="0" smtClean="0"/>
              <a:t>Leesbaarheid eerste pagina</a:t>
            </a:r>
          </a:p>
          <a:p>
            <a:r>
              <a:rPr lang="nl-NL" dirty="0" smtClean="0"/>
              <a:t>Bladspiegel</a:t>
            </a:r>
          </a:p>
          <a:p>
            <a:endParaRPr lang="nl-NL" dirty="0"/>
          </a:p>
          <a:p>
            <a:endParaRPr lang="nl-NL" dirty="0"/>
          </a:p>
          <a:p>
            <a:endParaRPr lang="nl-NL" dirty="0"/>
          </a:p>
        </p:txBody>
      </p:sp>
    </p:spTree>
    <p:extLst>
      <p:ext uri="{BB962C8B-B14F-4D97-AF65-F5344CB8AC3E}">
        <p14:creationId xmlns:p14="http://schemas.microsoft.com/office/powerpoint/2010/main" val="139144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kies ik een mooi boek</a:t>
            </a:r>
            <a:endParaRPr lang="nl-NL" dirty="0"/>
          </a:p>
        </p:txBody>
      </p:sp>
      <p:pic>
        <p:nvPicPr>
          <p:cNvPr id="1028"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711" y="1563638"/>
            <a:ext cx="5606578" cy="317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30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nl-NL" dirty="0" smtClean="0"/>
          </a:p>
          <a:p>
            <a:pPr marL="0" indent="0" algn="ctr">
              <a:buNone/>
            </a:pPr>
            <a:r>
              <a:rPr lang="nl-NL" sz="4500" dirty="0" smtClean="0"/>
              <a:t>Pauze</a:t>
            </a:r>
            <a:endParaRPr lang="nl-NL" sz="4500" dirty="0"/>
          </a:p>
        </p:txBody>
      </p:sp>
    </p:spTree>
    <p:extLst>
      <p:ext uri="{BB962C8B-B14F-4D97-AF65-F5344CB8AC3E}">
        <p14:creationId xmlns:p14="http://schemas.microsoft.com/office/powerpoint/2010/main" val="186308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Kinderen helpen met vragen </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Gesloten vragen		       Open vragen</a:t>
            </a:r>
            <a:endParaRPr lang="nl-NL" sz="2400" dirty="0"/>
          </a:p>
          <a:p>
            <a:r>
              <a:rPr lang="nl-NL" dirty="0"/>
              <a:t/>
            </a:r>
            <a:br>
              <a:rPr lang="nl-NL" dirty="0"/>
            </a:br>
            <a:endParaRPr lang="nl-NL" dirty="0"/>
          </a:p>
          <a:p>
            <a:pPr marL="0" indent="0">
              <a:buNone/>
            </a:pPr>
            <a:r>
              <a:rPr lang="nl-NL" dirty="0" smtClean="0"/>
              <a:t> </a:t>
            </a:r>
          </a:p>
          <a:p>
            <a:endParaRPr lang="nl-NL"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48" y="2283718"/>
            <a:ext cx="3312368" cy="187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283718"/>
            <a:ext cx="3312368" cy="187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51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ouders bij vragen van kinderen </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Uitnodigende houding</a:t>
            </a:r>
          </a:p>
          <a:p>
            <a:r>
              <a:rPr lang="nl-NL" dirty="0" smtClean="0"/>
              <a:t>Goed luisteren en kind laten uitspreken</a:t>
            </a:r>
          </a:p>
          <a:p>
            <a:r>
              <a:rPr lang="nl-NL" dirty="0" smtClean="0"/>
              <a:t>Vragen stellen om helderheid te krijgen</a:t>
            </a:r>
          </a:p>
          <a:p>
            <a:r>
              <a:rPr lang="nl-NL" dirty="0" smtClean="0"/>
              <a:t>Luisteren, samenvatten en doorvragen (LSD)</a:t>
            </a:r>
          </a:p>
          <a:p>
            <a:r>
              <a:rPr lang="nl-NL" dirty="0" smtClean="0"/>
              <a:t>Collectie goed kennen (leesboeken en informatieve boeken)</a:t>
            </a:r>
          </a:p>
          <a:p>
            <a:r>
              <a:rPr lang="nl-NL" dirty="0" smtClean="0"/>
              <a:t>Laat het kind zelf kiezen, dring niets op</a:t>
            </a:r>
          </a:p>
          <a:p>
            <a:r>
              <a:rPr lang="nl-NL" dirty="0" smtClean="0"/>
              <a:t>Kijk goed wie je voor ogen hebt (leeftijd, niveau, interesse)</a:t>
            </a:r>
          </a:p>
          <a:p>
            <a:r>
              <a:rPr lang="nl-NL" dirty="0" smtClean="0"/>
              <a:t>Straal enthousiasme uit over boeken en lezen</a:t>
            </a:r>
          </a:p>
          <a:p>
            <a:pPr marL="0" indent="0">
              <a:buNone/>
            </a:pPr>
            <a:endParaRPr lang="nl-NL" dirty="0"/>
          </a:p>
        </p:txBody>
      </p:sp>
    </p:spTree>
    <p:extLst>
      <p:ext uri="{BB962C8B-B14F-4D97-AF65-F5344CB8AC3E}">
        <p14:creationId xmlns:p14="http://schemas.microsoft.com/office/powerpoint/2010/main" val="471537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Open vragen stellen</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smtClean="0"/>
              <a:t>Maak van deze vragen open vragen:</a:t>
            </a:r>
          </a:p>
          <a:p>
            <a:pPr marL="0" indent="0">
              <a:buNone/>
            </a:pPr>
            <a:endParaRPr lang="nl-NL" dirty="0" smtClean="0"/>
          </a:p>
          <a:p>
            <a:r>
              <a:rPr lang="nl-NL" dirty="0" smtClean="0"/>
              <a:t>Wil je een leesboek?</a:t>
            </a:r>
          </a:p>
          <a:p>
            <a:r>
              <a:rPr lang="nl-NL" dirty="0" smtClean="0"/>
              <a:t>Hou je van voetballen?</a:t>
            </a:r>
          </a:p>
          <a:p>
            <a:r>
              <a:rPr lang="nl-NL" dirty="0" smtClean="0"/>
              <a:t>Is dit boek niet te moeilijk voor je?</a:t>
            </a:r>
          </a:p>
          <a:p>
            <a:r>
              <a:rPr lang="nl-NL" dirty="0" smtClean="0"/>
              <a:t>Is het voor een werkstuk?</a:t>
            </a:r>
          </a:p>
          <a:p>
            <a:r>
              <a:rPr lang="nl-NL" dirty="0" smtClean="0"/>
              <a:t>Vind je dit boek leuk?</a:t>
            </a:r>
          </a:p>
          <a:p>
            <a:endParaRPr lang="nl-NL" dirty="0" smtClean="0"/>
          </a:p>
          <a:p>
            <a:endParaRPr lang="nl-NL" dirty="0" smtClean="0"/>
          </a:p>
          <a:p>
            <a:endParaRPr lang="nl-NL" dirty="0"/>
          </a:p>
        </p:txBody>
      </p:sp>
    </p:spTree>
    <p:extLst>
      <p:ext uri="{BB962C8B-B14F-4D97-AF65-F5344CB8AC3E}">
        <p14:creationId xmlns:p14="http://schemas.microsoft.com/office/powerpoint/2010/main" val="2573775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Presentatie_dBos_V2</Template>
  <TotalTime>888</TotalTime>
  <Words>1408</Words>
  <Application>Microsoft Office PowerPoint</Application>
  <PresentationFormat>Diavoorstelling (16:9)</PresentationFormat>
  <Paragraphs>258</Paragraphs>
  <Slides>15</Slides>
  <Notes>13</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Presentatie_dBos_V2</vt:lpstr>
      <vt:lpstr>Leesplezier in de schoolbibliotheek</vt:lpstr>
      <vt:lpstr>Bijeenkomst 2  Thema: rol van de schoolbibliotheek  bij lezen op school </vt:lpstr>
      <vt:lpstr>Leesonderwijs op school </vt:lpstr>
      <vt:lpstr>Hoe kiest een kind</vt:lpstr>
      <vt:lpstr>Hoe kies ik een mooi boek</vt:lpstr>
      <vt:lpstr>PowerPoint-presentatie</vt:lpstr>
      <vt:lpstr>Kinderen helpen met vragen </vt:lpstr>
      <vt:lpstr>Tips voor ouders bij vragen van kinderen </vt:lpstr>
      <vt:lpstr>Open vragen stellen</vt:lpstr>
      <vt:lpstr>Opdracht zoeken in de catalogus</vt:lpstr>
      <vt:lpstr>Verleiden met de collectie</vt:lpstr>
      <vt:lpstr>Verleiden met collectie</vt:lpstr>
      <vt:lpstr>Verleiden met de collectie</vt:lpstr>
      <vt:lpstr>Hoe blijf ik bij?</vt:lpstr>
      <vt:lpstr>Afsluiting – wat is er allemaal besproken</vt:lpstr>
    </vt:vector>
  </TitlesOfParts>
  <Company>Cubiss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Astrid v.D.</cp:lastModifiedBy>
  <cp:revision>69</cp:revision>
  <cp:lastPrinted>2012-08-06T08:55:02Z</cp:lastPrinted>
  <dcterms:created xsi:type="dcterms:W3CDTF">2012-07-18T11:34:43Z</dcterms:created>
  <dcterms:modified xsi:type="dcterms:W3CDTF">2016-02-15T12:08:33Z</dcterms:modified>
</cp:coreProperties>
</file>