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2" r:id="rId20"/>
    <p:sldId id="280" r:id="rId21"/>
    <p:sldId id="28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1721" autoAdjust="0"/>
  </p:normalViewPr>
  <p:slideViewPr>
    <p:cSldViewPr snapToGrid="0">
      <p:cViewPr varScale="1">
        <p:scale>
          <a:sx n="71" d="100"/>
          <a:sy n="71" d="100"/>
        </p:scale>
        <p:origin x="15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78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667492-ECDA-4A91-80C9-85BC7A867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ABA7-04B4-49E9-B6C1-B2F314741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C92-9F47-4598-9EE0-26B28B9C3C50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FB5012-09F1-4073-9136-E732025BD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B479E-9566-4C31-9B2A-020181C61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1C4E-82C5-4BD2-8D1D-2596C18801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4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98ED-2E61-4329-B920-6A1CF31CC0D3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8CD2-7D82-46A6-AFD1-38ECF71608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0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presentatie is </a:t>
            </a:r>
            <a:r>
              <a:rPr lang="nl-NL" dirty="0" smtClean="0"/>
              <a:t>bedoeld om te gebruiken als</a:t>
            </a:r>
            <a:r>
              <a:rPr lang="nl-NL" baseline="0" dirty="0" smtClean="0"/>
              <a:t> onderdeel van de oudercursus Voor jou en je kind! In deze presentatie ligt de focus op leesbevordering en de Bibliotheek </a:t>
            </a:r>
            <a:r>
              <a:rPr lang="nl-NL" i="1" baseline="0" dirty="0" smtClean="0"/>
              <a:t>op school. </a:t>
            </a:r>
            <a:r>
              <a:rPr lang="nl-NL" dirty="0" smtClean="0"/>
              <a:t>Het is een </a:t>
            </a:r>
            <a:r>
              <a:rPr lang="nl-NL" dirty="0" smtClean="0"/>
              <a:t>samenvoeging</a:t>
            </a:r>
            <a:r>
              <a:rPr lang="nl-NL" baseline="0" dirty="0" smtClean="0"/>
              <a:t> van de drie </a:t>
            </a:r>
            <a:r>
              <a:rPr lang="nl-NL" baseline="0" dirty="0" smtClean="0"/>
              <a:t>werkboekjes over leesbevordering en de Bibliotheek </a:t>
            </a:r>
            <a:r>
              <a:rPr lang="nl-NL" i="1" baseline="0" dirty="0" smtClean="0"/>
              <a:t>op school</a:t>
            </a:r>
            <a:r>
              <a:rPr lang="nl-NL" baseline="0" dirty="0" smtClean="0"/>
              <a:t> </a:t>
            </a:r>
            <a:r>
              <a:rPr lang="nl-NL" baseline="0" dirty="0" smtClean="0"/>
              <a:t>die zijn gemaakt om te gebruiken in combinatie met Voor jou en je kind! Vrijwel dezelfde vragen en antwoordopties zijn gebruikt als in de werkboekjes. </a:t>
            </a:r>
            <a:endParaRPr lang="nl-NL" baseline="0" dirty="0" smtClean="0"/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smtClean="0"/>
              <a:t>De cursusleider kan naar eigen inzicht de presentatie aanpassen. Voorwaarden daarbij: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Behoud van het logo van de Bibliotheek </a:t>
            </a:r>
            <a:r>
              <a:rPr lang="nl-NL" i="1" baseline="0" dirty="0" smtClean="0"/>
              <a:t>op school</a:t>
            </a:r>
            <a:endParaRPr lang="nl-NL" i="0" baseline="0" dirty="0" smtClean="0"/>
          </a:p>
          <a:p>
            <a:pPr marL="171450" indent="-171450">
              <a:buFontTx/>
              <a:buChar char="-"/>
            </a:pPr>
            <a:r>
              <a:rPr lang="nl-NL" i="0" baseline="0" dirty="0" smtClean="0"/>
              <a:t>Behoud van de driedeling: leesbevordering op school, de schoolbibliotheek, de openbare bibliotheek</a:t>
            </a:r>
          </a:p>
          <a:p>
            <a:pPr marL="171450" indent="-171450">
              <a:buFontTx/>
              <a:buChar char="-"/>
            </a:pPr>
            <a:r>
              <a:rPr lang="nl-NL" i="0" baseline="0" dirty="0" smtClean="0"/>
              <a:t>Toepassing in combinatie met themaboekjes van Voor jou en je kind! (Stichting Lezen en Schrijven)</a:t>
            </a:r>
          </a:p>
          <a:p>
            <a:endParaRPr lang="nl-NL" baseline="0" dirty="0" smtClean="0"/>
          </a:p>
          <a:p>
            <a:r>
              <a:rPr lang="nl-NL" baseline="0" dirty="0" smtClean="0"/>
              <a:t>Wijzigingen t.o.v. de werkboekjes: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Er is een andere volgorde van de vragen aangehouden. Daarom is het aan te raden de video’s in de volgende volgorde te bekijken: video 2 (vooraf), video 1 (bij Lezen op school – 2) en video 3 (bij De helpende ouder – 2).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Sommige vragen zijn anders geformuleerd.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Om de hoeveelheid tekst te beperken verwijzen we met * naar de notities bij de dia</a:t>
            </a:r>
            <a:r>
              <a:rPr lang="nl-NL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8CD2-7D82-46A6-AFD1-38ECF71608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41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b. Wat doet hij of zij op de school van je kind?</a:t>
            </a:r>
          </a:p>
          <a:p>
            <a:pPr marL="0" indent="0">
              <a:buNone/>
            </a:pPr>
            <a:r>
              <a:rPr lang="nl-NL" sz="1200" dirty="0" smtClean="0"/>
              <a:t>☐ leesplezier behouden en vergroten</a:t>
            </a:r>
          </a:p>
          <a:p>
            <a:pPr marL="0" indent="0">
              <a:buNone/>
            </a:pPr>
            <a:r>
              <a:rPr lang="nl-NL" sz="1200" dirty="0" smtClean="0"/>
              <a:t>☐ boeken helpen uitkiezen</a:t>
            </a:r>
          </a:p>
          <a:p>
            <a:pPr marL="0" indent="0">
              <a:buNone/>
            </a:pPr>
            <a:r>
              <a:rPr lang="nl-NL" sz="1200" dirty="0" smtClean="0"/>
              <a:t>☐ leerkracht helpen</a:t>
            </a:r>
          </a:p>
          <a:p>
            <a:pPr marL="0" indent="0">
              <a:buNone/>
            </a:pPr>
            <a:r>
              <a:rPr lang="nl-NL" sz="1200" dirty="0" smtClean="0"/>
              <a:t>☐ klassen rondgaan met nieuwe boeken</a:t>
            </a:r>
          </a:p>
          <a:p>
            <a:pPr marL="0" indent="0">
              <a:buNone/>
            </a:pPr>
            <a:r>
              <a:rPr lang="nl-NL" sz="1200" dirty="0" smtClean="0"/>
              <a:t>☐ spreken op ouderavonden</a:t>
            </a:r>
          </a:p>
          <a:p>
            <a:pPr marL="0" indent="0">
              <a:buNone/>
            </a:pPr>
            <a:r>
              <a:rPr lang="nl-NL" sz="1200" dirty="0" smtClean="0"/>
              <a:t>☐ koffieochtend organiseren voor de ouders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8CD2-7D82-46A6-AFD1-38ECF71608B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is dezelfde vraag als de Startvraag. De bedoeling is om te onderzoeken of de ouders hier nu anders over denken,</a:t>
            </a:r>
            <a:r>
              <a:rPr lang="nl-NL" baseline="0" dirty="0" smtClean="0"/>
              <a:t> of nieuwe argumenten hebben bedacht of leren kennen.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8CD2-7D82-46A6-AFD1-38ECF71608B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4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73E6A-2473-4412-B8F0-C86C8006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72644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10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7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0EC3A-3133-4294-BCB8-B4610FB6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911DF6-08F3-4A47-AAE1-154B419B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1AFEC-933A-4F42-8EE7-4FAF2F2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5D000C-C2E8-47A8-B4CA-E2723114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F5C8A-238F-4F88-B21D-9AE9120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D246-44F8-4B73-8349-B20AE1E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164EC-A74B-4F14-9767-18DD5EDC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13367-7820-4CC0-AB23-023C76E1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4955E-959E-4D38-ADF7-BE94DCBE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E5943-06AD-434B-B8FF-64229EE3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3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6F949-5E46-48E1-800A-651C719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E08DC-9223-4941-9961-6CC9ACA6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46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0C32C-6E8E-4E7F-ADF9-4163F370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588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DC94A-CFC6-4E32-8D39-EF476FF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FC193C-5350-4200-B1A5-ECB9A3D4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C897CB-46BD-4432-84DE-A1B06EC8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274D5-D146-4107-81AD-F4C8D8C9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083809-9356-402D-B328-9078922F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A4A6E-F204-4B3C-B86C-0D5E4B07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648D17-C789-4CCE-B19D-84A156A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938657-5BCE-4961-A061-248F6D6C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A843F7-BE4B-4F75-A3E9-A86069C8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5923DD-A81D-4E67-842E-D37A75C9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4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C204D-0D2C-43AA-84B8-5B41BFA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0F95E2-1CA2-4AB5-AD15-354893F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5EA14-2A8B-4B99-AC42-56F36DB04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589486-FB39-4B12-BE24-FC3F48B9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7A051-AD09-4C47-AA3F-D71CE5D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A9668A-0F5C-485E-AA28-8A2CD2A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CF987-9BA0-4C83-B16B-E62CBC52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DA0012-BCC5-4267-816C-2A79AC445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B78955-50C7-4247-9BB4-894C0EB4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6FD2C-3B7F-4087-B132-4834412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D27EA-1F70-4998-915A-2D5A7B6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E4E89-BDAB-4696-9B35-D8E8095A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1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BDB4CD-B7D8-411A-BE63-113FF962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968991"/>
            <a:ext cx="10712355" cy="83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CFF21-B674-4F6A-9F7A-B63163E3F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45" y="2081285"/>
            <a:ext cx="10712355" cy="380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96B5E-F6DF-47DE-9C52-646C07BD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45" y="6356350"/>
            <a:ext cx="2108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D0E-AAB3-4EE5-BBE1-F13909A74E1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8A691-BBF8-43CC-908C-DAA4FCF2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250" y="6366491"/>
            <a:ext cx="548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636B8B-C7E4-4849-96E4-9ABDCD350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9504" y="6366491"/>
            <a:ext cx="91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1D57-DC9D-4931-8D2E-C583585A425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2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720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debibliotheekopschool.nl/dam/lezen/20210208_werkvormen-voor-de-boekenkring---bovenbouw-2021.pdf" TargetMode="External"/><Relationship Id="rId2" Type="http://schemas.openxmlformats.org/officeDocument/2006/relationships/hyperlink" Target="https://pro.debibliotheekopschool.nl/dam/lezen/20210208_werkvormen-voor-de-boekenkring---onderbouw-202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209C-2545-40C7-A8C0-6960125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12593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 jou en je kind!</a:t>
            </a:r>
            <a:br>
              <a:rPr lang="nl-NL" dirty="0" smtClean="0"/>
            </a:br>
            <a:r>
              <a:rPr lang="nl-NL" i="1" dirty="0" smtClean="0"/>
              <a:t>Leesbevordering </a:t>
            </a:r>
            <a:br>
              <a:rPr lang="nl-NL" i="1" dirty="0" smtClean="0"/>
            </a:br>
            <a:r>
              <a:rPr lang="nl-NL" i="1" dirty="0" smtClean="0"/>
              <a:t>en </a:t>
            </a:r>
            <a:r>
              <a:rPr lang="nl-NL" i="1" dirty="0" smtClean="0"/>
              <a:t>de </a:t>
            </a:r>
            <a:r>
              <a:rPr lang="nl-NL" i="1" dirty="0" smtClean="0"/>
              <a:t>Bibliotheek op school</a:t>
            </a:r>
            <a:endParaRPr lang="nl-NL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BBAB6A-BC3D-4B20-9E7E-994CA1D204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8395" y="1643584"/>
            <a:ext cx="5152030" cy="50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Auteur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3359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helpende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3. Bekijk </a:t>
            </a:r>
            <a:r>
              <a:rPr lang="nl-NL" sz="2200" b="1" dirty="0"/>
              <a:t>nog een keer video 1. In de video worden drie voordelen van (voor)lezen </a:t>
            </a:r>
            <a:r>
              <a:rPr lang="nl-NL" sz="2200" b="1" dirty="0" smtClean="0"/>
              <a:t>genoemd. </a:t>
            </a:r>
          </a:p>
          <a:p>
            <a:pPr marL="0" lvl="0" indent="0">
              <a:buNone/>
            </a:pPr>
            <a:r>
              <a:rPr lang="nl-NL" sz="2200" dirty="0" smtClean="0"/>
              <a:t>Praat </a:t>
            </a:r>
            <a:r>
              <a:rPr lang="nl-NL" sz="2200" dirty="0"/>
              <a:t>met elkaar. Welk voordeel is voor jou belangrijk? Kruis aan.</a:t>
            </a:r>
          </a:p>
          <a:p>
            <a:pPr marL="0" indent="0">
              <a:buNone/>
            </a:pPr>
            <a:r>
              <a:rPr lang="nl-NL" sz="2200" dirty="0"/>
              <a:t>☐ meer plezier in lezen</a:t>
            </a:r>
          </a:p>
          <a:p>
            <a:pPr marL="0" indent="0">
              <a:buNone/>
            </a:pPr>
            <a:r>
              <a:rPr lang="nl-NL" sz="2200" dirty="0"/>
              <a:t>☐ samen genieten van een verhaal</a:t>
            </a:r>
          </a:p>
          <a:p>
            <a:pPr marL="0" indent="0">
              <a:buNone/>
            </a:pPr>
            <a:r>
              <a:rPr lang="nl-NL" sz="2200" dirty="0"/>
              <a:t>☐ leren zich beter te </a:t>
            </a:r>
            <a:r>
              <a:rPr lang="nl-NL" sz="2200" dirty="0" smtClean="0"/>
              <a:t>concentreren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smtClean="0"/>
              <a:t>Kunnen </a:t>
            </a:r>
            <a:r>
              <a:rPr lang="nl-NL" sz="2200" dirty="0"/>
              <a:t>jullie met elkaar misschien nog </a:t>
            </a:r>
            <a:r>
              <a:rPr lang="nl-NL" sz="2200" dirty="0" smtClean="0"/>
              <a:t>meer voordelen bedenken</a:t>
            </a:r>
            <a:r>
              <a:rPr lang="nl-NL" sz="2200" dirty="0"/>
              <a:t>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23" y="326369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helpende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4. Bekijk </a:t>
            </a:r>
            <a:r>
              <a:rPr lang="nl-NL" sz="2200" b="1" dirty="0"/>
              <a:t>het fragment in video 2 over de leerkracht en de vader. Kijk hoe de leerkracht en de vader praten over helpen bij het lezen. Praat erover.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Welke tips krijgt de vader?</a:t>
            </a:r>
          </a:p>
          <a:p>
            <a:pPr marL="0" indent="0">
              <a:buNone/>
            </a:pPr>
            <a:r>
              <a:rPr lang="nl-NL" sz="2200" dirty="0"/>
              <a:t>b. Wat vind jij van de tips?</a:t>
            </a:r>
          </a:p>
          <a:p>
            <a:pPr marL="0" indent="0">
              <a:buNone/>
            </a:pPr>
            <a:r>
              <a:rPr lang="nl-NL" sz="2200" dirty="0"/>
              <a:t>c. Wil jij tips aan de leerkracht van je kind vragen?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We </a:t>
            </a:r>
            <a:r>
              <a:rPr lang="nl-NL" sz="2200" dirty="0"/>
              <a:t>gaan zelf oefenen. Je wilt weten hoe je kunt helpen met lezen. Wat</a:t>
            </a:r>
          </a:p>
          <a:p>
            <a:pPr marL="0" indent="0">
              <a:buNone/>
            </a:pPr>
            <a:r>
              <a:rPr lang="nl-NL" sz="2200" dirty="0"/>
              <a:t>vraag jij aan de leerkracht van je kind? Bedenk eerst met elkaar de vragen.</a:t>
            </a:r>
          </a:p>
          <a:p>
            <a:pPr marL="0" indent="0">
              <a:buNone/>
            </a:pPr>
            <a:r>
              <a:rPr lang="nl-NL" sz="2200" dirty="0"/>
              <a:t>Speel daarna uit. Wat ging goed?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23" y="326369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helpende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5. Als </a:t>
            </a:r>
            <a:r>
              <a:rPr lang="nl-NL" sz="2200" b="1" dirty="0"/>
              <a:t>ouder kun je thuis het leesplezier van je kind vergroten. Welke van de tips doe jij al? Welke kun je nog meer doen?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☐ verhaal vertellen</a:t>
            </a:r>
          </a:p>
          <a:p>
            <a:pPr marL="0" indent="0">
              <a:buNone/>
            </a:pPr>
            <a:r>
              <a:rPr lang="nl-NL" sz="2200" dirty="0"/>
              <a:t>☐ verhaal vertellen bij </a:t>
            </a:r>
            <a:r>
              <a:rPr lang="nl-NL" sz="2200" dirty="0" smtClean="0"/>
              <a:t>plaatjes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☐ voorlezen in het Nederlands</a:t>
            </a:r>
          </a:p>
          <a:p>
            <a:pPr marL="0" indent="0">
              <a:buNone/>
            </a:pPr>
            <a:r>
              <a:rPr lang="nl-NL" sz="2200" dirty="0"/>
              <a:t>☐ voorlezen in je eigen taal</a:t>
            </a:r>
          </a:p>
          <a:p>
            <a:pPr marL="0" indent="0">
              <a:buNone/>
            </a:pPr>
            <a:r>
              <a:rPr lang="nl-NL" sz="2200" dirty="0"/>
              <a:t>☐ samen praten over boeken</a:t>
            </a:r>
          </a:p>
          <a:p>
            <a:pPr marL="0" indent="0">
              <a:buNone/>
            </a:pPr>
            <a:r>
              <a:rPr lang="nl-NL" sz="2200" dirty="0" smtClean="0"/>
              <a:t>☐ </a:t>
            </a:r>
            <a:endParaRPr lang="nl-NL" sz="2200" dirty="0"/>
          </a:p>
          <a:p>
            <a:pPr marL="0" indent="0">
              <a:buNone/>
            </a:pPr>
            <a:r>
              <a:rPr lang="nl-NL" sz="2200" dirty="0" smtClean="0"/>
              <a:t>☐ 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23" y="326369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/>
              <a:t>Video 2 gaat over kinderen die lezen en de schoolbibliotheek. Veel lezen is goed voor kinderen</a:t>
            </a:r>
            <a:r>
              <a:rPr lang="nl-NL" sz="2200" b="1" dirty="0" smtClean="0"/>
              <a:t>.*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Wat is jouw mening? Vind jij veel lezen goed voor kinderen?</a:t>
            </a:r>
          </a:p>
          <a:p>
            <a:pPr marL="0" indent="0">
              <a:buNone/>
            </a:pPr>
            <a:r>
              <a:rPr lang="nl-NL" sz="2200" dirty="0"/>
              <a:t>Waarom wel of waarom niet?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1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het bibliotheekbezoek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1. Praat </a:t>
            </a:r>
            <a:r>
              <a:rPr lang="nl-NL" sz="2200" b="1" dirty="0"/>
              <a:t>over de Bibliotheek in jullie gemeente</a:t>
            </a:r>
            <a:r>
              <a:rPr lang="nl-NL" sz="2200" b="1" dirty="0" smtClean="0"/>
              <a:t>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Ben je al eens in de Bibliotheek geweest? Vertel eens.</a:t>
            </a:r>
          </a:p>
          <a:p>
            <a:pPr marL="0" indent="0">
              <a:buNone/>
            </a:pPr>
            <a:r>
              <a:rPr lang="nl-NL" sz="2200" dirty="0"/>
              <a:t>b. Waar is de Bibliotheek?</a:t>
            </a:r>
          </a:p>
          <a:p>
            <a:pPr marL="0" indent="0">
              <a:buNone/>
            </a:pPr>
            <a:r>
              <a:rPr lang="nl-NL" sz="2200" dirty="0"/>
              <a:t>c. Wat kun je daar allemaal doen, denk je?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het bibliotheekbezoek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2. De </a:t>
            </a:r>
            <a:r>
              <a:rPr lang="nl-NL" sz="2200" b="1" dirty="0"/>
              <a:t>kinderen in video 3 lenen de boeken van de </a:t>
            </a:r>
            <a:r>
              <a:rPr lang="nl-NL" sz="2200" b="1" dirty="0" smtClean="0"/>
              <a:t>Bibliotheek.</a:t>
            </a:r>
            <a:r>
              <a:rPr lang="nl-NL" sz="2200" dirty="0"/>
              <a:t> </a:t>
            </a:r>
            <a:r>
              <a:rPr lang="nl-NL" sz="2200" b="1" dirty="0" smtClean="0"/>
              <a:t>Daarvoor </a:t>
            </a:r>
            <a:r>
              <a:rPr lang="nl-NL" sz="2200" b="1" dirty="0"/>
              <a:t>moeten zij lid zijn van de Bibliotheek.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Vind je het belangrijk dat je kind lid is van de Bibliotheek?</a:t>
            </a:r>
          </a:p>
          <a:p>
            <a:pPr marL="0" indent="0">
              <a:buNone/>
            </a:pPr>
            <a:r>
              <a:rPr lang="nl-NL" sz="2200" dirty="0" smtClean="0"/>
              <a:t>b</a:t>
            </a:r>
            <a:r>
              <a:rPr lang="nl-NL" sz="2200" dirty="0"/>
              <a:t>. Wat heb je nodig om lid te worden van de Bibliotheek?</a:t>
            </a:r>
          </a:p>
          <a:p>
            <a:pPr marL="0" indent="0">
              <a:buNone/>
            </a:pPr>
            <a:r>
              <a:rPr lang="nl-NL" sz="2200" dirty="0"/>
              <a:t>c. Wat kost een lidmaatschap voor kinderen? En voor volwassenen?</a:t>
            </a:r>
          </a:p>
          <a:p>
            <a:pPr marL="0" indent="0">
              <a:buNone/>
            </a:pPr>
            <a:r>
              <a:rPr lang="nl-NL" sz="2200" dirty="0"/>
              <a:t>d. Wat zijn de openingstijden?</a:t>
            </a:r>
          </a:p>
          <a:p>
            <a:pPr marL="0" indent="0">
              <a:buNone/>
            </a:pPr>
            <a:r>
              <a:rPr lang="nl-NL" sz="2200" dirty="0"/>
              <a:t>e. Hoeveel boeken/materialen mag je lenen?</a:t>
            </a:r>
          </a:p>
          <a:p>
            <a:pPr marL="0" indent="0">
              <a:buNone/>
            </a:pPr>
            <a:r>
              <a:rPr lang="nl-NL" sz="2200" dirty="0"/>
              <a:t>f. Hoe lang mag je de boeken/materialen thuis hebben?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Tijdens het bibliotheekbezoek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1. Iedereen </a:t>
            </a:r>
            <a:r>
              <a:rPr lang="nl-NL" sz="2200" b="1" dirty="0"/>
              <a:t>is welkom in de Bibliotheek.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Wat kun je samen met je kind doen in de Bibliotheek? Kruis aan.</a:t>
            </a:r>
          </a:p>
          <a:p>
            <a:pPr marL="0" indent="0">
              <a:buNone/>
            </a:pPr>
            <a:r>
              <a:rPr lang="nl-NL" sz="2200" dirty="0"/>
              <a:t>☐ samen boeken uitkiezen</a:t>
            </a:r>
          </a:p>
          <a:p>
            <a:pPr marL="0" indent="0">
              <a:buNone/>
            </a:pPr>
            <a:r>
              <a:rPr lang="nl-NL" sz="2200" dirty="0"/>
              <a:t>☐ samen lezen</a:t>
            </a:r>
          </a:p>
          <a:p>
            <a:pPr marL="0" indent="0">
              <a:buNone/>
            </a:pPr>
            <a:r>
              <a:rPr lang="nl-NL" sz="2200" dirty="0"/>
              <a:t>☐ samen praten over boeken in het Nederlands</a:t>
            </a:r>
          </a:p>
          <a:p>
            <a:pPr marL="0" indent="0">
              <a:buNone/>
            </a:pPr>
            <a:r>
              <a:rPr lang="nl-NL" sz="2200" dirty="0"/>
              <a:t>☐ samen praten over boeken in jouw eigen </a:t>
            </a:r>
            <a:r>
              <a:rPr lang="nl-NL" sz="2200" dirty="0" smtClean="0"/>
              <a:t>taal</a:t>
            </a:r>
            <a:endParaRPr lang="nl-NL" sz="2200" dirty="0"/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b</a:t>
            </a:r>
            <a:r>
              <a:rPr lang="nl-NL" sz="2200" dirty="0"/>
              <a:t>. Wat kun je nog meer met je kind doen in de Bibliotheek? 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Tijdens het bibliotheekbezoek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2. In </a:t>
            </a:r>
            <a:r>
              <a:rPr lang="nl-NL" sz="2200" b="1" dirty="0"/>
              <a:t>de Bibliotheek zijn activiteiten voor kinderen. Welke drie activiteiten worden in video 3 genoemd? Praat met elkaar. </a:t>
            </a:r>
            <a:endParaRPr lang="nl-NL" sz="2200" b="1" dirty="0" smtClean="0"/>
          </a:p>
          <a:p>
            <a:pPr marL="0" lvl="0" indent="0">
              <a:buNone/>
            </a:pPr>
            <a:r>
              <a:rPr lang="nl-NL" sz="2200" dirty="0" smtClean="0"/>
              <a:t>a</a:t>
            </a:r>
            <a:r>
              <a:rPr lang="nl-NL" sz="2200" dirty="0"/>
              <a:t>. Welke activiteiten doet jouw Bibliotheek?</a:t>
            </a:r>
          </a:p>
          <a:p>
            <a:pPr marL="0" indent="0">
              <a:buNone/>
            </a:pPr>
            <a:r>
              <a:rPr lang="nl-NL" sz="2200" dirty="0"/>
              <a:t>b. Wat vind je van de activiteiten?</a:t>
            </a:r>
          </a:p>
          <a:p>
            <a:pPr marL="0" indent="0">
              <a:buNone/>
            </a:pPr>
            <a:r>
              <a:rPr lang="nl-NL" sz="2200" dirty="0"/>
              <a:t>c. Ga je wel eens naar zo’n activiteit met je kind?</a:t>
            </a:r>
          </a:p>
          <a:p>
            <a:pPr marL="0" indent="0">
              <a:buNone/>
            </a:pPr>
            <a:r>
              <a:rPr lang="nl-NL" sz="2200" dirty="0"/>
              <a:t>d. Hoe kom je te weten welke activiteiten er zijn?</a:t>
            </a:r>
          </a:p>
          <a:p>
            <a:pPr marL="0" indent="0">
              <a:buNone/>
            </a:pPr>
            <a:r>
              <a:rPr lang="nl-NL" sz="2200" dirty="0"/>
              <a:t>e. Welke activiteit lijkt jou leuk om samen met je kind te doen?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75234" y="94129"/>
            <a:ext cx="2756274" cy="6708073"/>
            <a:chOff x="462" y="-5863"/>
            <a:chExt cx="6596" cy="1605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2" y="-5863"/>
              <a:ext cx="6436" cy="1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-5863"/>
              <a:ext cx="6444" cy="1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210" y="968991"/>
            <a:ext cx="10712355" cy="839337"/>
          </a:xfrm>
        </p:spPr>
        <p:txBody>
          <a:bodyPr>
            <a:normAutofit/>
          </a:bodyPr>
          <a:lstStyle/>
          <a:p>
            <a:r>
              <a:rPr lang="nl-NL" sz="4000" dirty="0" smtClean="0"/>
              <a:t>Tijdens het bibliotheekbezoek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6445155" cy="3807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/>
              <a:t>3</a:t>
            </a:r>
            <a:r>
              <a:rPr lang="nl-NL" sz="2200" b="1" dirty="0" smtClean="0"/>
              <a:t>. </a:t>
            </a:r>
            <a:r>
              <a:rPr lang="nl-NL" sz="2200" b="1" dirty="0"/>
              <a:t>Bekijk </a:t>
            </a:r>
            <a:r>
              <a:rPr lang="nl-NL" sz="2200" b="1" dirty="0" smtClean="0"/>
              <a:t>in video 2 het </a:t>
            </a:r>
            <a:r>
              <a:rPr lang="nl-NL" sz="2200" b="1" dirty="0"/>
              <a:t>fragment met de leesconsulent en het meisje. Hoe helpt </a:t>
            </a:r>
            <a:r>
              <a:rPr lang="nl-NL" sz="2200" b="1" dirty="0" smtClean="0"/>
              <a:t>de leesconsulent </a:t>
            </a:r>
            <a:r>
              <a:rPr lang="nl-NL" sz="2200" b="1" dirty="0"/>
              <a:t>het meisje met zoeken naar een boek? Het meisje </a:t>
            </a:r>
            <a:r>
              <a:rPr lang="nl-NL" sz="2200" b="1" dirty="0" smtClean="0"/>
              <a:t>houdt van </a:t>
            </a:r>
            <a:r>
              <a:rPr lang="nl-NL" sz="2200" b="1" dirty="0"/>
              <a:t>griezelen en van </a:t>
            </a:r>
            <a:r>
              <a:rPr lang="nl-NL" sz="2200" b="1" dirty="0" smtClean="0"/>
              <a:t>geschiedenis. </a:t>
            </a:r>
            <a:r>
              <a:rPr lang="nl-NL" sz="2200" b="1" dirty="0"/>
              <a:t>Griezelverhalen </a:t>
            </a:r>
            <a:r>
              <a:rPr lang="nl-NL" sz="2200" b="1" dirty="0" smtClean="0"/>
              <a:t>en geschiedenisverhalen </a:t>
            </a:r>
            <a:r>
              <a:rPr lang="nl-NL" sz="2200" b="1" dirty="0"/>
              <a:t>zijn genres. Je kunt de genres vinden op </a:t>
            </a:r>
            <a:r>
              <a:rPr lang="nl-NL" sz="2200" b="1" dirty="0" smtClean="0"/>
              <a:t>de etiketten </a:t>
            </a:r>
            <a:r>
              <a:rPr lang="nl-NL" sz="2200" b="1" dirty="0"/>
              <a:t>van de </a:t>
            </a:r>
            <a:r>
              <a:rPr lang="nl-NL" sz="2200" b="1" dirty="0" smtClean="0"/>
              <a:t>leesboeken. </a:t>
            </a:r>
            <a:r>
              <a:rPr lang="nl-NL" sz="2200" b="1" dirty="0"/>
              <a:t>Bekijk </a:t>
            </a:r>
            <a:r>
              <a:rPr lang="nl-NL" sz="2200" b="1" dirty="0" smtClean="0"/>
              <a:t>het plaatje. </a:t>
            </a:r>
            <a:r>
              <a:rPr lang="nl-NL" sz="2200" b="1" dirty="0"/>
              <a:t>Praat erover.</a:t>
            </a:r>
          </a:p>
          <a:p>
            <a:pPr marL="0" indent="0">
              <a:buNone/>
            </a:pPr>
            <a:r>
              <a:rPr lang="nl-NL" sz="2200" dirty="0"/>
              <a:t>a. Welke genres ken je al?</a:t>
            </a:r>
          </a:p>
          <a:p>
            <a:pPr marL="0" indent="0">
              <a:buNone/>
            </a:pPr>
            <a:r>
              <a:rPr lang="nl-NL" sz="2200" dirty="0"/>
              <a:t>b. Welke genres vindt </a:t>
            </a:r>
            <a:r>
              <a:rPr lang="nl-NL" sz="2200" dirty="0" smtClean="0"/>
              <a:t>jouw kind </a:t>
            </a:r>
            <a:r>
              <a:rPr lang="nl-NL" sz="2200" dirty="0"/>
              <a:t>leuk?</a:t>
            </a:r>
          </a:p>
          <a:p>
            <a:pPr marL="0" indent="0">
              <a:buNone/>
            </a:pPr>
            <a:r>
              <a:rPr lang="nl-NL" sz="2200" dirty="0"/>
              <a:t>c. Zijn er genres die je </a:t>
            </a:r>
            <a:r>
              <a:rPr lang="nl-NL" sz="2200" dirty="0" smtClean="0"/>
              <a:t>vroeger als </a:t>
            </a:r>
            <a:r>
              <a:rPr lang="nl-NL" sz="2200" dirty="0"/>
              <a:t>kind leuk vond?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445" y="901756"/>
            <a:ext cx="10712355" cy="839337"/>
          </a:xfrm>
        </p:spPr>
        <p:txBody>
          <a:bodyPr>
            <a:normAutofit/>
          </a:bodyPr>
          <a:lstStyle/>
          <a:p>
            <a:r>
              <a:rPr lang="nl-NL" sz="4000" dirty="0" smtClean="0"/>
              <a:t>Tijdens het bibliotheekbezoek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6" y="2114539"/>
            <a:ext cx="5559353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4</a:t>
            </a:r>
            <a:r>
              <a:rPr lang="nl-NL" sz="2200" b="1" dirty="0" smtClean="0"/>
              <a:t>. </a:t>
            </a:r>
            <a:r>
              <a:rPr lang="nl-NL" sz="2200" b="1" dirty="0" smtClean="0"/>
              <a:t>Kijk </a:t>
            </a:r>
            <a:r>
              <a:rPr lang="nl-NL" sz="2200" b="1" dirty="0"/>
              <a:t>nog eens naar </a:t>
            </a:r>
            <a:r>
              <a:rPr lang="nl-NL" sz="2200" b="1" dirty="0" smtClean="0"/>
              <a:t>video 3. </a:t>
            </a:r>
            <a:r>
              <a:rPr lang="nl-NL" sz="2200" b="1" dirty="0"/>
              <a:t>Bekijk </a:t>
            </a:r>
            <a:r>
              <a:rPr lang="nl-NL" sz="2200" b="1" dirty="0" smtClean="0"/>
              <a:t>het plaatje. Praat </a:t>
            </a:r>
            <a:r>
              <a:rPr lang="nl-NL" sz="2200" b="1" dirty="0"/>
              <a:t>met elkaar.</a:t>
            </a:r>
          </a:p>
          <a:p>
            <a:pPr marL="0" indent="0">
              <a:buNone/>
            </a:pPr>
            <a:r>
              <a:rPr lang="nl-NL" sz="2200" dirty="0"/>
              <a:t>a. Hoe helpt de </a:t>
            </a:r>
            <a:r>
              <a:rPr lang="nl-NL" sz="2200" dirty="0" smtClean="0"/>
              <a:t>leesconsulent het </a:t>
            </a:r>
            <a:r>
              <a:rPr lang="nl-NL" sz="2200" dirty="0"/>
              <a:t>meisje om </a:t>
            </a:r>
            <a:r>
              <a:rPr lang="nl-NL" sz="2200" dirty="0" smtClean="0"/>
              <a:t>een boek </a:t>
            </a:r>
            <a:r>
              <a:rPr lang="nl-NL" sz="2200" dirty="0"/>
              <a:t>over konijnen te zoeken?</a:t>
            </a:r>
          </a:p>
          <a:p>
            <a:pPr marL="0" indent="0">
              <a:buNone/>
            </a:pPr>
            <a:r>
              <a:rPr lang="nl-NL" sz="2200" dirty="0"/>
              <a:t>b. Welke </a:t>
            </a:r>
            <a:r>
              <a:rPr lang="nl-NL" sz="2200" dirty="0" smtClean="0"/>
              <a:t>onderwerpen ken </a:t>
            </a:r>
            <a:r>
              <a:rPr lang="nl-NL" sz="2200" dirty="0"/>
              <a:t>je al?</a:t>
            </a:r>
          </a:p>
          <a:p>
            <a:pPr marL="0" indent="0">
              <a:buNone/>
            </a:pPr>
            <a:r>
              <a:rPr lang="nl-NL" sz="2200" dirty="0"/>
              <a:t>c. Bij welk </a:t>
            </a:r>
            <a:r>
              <a:rPr lang="nl-NL" sz="2200" dirty="0" smtClean="0"/>
              <a:t>onderwerp kijk </a:t>
            </a:r>
            <a:r>
              <a:rPr lang="nl-NL" sz="2200" dirty="0"/>
              <a:t>je als je een </a:t>
            </a:r>
            <a:r>
              <a:rPr lang="nl-NL" sz="2200" dirty="0" smtClean="0"/>
              <a:t>boek over </a:t>
            </a:r>
            <a:r>
              <a:rPr lang="nl-NL" sz="2200" dirty="0"/>
              <a:t>katten zoekt?</a:t>
            </a:r>
          </a:p>
          <a:p>
            <a:pPr marL="0" indent="0">
              <a:buNone/>
            </a:pPr>
            <a:r>
              <a:rPr lang="nl-NL" sz="2200" dirty="0"/>
              <a:t>d. En bij welk </a:t>
            </a:r>
            <a:r>
              <a:rPr lang="nl-NL" sz="2200" dirty="0" smtClean="0"/>
              <a:t>onderwerp als </a:t>
            </a:r>
            <a:r>
              <a:rPr lang="nl-NL" sz="2200" dirty="0"/>
              <a:t>je een boek </a:t>
            </a:r>
            <a:r>
              <a:rPr lang="nl-NL" sz="2200" dirty="0" smtClean="0"/>
              <a:t>over voetballen </a:t>
            </a:r>
            <a:r>
              <a:rPr lang="nl-NL" sz="2200" dirty="0"/>
              <a:t>zoekt?</a:t>
            </a:r>
          </a:p>
          <a:p>
            <a:pPr marL="0" indent="0">
              <a:buNone/>
            </a:pPr>
            <a:r>
              <a:rPr lang="nl-NL" sz="2200" dirty="0"/>
              <a:t>e. Welke </a:t>
            </a:r>
            <a:r>
              <a:rPr lang="nl-NL" sz="2200" dirty="0" smtClean="0"/>
              <a:t>onderwerpen vindt </a:t>
            </a:r>
            <a:r>
              <a:rPr lang="nl-NL" sz="2200" dirty="0"/>
              <a:t>jouw kind leuk?</a:t>
            </a:r>
            <a:endParaRPr lang="nl-NL" sz="2200" dirty="0">
              <a:effectLst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9251577" y="2014164"/>
            <a:ext cx="2623880" cy="4616432"/>
            <a:chOff x="2722" y="193"/>
            <a:chExt cx="2236" cy="393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2" y="193"/>
              <a:ext cx="2236" cy="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193"/>
              <a:ext cx="2243" cy="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6414248" y="1605100"/>
            <a:ext cx="2615691" cy="5025496"/>
            <a:chOff x="2722" y="12"/>
            <a:chExt cx="2236" cy="429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22" y="12"/>
              <a:ext cx="223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12"/>
              <a:ext cx="2243" cy="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25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AF40-7EFD-4D07-84AD-C253D229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Startvraag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C6FB-D119-4AE0-B60A-CD2B7309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/>
              <a:t>Video 2 gaat over kinderen die lezen en de schoolbibliotheek. Veel lezen is goed voor kinderen. Waarom is dat goed? Kruis aan.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☐ </a:t>
            </a:r>
            <a:r>
              <a:rPr lang="nl-NL" sz="2200" dirty="0" smtClean="0"/>
              <a:t>ze leren veel </a:t>
            </a:r>
            <a:r>
              <a:rPr lang="nl-NL" sz="2200" b="1" dirty="0"/>
              <a:t>woorden</a:t>
            </a:r>
            <a:r>
              <a:rPr lang="nl-NL" sz="2200" dirty="0"/>
              <a:t> begrijpen</a:t>
            </a:r>
          </a:p>
          <a:p>
            <a:pPr marL="0" indent="0">
              <a:buNone/>
            </a:pPr>
            <a:r>
              <a:rPr lang="nl-NL" sz="2200" dirty="0"/>
              <a:t>☐ </a:t>
            </a:r>
            <a:r>
              <a:rPr lang="nl-NL" sz="2200" dirty="0" smtClean="0"/>
              <a:t>ze worden beter </a:t>
            </a:r>
            <a:r>
              <a:rPr lang="nl-NL" sz="2200" dirty="0"/>
              <a:t>in </a:t>
            </a:r>
            <a:r>
              <a:rPr lang="nl-NL" sz="2200" b="1" dirty="0"/>
              <a:t>rekenen</a:t>
            </a:r>
          </a:p>
          <a:p>
            <a:pPr marL="0" indent="0">
              <a:buNone/>
            </a:pPr>
            <a:r>
              <a:rPr lang="nl-NL" sz="2200" dirty="0"/>
              <a:t>☐ </a:t>
            </a:r>
            <a:r>
              <a:rPr lang="nl-NL" sz="2200" dirty="0" smtClean="0"/>
              <a:t>ze worden beter </a:t>
            </a:r>
            <a:r>
              <a:rPr lang="nl-NL" sz="2200" dirty="0"/>
              <a:t>in </a:t>
            </a:r>
            <a:r>
              <a:rPr lang="nl-NL" sz="2200" b="1" dirty="0"/>
              <a:t>taal</a:t>
            </a:r>
          </a:p>
          <a:p>
            <a:pPr marL="0" indent="0">
              <a:buNone/>
            </a:pPr>
            <a:r>
              <a:rPr lang="nl-NL" sz="2200" dirty="0"/>
              <a:t>☐ lezen helpt </a:t>
            </a:r>
            <a:r>
              <a:rPr lang="nl-NL" sz="2200" dirty="0" smtClean="0"/>
              <a:t>bij </a:t>
            </a:r>
            <a:r>
              <a:rPr lang="nl-NL" sz="2200" b="1" dirty="0"/>
              <a:t>alle vakken </a:t>
            </a:r>
            <a:endParaRPr lang="nl-NL" sz="2200" b="1" dirty="0" smtClean="0"/>
          </a:p>
          <a:p>
            <a:pPr marL="0" indent="0">
              <a:buNone/>
            </a:pPr>
            <a:r>
              <a:rPr lang="nl-NL" sz="2200" dirty="0" smtClean="0"/>
              <a:t>☐ ze </a:t>
            </a:r>
            <a:r>
              <a:rPr lang="nl-NL" sz="2200" b="1" dirty="0" smtClean="0"/>
              <a:t>begrijpen</a:t>
            </a:r>
            <a:r>
              <a:rPr lang="nl-NL" sz="2200" dirty="0" smtClean="0"/>
              <a:t> teksten beter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Wat is jouw mening? Vind jij veel lezen goed voor kinderen?</a:t>
            </a:r>
          </a:p>
          <a:p>
            <a:pPr marL="0" indent="0">
              <a:buNone/>
            </a:pPr>
            <a:r>
              <a:rPr lang="nl-NL" sz="2200" dirty="0"/>
              <a:t>Waarom wel of waarom niet?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704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Tijdens het bibliotheekbezoek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5</a:t>
            </a:r>
            <a:r>
              <a:rPr lang="nl-NL" sz="2200" b="1" dirty="0" smtClean="0"/>
              <a:t>. </a:t>
            </a:r>
            <a:r>
              <a:rPr lang="nl-NL" sz="2200" b="1" dirty="0" smtClean="0"/>
              <a:t>Mogelijke </a:t>
            </a:r>
            <a:r>
              <a:rPr lang="nl-NL" sz="2200" b="1" dirty="0"/>
              <a:t>vragen voor ouders n.a.v. de oudercursus </a:t>
            </a:r>
            <a:endParaRPr lang="nl-NL" sz="2200" dirty="0"/>
          </a:p>
          <a:p>
            <a:pPr marL="0" lvl="0" indent="0">
              <a:buClrTx/>
              <a:buNone/>
            </a:pPr>
            <a:r>
              <a:rPr lang="nl-NL" sz="2200" dirty="0" smtClean="0"/>
              <a:t>a. Wat </a:t>
            </a:r>
            <a:r>
              <a:rPr lang="nl-NL" sz="2200" dirty="0"/>
              <a:t>wilde je graag leren in deze cursus? </a:t>
            </a:r>
          </a:p>
          <a:p>
            <a:pPr marL="0" lvl="0" indent="0">
              <a:buClrTx/>
              <a:buNone/>
            </a:pPr>
            <a:r>
              <a:rPr lang="nl-NL" sz="2200" dirty="0" smtClean="0"/>
              <a:t>b. Heb </a:t>
            </a:r>
            <a:r>
              <a:rPr lang="nl-NL" sz="2200" dirty="0"/>
              <a:t>je dingen gehoord of geleerd die je nog niet wist? Welke?</a:t>
            </a:r>
          </a:p>
          <a:p>
            <a:pPr marL="0" lvl="0" indent="0">
              <a:buClrTx/>
              <a:buNone/>
            </a:pPr>
            <a:r>
              <a:rPr lang="nl-NL" sz="2200" dirty="0" smtClean="0"/>
              <a:t>c. Vind </a:t>
            </a:r>
            <a:r>
              <a:rPr lang="nl-NL" sz="2200" dirty="0"/>
              <a:t>je dat je door deze cursus je kind beter kunt helpen? Waarmee?</a:t>
            </a:r>
          </a:p>
          <a:p>
            <a:pPr marL="0" lvl="0" indent="0">
              <a:buClrTx/>
              <a:buNone/>
            </a:pPr>
            <a:r>
              <a:rPr lang="nl-NL" sz="2200" dirty="0" smtClean="0"/>
              <a:t>d. Waar </a:t>
            </a:r>
            <a:r>
              <a:rPr lang="nl-NL" sz="2200" dirty="0"/>
              <a:t>zou je nog meer over willen weten of leren? (op het gebied van school, lezen, eigen vaardigheden)</a:t>
            </a:r>
          </a:p>
          <a:p>
            <a:pPr marL="0" lvl="0" indent="0">
              <a:buClrTx/>
              <a:buNone/>
            </a:pPr>
            <a:r>
              <a:rPr lang="nl-NL" sz="2200" dirty="0" smtClean="0"/>
              <a:t>e. Heb </a:t>
            </a:r>
            <a:r>
              <a:rPr lang="nl-NL" sz="2200" dirty="0"/>
              <a:t>je nog tips voor de mensen die de cursus hebben gegeven?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8" y="255494"/>
            <a:ext cx="1662953" cy="1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Tussendoortjes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1898410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Dit zijn voorbeelden van activiteiten die de leesconsulent of de leerkracht met de kinderen kan doen. Ze komen uit </a:t>
            </a:r>
            <a:r>
              <a:rPr lang="nl-NL" sz="2200" dirty="0">
                <a:hlinkClick r:id="rId2"/>
              </a:rPr>
              <a:t>25 werkvormen </a:t>
            </a:r>
            <a:r>
              <a:rPr lang="nl-NL" sz="2200" dirty="0" smtClean="0">
                <a:hlinkClick r:id="rId2"/>
              </a:rPr>
              <a:t>onderbouw</a:t>
            </a:r>
            <a:r>
              <a:rPr lang="nl-NL" sz="2200" b="1" dirty="0" smtClean="0"/>
              <a:t> en </a:t>
            </a:r>
            <a:r>
              <a:rPr lang="nl-NL" sz="2200" dirty="0" smtClean="0">
                <a:hlinkClick r:id="rId3"/>
              </a:rPr>
              <a:t>25 werkvormen bovenbouw</a:t>
            </a:r>
            <a:r>
              <a:rPr lang="nl-NL" sz="2200" b="1" dirty="0" smtClean="0"/>
              <a:t>. De cursusleider kan ze </a:t>
            </a:r>
            <a:r>
              <a:rPr lang="nl-NL" sz="2200" b="1" dirty="0" smtClean="0"/>
              <a:t>als voorbeeld met </a:t>
            </a:r>
            <a:r>
              <a:rPr lang="nl-NL" sz="2200" b="1" dirty="0" smtClean="0"/>
              <a:t>de deelnemers doen.</a:t>
            </a:r>
          </a:p>
          <a:p>
            <a:r>
              <a:rPr lang="nl-NL" sz="2200" dirty="0" smtClean="0"/>
              <a:t>1, 2, 3 weet je welk boek ik zie? (onderbouw)</a:t>
            </a:r>
          </a:p>
          <a:p>
            <a:r>
              <a:rPr lang="nl-NL" sz="2200" dirty="0" smtClean="0"/>
              <a:t>Zelf plaatjes maken (onderbouw)</a:t>
            </a:r>
          </a:p>
          <a:p>
            <a:r>
              <a:rPr lang="nl-NL" sz="2200" dirty="0" smtClean="0"/>
              <a:t>The Voice (onderbouw en bovenbouw)</a:t>
            </a:r>
          </a:p>
          <a:p>
            <a:r>
              <a:rPr lang="nl-NL" sz="2200" dirty="0" smtClean="0"/>
              <a:t>Voorspellen (bovenbouw)</a:t>
            </a:r>
          </a:p>
          <a:p>
            <a:r>
              <a:rPr lang="nl-NL" sz="2200" dirty="0" smtClean="0"/>
              <a:t>Liever informatiever (bovenbouw)</a:t>
            </a:r>
          </a:p>
          <a:p>
            <a:pPr marL="0" lv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948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Lezen op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200" b="1" dirty="0" smtClean="0"/>
              <a:t>1. Praat </a:t>
            </a:r>
            <a:r>
              <a:rPr lang="nl-NL" sz="2200" b="1" dirty="0"/>
              <a:t>over lezen op school.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In welke groep zit jouw kind?</a:t>
            </a:r>
          </a:p>
          <a:p>
            <a:pPr marL="0" indent="0">
              <a:buNone/>
            </a:pPr>
            <a:r>
              <a:rPr lang="nl-NL" sz="2200" dirty="0"/>
              <a:t>b. Kan jouw kind al lezen?</a:t>
            </a:r>
          </a:p>
          <a:p>
            <a:pPr marL="0" indent="0">
              <a:buNone/>
            </a:pPr>
            <a:r>
              <a:rPr lang="nl-NL" sz="2200" dirty="0"/>
              <a:t>c. Leest jouw kind vaak op school?</a:t>
            </a:r>
          </a:p>
          <a:p>
            <a:pPr marL="0" indent="0">
              <a:buNone/>
            </a:pPr>
            <a:r>
              <a:rPr lang="nl-NL" sz="2200" dirty="0"/>
              <a:t>d. Vertelt jouw kind over lezen op school?</a:t>
            </a:r>
          </a:p>
          <a:p>
            <a:pPr marL="0" indent="0">
              <a:buNone/>
            </a:pPr>
            <a:r>
              <a:rPr lang="nl-NL" sz="2200" dirty="0"/>
              <a:t>e. Vertelt de juf of meester over lezen op school?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94" y="188258"/>
            <a:ext cx="22635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Lezen op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1898410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3. Bekijk </a:t>
            </a:r>
            <a:r>
              <a:rPr lang="nl-NL" sz="2200" b="1" dirty="0"/>
              <a:t>video 2, waarin de leesconsulent op school komt. Wat doet de leesconsulent op de school van je kind?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Wie is op jullie school de leesconsulent</a:t>
            </a:r>
            <a:r>
              <a:rPr lang="nl-NL" sz="2200" dirty="0" smtClean="0"/>
              <a:t>?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b. Wat doet hij of zij op de school van je kind</a:t>
            </a:r>
            <a:r>
              <a:rPr lang="nl-NL" sz="2200" dirty="0" smtClean="0"/>
              <a:t>?*</a:t>
            </a:r>
          </a:p>
          <a:p>
            <a:pPr marL="0" indent="0">
              <a:buNone/>
            </a:pPr>
            <a:r>
              <a:rPr lang="nl-NL" sz="2200" dirty="0" smtClean="0"/>
              <a:t>c</a:t>
            </a:r>
            <a:r>
              <a:rPr lang="nl-NL" sz="2200" dirty="0"/>
              <a:t>. Doet de leesconsulent op de school van je kind nog meer</a:t>
            </a:r>
            <a:r>
              <a:rPr lang="nl-NL" sz="2200" dirty="0" smtClean="0"/>
              <a:t>?</a:t>
            </a:r>
            <a:endParaRPr lang="nl-NL" sz="2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94" y="188258"/>
            <a:ext cx="22635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Lezen op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4. De </a:t>
            </a:r>
            <a:r>
              <a:rPr lang="nl-NL" sz="2200" b="1" dirty="0"/>
              <a:t>school doet heel veel aan lezen. Wat zie je in video 1? </a:t>
            </a:r>
            <a:r>
              <a:rPr lang="nl-NL" sz="2200" b="1" dirty="0" smtClean="0"/>
              <a:t>Weet </a:t>
            </a:r>
            <a:r>
              <a:rPr lang="nl-NL" sz="2200" b="1" dirty="0"/>
              <a:t>je er nog meer? Praat erover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☐ voorlezen</a:t>
            </a:r>
          </a:p>
          <a:p>
            <a:pPr marL="0" indent="0">
              <a:buNone/>
            </a:pPr>
            <a:r>
              <a:rPr lang="nl-NL" sz="2200" dirty="0"/>
              <a:t>☐ vrij lezen</a:t>
            </a:r>
          </a:p>
          <a:p>
            <a:pPr marL="0" indent="0">
              <a:buNone/>
            </a:pPr>
            <a:r>
              <a:rPr lang="nl-NL" sz="2200" dirty="0"/>
              <a:t>☐ schoolbibliotheek</a:t>
            </a:r>
          </a:p>
          <a:p>
            <a:pPr marL="0" indent="0">
              <a:buNone/>
            </a:pPr>
            <a:r>
              <a:rPr lang="nl-NL" sz="2200" dirty="0" smtClean="0"/>
              <a:t>☐ </a:t>
            </a:r>
          </a:p>
          <a:p>
            <a:pPr marL="0" indent="0">
              <a:buNone/>
            </a:pPr>
            <a:r>
              <a:rPr lang="nl-NL" sz="2200" dirty="0" smtClean="0"/>
              <a:t>☐ </a:t>
            </a:r>
          </a:p>
          <a:p>
            <a:pPr marL="0" indent="0">
              <a:buNone/>
            </a:pPr>
            <a:r>
              <a:rPr lang="nl-NL" sz="2200" dirty="0" smtClean="0"/>
              <a:t>☐</a:t>
            </a: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94" y="188258"/>
            <a:ext cx="22635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lezende kind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1. Praat </a:t>
            </a:r>
            <a:r>
              <a:rPr lang="nl-NL" sz="2200" b="1" dirty="0"/>
              <a:t>over kinderen </a:t>
            </a:r>
            <a:r>
              <a:rPr lang="nl-NL" sz="2200" b="1" dirty="0" smtClean="0"/>
              <a:t>en over </a:t>
            </a:r>
            <a:r>
              <a:rPr lang="nl-NL" sz="2200" b="1" dirty="0"/>
              <a:t>lezen en voorlezen.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Leest jouw kind graag?</a:t>
            </a:r>
          </a:p>
          <a:p>
            <a:pPr marL="0" indent="0">
              <a:buNone/>
            </a:pPr>
            <a:r>
              <a:rPr lang="nl-NL" sz="2200" dirty="0"/>
              <a:t>b. Wat voor boeken leest je kind?</a:t>
            </a:r>
          </a:p>
          <a:p>
            <a:pPr marL="0" indent="0">
              <a:buNone/>
            </a:pPr>
            <a:r>
              <a:rPr lang="nl-NL" sz="2200" dirty="0"/>
              <a:t>c. Vertel jij wel eens een verhaal of lees je wel eens voor?</a:t>
            </a:r>
          </a:p>
          <a:p>
            <a:pPr marL="0" indent="0">
              <a:buNone/>
            </a:pPr>
            <a:r>
              <a:rPr lang="nl-NL" sz="2200" dirty="0"/>
              <a:t>d. Welke verhalen kies je om te vertellen</a:t>
            </a:r>
            <a:r>
              <a:rPr lang="nl-NL" sz="2200" dirty="0" smtClean="0"/>
              <a:t>?</a:t>
            </a:r>
          </a:p>
          <a:p>
            <a:pPr marL="0" indent="0">
              <a:buNone/>
            </a:pPr>
            <a:r>
              <a:rPr lang="nl-NL" sz="2200" dirty="0" smtClean="0"/>
              <a:t>e. Wat lees je voor?</a:t>
            </a: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2" y="357899"/>
            <a:ext cx="1450429" cy="1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lezende kind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2. Het </a:t>
            </a:r>
            <a:r>
              <a:rPr lang="nl-NL" sz="2200" b="1" dirty="0"/>
              <a:t>leesplezier is belangrijk. Als je kind een boek leuk vindt, leest het dat boek met plezier.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Wat vindt jouw kind leuk?</a:t>
            </a:r>
          </a:p>
          <a:p>
            <a:pPr marL="0" indent="0">
              <a:buNone/>
            </a:pPr>
            <a:r>
              <a:rPr lang="nl-NL" sz="2200" dirty="0"/>
              <a:t>b. Heeft jouw kind hobby’s?</a:t>
            </a:r>
          </a:p>
          <a:p>
            <a:pPr marL="0" indent="0">
              <a:buNone/>
            </a:pPr>
            <a:r>
              <a:rPr lang="nl-NL" sz="2200" dirty="0"/>
              <a:t>c. Waar leest je kind graag over?</a:t>
            </a:r>
          </a:p>
          <a:p>
            <a:pPr marL="0" indent="0">
              <a:buNone/>
            </a:pPr>
            <a:r>
              <a:rPr lang="nl-NL" sz="2200" dirty="0"/>
              <a:t>d. Leest jouw kind graag verhalen? Of liever informatieve boeken</a:t>
            </a:r>
            <a:r>
              <a:rPr lang="nl-NL" sz="2200" dirty="0" smtClean="0"/>
              <a:t>?</a:t>
            </a:r>
          </a:p>
          <a:p>
            <a:pPr marL="0" indent="0">
              <a:buNone/>
            </a:pPr>
            <a:r>
              <a:rPr lang="nl-NL" sz="2200" dirty="0" smtClean="0"/>
              <a:t>e. Welk boek leest jouw kind op school?</a:t>
            </a:r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2" y="357899"/>
            <a:ext cx="1450429" cy="1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helpende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1. Je </a:t>
            </a:r>
            <a:r>
              <a:rPr lang="nl-NL" sz="2200" b="1" dirty="0"/>
              <a:t>kunt je kind helpen met lezen. Door samen over boeken te praten. Door voor te lezen. Of door samen te lezen. </a:t>
            </a:r>
            <a:endParaRPr lang="nl-NL" sz="2200" b="1" dirty="0" smtClean="0"/>
          </a:p>
          <a:p>
            <a:pPr marL="0" lvl="0" indent="0">
              <a:buNone/>
            </a:pPr>
            <a:r>
              <a:rPr lang="nl-NL" sz="2200" b="1" dirty="0" smtClean="0"/>
              <a:t>Bekijk </a:t>
            </a:r>
            <a:r>
              <a:rPr lang="nl-NL" sz="2200" b="1" dirty="0"/>
              <a:t>de boeken die zijn meegenomen.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Welke boeken zijn geschikt om verhalen bij te vertellen?</a:t>
            </a:r>
          </a:p>
          <a:p>
            <a:pPr marL="0" indent="0">
              <a:buNone/>
            </a:pPr>
            <a:r>
              <a:rPr lang="nl-NL" sz="2200" dirty="0"/>
              <a:t>b. Welke boeken zijn geschikt om voor te lezen?</a:t>
            </a:r>
          </a:p>
          <a:p>
            <a:pPr marL="0" indent="0">
              <a:buNone/>
            </a:pPr>
            <a:r>
              <a:rPr lang="nl-NL" sz="2200" dirty="0"/>
              <a:t>c. Welke boeken zijn geschikt om samen te lezen?</a:t>
            </a:r>
          </a:p>
          <a:p>
            <a:pPr marL="0" indent="0">
              <a:buNone/>
            </a:pPr>
            <a:r>
              <a:rPr lang="nl-NL" sz="2200" dirty="0"/>
              <a:t>d. Welk boek spreekt jou aan? Vertel </a:t>
            </a:r>
            <a:r>
              <a:rPr lang="nl-NL" sz="2200" dirty="0" smtClean="0"/>
              <a:t>erover.</a:t>
            </a:r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23" y="326369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helpende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1445" y="2114539"/>
            <a:ext cx="10712355" cy="38077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200" b="1" dirty="0" smtClean="0"/>
              <a:t>2. Bekijk </a:t>
            </a:r>
            <a:r>
              <a:rPr lang="nl-NL" sz="2200" b="1" dirty="0"/>
              <a:t>het fragment in video 3 waarin de moeder en de zoon samen praten. Praat met elkaar.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a. Hoe praten moeder en zoon over de boeken?</a:t>
            </a:r>
          </a:p>
          <a:p>
            <a:pPr marL="0" indent="0">
              <a:buNone/>
            </a:pPr>
            <a:r>
              <a:rPr lang="nl-NL" sz="2200" dirty="0"/>
              <a:t>b. Praat jij met je kind over boeken?</a:t>
            </a:r>
          </a:p>
          <a:p>
            <a:pPr marL="0" indent="0">
              <a:buNone/>
            </a:pPr>
            <a:r>
              <a:rPr lang="nl-NL" sz="2200" dirty="0"/>
              <a:t>c. Welke vragen </a:t>
            </a:r>
            <a:r>
              <a:rPr lang="nl-NL" sz="2200" dirty="0" smtClean="0"/>
              <a:t>kun je stellen </a:t>
            </a:r>
            <a:r>
              <a:rPr lang="nl-NL" sz="2200" dirty="0"/>
              <a:t>over boeken?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23" y="326369"/>
            <a:ext cx="1481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1734</Words>
  <Application>Microsoft Office PowerPoint</Application>
  <PresentationFormat>Breedbeeld</PresentationFormat>
  <Paragraphs>165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Kantoorthema</vt:lpstr>
      <vt:lpstr>Voor jou en je kind! Leesbevordering  en de Bibliotheek op school</vt:lpstr>
      <vt:lpstr>Startvraag</vt:lpstr>
      <vt:lpstr>Lezen op school</vt:lpstr>
      <vt:lpstr>Lezen op school</vt:lpstr>
      <vt:lpstr>Lezen op school</vt:lpstr>
      <vt:lpstr>Het lezende kind</vt:lpstr>
      <vt:lpstr>Het lezende kind</vt:lpstr>
      <vt:lpstr>De helpende ouder</vt:lpstr>
      <vt:lpstr>De helpende ouder</vt:lpstr>
      <vt:lpstr>De helpende ouder</vt:lpstr>
      <vt:lpstr>De helpende ouder</vt:lpstr>
      <vt:lpstr>De helpende ouder</vt:lpstr>
      <vt:lpstr>Slotvraag</vt:lpstr>
      <vt:lpstr>Voor het bibliotheekbezoek</vt:lpstr>
      <vt:lpstr>Voor het bibliotheekbezoek</vt:lpstr>
      <vt:lpstr>Tijdens het bibliotheekbezoek</vt:lpstr>
      <vt:lpstr>Tijdens het bibliotheekbezoek</vt:lpstr>
      <vt:lpstr>Tijdens het bibliotheekbezoek</vt:lpstr>
      <vt:lpstr>Tijdens het bibliotheekbezoek</vt:lpstr>
      <vt:lpstr>Tijdens het bibliotheekbezoek</vt:lpstr>
      <vt:lpstr>Tussendoortjes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de Jong</dc:creator>
  <cp:lastModifiedBy>Bart Droogers</cp:lastModifiedBy>
  <cp:revision>65</cp:revision>
  <dcterms:created xsi:type="dcterms:W3CDTF">2021-04-26T09:24:38Z</dcterms:created>
  <dcterms:modified xsi:type="dcterms:W3CDTF">2021-11-30T11:58:05Z</dcterms:modified>
</cp:coreProperties>
</file>