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64" r:id="rId2"/>
    <p:sldId id="371" r:id="rId3"/>
    <p:sldId id="374" r:id="rId4"/>
    <p:sldId id="375" r:id="rId5"/>
    <p:sldId id="355" r:id="rId6"/>
    <p:sldId id="333" r:id="rId7"/>
    <p:sldId id="372" r:id="rId8"/>
    <p:sldId id="373" r:id="rId9"/>
    <p:sldId id="376" r:id="rId10"/>
    <p:sldId id="377" r:id="rId11"/>
    <p:sldId id="324" r:id="rId12"/>
    <p:sldId id="379" r:id="rId13"/>
    <p:sldId id="382" r:id="rId14"/>
    <p:sldId id="383" r:id="rId15"/>
    <p:sldId id="381" r:id="rId16"/>
    <p:sldId id="378" r:id="rId17"/>
    <p:sldId id="380" r:id="rId18"/>
    <p:sldId id="295" r:id="rId19"/>
    <p:sldId id="38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6713" autoAdjust="0"/>
  </p:normalViewPr>
  <p:slideViewPr>
    <p:cSldViewPr snapToGrid="0">
      <p:cViewPr varScale="1">
        <p:scale>
          <a:sx n="120" d="100"/>
          <a:sy n="120" d="100"/>
        </p:scale>
        <p:origin x="490" y="9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4080"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667492-ECDA-4A91-80C9-85BC7A8670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B3AABA7-04B4-49E9-B6C1-B2F314741C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7E8C92-9F47-4598-9EE0-26B28B9C3C50}" type="datetimeFigureOut">
              <a:rPr lang="nl-NL" smtClean="0"/>
              <a:t>2-9-2021</a:t>
            </a:fld>
            <a:endParaRPr lang="nl-NL"/>
          </a:p>
        </p:txBody>
      </p:sp>
      <p:sp>
        <p:nvSpPr>
          <p:cNvPr id="4" name="Tijdelijke aanduiding voor voettekst 3">
            <a:extLst>
              <a:ext uri="{FF2B5EF4-FFF2-40B4-BE49-F238E27FC236}">
                <a16:creationId xmlns:a16="http://schemas.microsoft.com/office/drawing/2014/main" id="{9EFB5012-09F1-4073-9136-E732025BD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08B479E-9566-4C31-9B2A-020181C619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991C4E-82C5-4BD2-8D1D-2596C188017C}" type="slidenum">
              <a:rPr lang="nl-NL" smtClean="0"/>
              <a:t>‹nr.›</a:t>
            </a:fld>
            <a:endParaRPr lang="nl-NL"/>
          </a:p>
        </p:txBody>
      </p:sp>
    </p:spTree>
    <p:extLst>
      <p:ext uri="{BB962C8B-B14F-4D97-AF65-F5344CB8AC3E}">
        <p14:creationId xmlns:p14="http://schemas.microsoft.com/office/powerpoint/2010/main" val="237341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398ED-2E61-4329-B920-6A1CF31CC0D3}" type="datetimeFigureOut">
              <a:rPr lang="nl-NL" smtClean="0"/>
              <a:t>2-9-2021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88CD2-7D82-46A6-AFD1-38ECF71608B2}" type="slidenum">
              <a:rPr lang="nl-NL" smtClean="0"/>
              <a:t>‹nr.›</a:t>
            </a:fld>
            <a:endParaRPr lang="nl-NL"/>
          </a:p>
        </p:txBody>
      </p:sp>
    </p:spTree>
    <p:extLst>
      <p:ext uri="{BB962C8B-B14F-4D97-AF65-F5344CB8AC3E}">
        <p14:creationId xmlns:p14="http://schemas.microsoft.com/office/powerpoint/2010/main" val="52004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debibliotheekopschool.n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4" name="Tijdelijke aanduiding voor dianummer 3"/>
          <p:cNvSpPr>
            <a:spLocks noGrp="1"/>
          </p:cNvSpPr>
          <p:nvPr>
            <p:ph type="sldNum" sz="quarter" idx="10"/>
          </p:nvPr>
        </p:nvSpPr>
        <p:spPr/>
        <p:txBody>
          <a:bodyPr/>
          <a:lstStyle/>
          <a:p>
            <a:fld id="{33AA5897-367F-4041-9129-F49629FAB715}" type="slidenum">
              <a:rPr lang="nl-NL" smtClean="0"/>
              <a:pPr/>
              <a:t>1</a:t>
            </a:fld>
            <a:endParaRPr lang="nl-NL"/>
          </a:p>
        </p:txBody>
      </p:sp>
      <p:sp>
        <p:nvSpPr>
          <p:cNvPr id="7" name="Tijdelijke aanduiding voor notities 2"/>
          <p:cNvSpPr txBox="1">
            <a:spLocks/>
          </p:cNvSpPr>
          <p:nvPr/>
        </p:nvSpPr>
        <p:spPr>
          <a:xfrm>
            <a:off x="662533" y="4818283"/>
            <a:ext cx="5438140" cy="44669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chemeClr val="tx1"/>
                </a:solidFill>
                <a:effectLst/>
                <a:uLnTx/>
                <a:uFillTx/>
                <a:latin typeface="+mn-lt"/>
                <a:ea typeface="+mn-ea"/>
                <a:cs typeface="+mn-cs"/>
              </a:rPr>
              <a:t>Algemene opmerkingen: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chemeClr val="tx1"/>
                </a:solidFill>
                <a:effectLst/>
                <a:uLnTx/>
                <a:uFillTx/>
                <a:latin typeface="+mn-lt"/>
                <a:ea typeface="+mn-ea"/>
                <a:cs typeface="+mn-cs"/>
              </a:rPr>
              <a:t>Deze </a:t>
            </a:r>
            <a:r>
              <a:rPr kumimoji="0" lang="nl-NL" sz="1200" b="0" i="0" u="none" strike="noStrike" kern="1200" cap="none" spc="0" normalizeH="0" baseline="0" noProof="0" dirty="0" err="1">
                <a:ln>
                  <a:noFill/>
                </a:ln>
                <a:solidFill>
                  <a:schemeClr val="tx1"/>
                </a:solidFill>
                <a:effectLst/>
                <a:uLnTx/>
                <a:uFillTx/>
                <a:latin typeface="+mn-lt"/>
                <a:ea typeface="+mn-ea"/>
                <a:cs typeface="+mn-cs"/>
              </a:rPr>
              <a:t>powerpoint</a:t>
            </a:r>
            <a:r>
              <a:rPr kumimoji="0" lang="nl-NL" sz="1200" b="0" i="0" u="none" strike="noStrike" kern="1200" cap="none" spc="0" normalizeH="0" baseline="0" noProof="0" dirty="0">
                <a:ln>
                  <a:noFill/>
                </a:ln>
                <a:solidFill>
                  <a:schemeClr val="tx1"/>
                </a:solidFill>
                <a:effectLst/>
                <a:uLnTx/>
                <a:uFillTx/>
                <a:latin typeface="+mn-lt"/>
                <a:ea typeface="+mn-ea"/>
                <a:cs typeface="+mn-cs"/>
              </a:rPr>
              <a:t> dient als basis voor een presentatie over het wat en hoe van de Bibliotheek </a:t>
            </a:r>
            <a:r>
              <a:rPr kumimoji="0" lang="nl-NL" sz="1200" b="0" i="1" u="none" strike="noStrike" kern="1200" cap="none" spc="0" normalizeH="0" baseline="0" noProof="0" dirty="0">
                <a:ln>
                  <a:noFill/>
                </a:ln>
                <a:solidFill>
                  <a:schemeClr val="tx1"/>
                </a:solidFill>
                <a:effectLst/>
                <a:uLnTx/>
                <a:uFillTx/>
                <a:latin typeface="+mn-lt"/>
                <a:ea typeface="+mn-ea"/>
                <a:cs typeface="+mn-cs"/>
              </a:rPr>
              <a:t>op school</a:t>
            </a:r>
            <a:r>
              <a:rPr kumimoji="0" lang="nl-NL" sz="1200" b="0" i="0" u="none" strike="noStrike" kern="1200" cap="none" spc="0" normalizeH="0" baseline="0" noProof="0" dirty="0">
                <a:ln>
                  <a:noFill/>
                </a:ln>
                <a:solidFill>
                  <a:schemeClr val="tx1"/>
                </a:solidFill>
                <a:effectLst/>
                <a:uLnTx/>
                <a:uFillTx/>
                <a:latin typeface="+mn-lt"/>
                <a:ea typeface="+mn-ea"/>
                <a:cs typeface="+mn-cs"/>
              </a:rPr>
              <a:t>. Bij elke dia staat een korte toelichting op de te gebruiken spreektekst. Voor de leesbaarheid staat deze geschreven in een korte gebiedende wijs. Het spreekt voor zich dat je vrij bent dit naar eigen inzicht en lokale situatie aan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lvl="0">
              <a:defRPr/>
            </a:pPr>
            <a:r>
              <a:rPr kumimoji="0" lang="nl-NL" sz="1200" b="0" i="0" u="none" strike="noStrike" kern="1200" cap="none" spc="0" normalizeH="0" baseline="0" noProof="0" dirty="0">
                <a:ln>
                  <a:noFill/>
                </a:ln>
                <a:solidFill>
                  <a:schemeClr val="tx1"/>
                </a:solidFill>
                <a:effectLst/>
                <a:uLnTx/>
                <a:uFillTx/>
                <a:latin typeface="+mn-lt"/>
                <a:ea typeface="+mn-ea"/>
                <a:cs typeface="+mn-cs"/>
              </a:rPr>
              <a:t>Ook de inhoud van de dia’s ligt niet vast. Misschien wil je het geheel wat inkorten of juist aanvullen met extra toelichting of specifieke lokale afspraken. Dat kan. Mits je maar trouw blijft aan het gedachtengoed van de Bibliotheek </a:t>
            </a:r>
            <a:r>
              <a:rPr kumimoji="0" lang="nl-NL" sz="1200" b="0" i="1" u="none" strike="noStrike" kern="1200" cap="none" spc="0" normalizeH="0" baseline="0" noProof="0" dirty="0">
                <a:ln>
                  <a:noFill/>
                </a:ln>
                <a:solidFill>
                  <a:schemeClr val="tx1"/>
                </a:solidFill>
                <a:effectLst/>
                <a:uLnTx/>
                <a:uFillTx/>
                <a:latin typeface="+mn-lt"/>
                <a:ea typeface="+mn-ea"/>
                <a:cs typeface="+mn-cs"/>
              </a:rPr>
              <a:t>op</a:t>
            </a:r>
            <a:r>
              <a:rPr kumimoji="0" lang="nl-NL" sz="1200" b="0" i="1" u="none" strike="noStrike" kern="1200" cap="none" spc="0" normalizeH="0" noProof="0" dirty="0">
                <a:ln>
                  <a:noFill/>
                </a:ln>
                <a:solidFill>
                  <a:schemeClr val="tx1"/>
                </a:solidFill>
                <a:effectLst/>
                <a:uLnTx/>
                <a:uFillTx/>
                <a:latin typeface="+mn-lt"/>
                <a:ea typeface="+mn-ea"/>
                <a:cs typeface="+mn-cs"/>
              </a:rPr>
              <a:t> school</a:t>
            </a:r>
            <a:r>
              <a:rPr kumimoji="0" lang="nl-NL" sz="1200" b="0" i="0" u="none" strike="noStrike" kern="1200" cap="none" spc="0" normalizeH="0" baseline="0" noProof="0" dirty="0">
                <a:ln>
                  <a:noFill/>
                </a:ln>
                <a:solidFill>
                  <a:schemeClr val="tx1"/>
                </a:solidFill>
                <a:effectLst/>
                <a:uLnTx/>
                <a:uFillTx/>
                <a:latin typeface="+mn-lt"/>
                <a:ea typeface="+mn-ea"/>
                <a:cs typeface="+mn-cs"/>
              </a:rPr>
              <a:t>: </a:t>
            </a:r>
          </a:p>
          <a:p>
            <a:pPr marL="171450" lvl="0" indent="-171450">
              <a:buFontTx/>
              <a:buChar char="-"/>
              <a:defRPr/>
            </a:pPr>
            <a:r>
              <a:rPr kumimoji="0" lang="nl-NL" sz="1200" b="0" i="0" u="none" strike="noStrike" kern="1200" cap="none" spc="0" normalizeH="0" baseline="0" noProof="0" dirty="0">
                <a:ln>
                  <a:noFill/>
                </a:ln>
                <a:solidFill>
                  <a:schemeClr val="tx1"/>
                </a:solidFill>
                <a:effectLst/>
                <a:uLnTx/>
                <a:uFillTx/>
                <a:latin typeface="+mn-lt"/>
                <a:ea typeface="+mn-ea"/>
                <a:cs typeface="+mn-cs"/>
              </a:rPr>
              <a:t>diensten en producten binnen thema’s LEZEN</a:t>
            </a:r>
            <a:r>
              <a:rPr kumimoji="0" lang="nl-NL" sz="1200" b="0" i="0" u="none" strike="noStrike" kern="1200" cap="none" spc="0" normalizeH="0" noProof="0" dirty="0">
                <a:ln>
                  <a:noFill/>
                </a:ln>
                <a:solidFill>
                  <a:schemeClr val="tx1"/>
                </a:solidFill>
                <a:effectLst/>
                <a:uLnTx/>
                <a:uFillTx/>
                <a:latin typeface="+mn-lt"/>
                <a:ea typeface="+mn-ea"/>
                <a:cs typeface="+mn-cs"/>
              </a:rPr>
              <a:t> en MEDIAWIJSHEID</a:t>
            </a:r>
            <a:r>
              <a:rPr lang="nl-NL" sz="1200" dirty="0"/>
              <a:t> en </a:t>
            </a:r>
          </a:p>
          <a:p>
            <a:pPr marL="171450" lvl="0" indent="-171450">
              <a:buFontTx/>
              <a:buChar char="-"/>
              <a:defRPr/>
            </a:pPr>
            <a:r>
              <a:rPr lang="nl-NL" sz="1200" dirty="0"/>
              <a:t>de bouwstenen: netwerk &amp; beleid, expertise, collectie, digitaal portaal, lees- &amp; mediaplan, activiteiten en de monitor.</a:t>
            </a:r>
            <a:r>
              <a:rPr kumimoji="0" lang="nl-NL" sz="1200" b="0" i="0" u="none" strike="noStrike" kern="1200" cap="none" spc="0" normalizeH="0" baseline="0" noProof="0" dirty="0">
                <a:ln>
                  <a:noFill/>
                </a:ln>
                <a:solidFill>
                  <a:schemeClr val="tx1"/>
                </a:solidFill>
                <a:effectLst/>
                <a:uLnTx/>
                <a:uFillTx/>
                <a:latin typeface="+mn-lt"/>
                <a:ea typeface="+mn-ea"/>
                <a:cs typeface="+mn-cs"/>
              </a:rPr>
              <a:t> </a:t>
            </a:r>
          </a:p>
          <a:p>
            <a:pPr marL="171450" lvl="0" indent="-171450">
              <a:defRPr/>
            </a:pPr>
            <a:r>
              <a:rPr lang="nl-NL" sz="1200" dirty="0"/>
              <a:t>-    Ouderpartnerschap als onderdeel van de Bibliotheek op school</a:t>
            </a: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lvl="0">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chemeClr val="tx1"/>
                </a:solidFill>
                <a:effectLst/>
                <a:uLnTx/>
                <a:uFillTx/>
                <a:latin typeface="+mn-lt"/>
                <a:ea typeface="+mn-ea"/>
                <a:cs typeface="+mn-cs"/>
              </a:rPr>
              <a:t>Voor vragen over de inhoud of uitvoering van deze </a:t>
            </a:r>
            <a:r>
              <a:rPr kumimoji="0" lang="nl-NL" sz="1200" b="0" i="0" u="none" strike="noStrike" kern="1200" cap="none" spc="0" normalizeH="0" baseline="0" noProof="0" dirty="0" err="1">
                <a:ln>
                  <a:noFill/>
                </a:ln>
                <a:solidFill>
                  <a:schemeClr val="tx1"/>
                </a:solidFill>
                <a:effectLst/>
                <a:uLnTx/>
                <a:uFillTx/>
                <a:latin typeface="+mn-lt"/>
                <a:ea typeface="+mn-ea"/>
                <a:cs typeface="+mn-cs"/>
              </a:rPr>
              <a:t>powerpoint</a:t>
            </a:r>
            <a:r>
              <a:rPr kumimoji="0" lang="nl-NL" sz="1200" b="0" i="0" u="none" strike="noStrike" kern="1200" cap="none" spc="0" normalizeH="0" baseline="0" noProof="0" dirty="0">
                <a:ln>
                  <a:noFill/>
                </a:ln>
                <a:solidFill>
                  <a:schemeClr val="tx1"/>
                </a:solidFill>
                <a:effectLst/>
                <a:uLnTx/>
                <a:uFillTx/>
                <a:latin typeface="+mn-lt"/>
                <a:ea typeface="+mn-ea"/>
                <a:cs typeface="+mn-cs"/>
              </a:rPr>
              <a:t> neem je contact op met je contactpersoon  van de PSO. Kijk</a:t>
            </a:r>
            <a:r>
              <a:rPr kumimoji="0" lang="nl-NL" sz="1200" b="0" i="0" u="none" strike="noStrike" kern="1200" cap="none" spc="0" normalizeH="0" noProof="0" dirty="0">
                <a:ln>
                  <a:noFill/>
                </a:ln>
                <a:solidFill>
                  <a:schemeClr val="tx1"/>
                </a:solidFill>
                <a:effectLst/>
                <a:uLnTx/>
                <a:uFillTx/>
                <a:latin typeface="+mn-lt"/>
                <a:ea typeface="+mn-ea"/>
                <a:cs typeface="+mn-cs"/>
              </a:rPr>
              <a:t> v</a:t>
            </a:r>
            <a:r>
              <a:rPr kumimoji="0" lang="nl-NL" sz="1200" b="0" i="0" u="none" strike="noStrike" kern="1200" cap="none" spc="0" normalizeH="0" baseline="0" noProof="0" dirty="0">
                <a:ln>
                  <a:noFill/>
                </a:ln>
                <a:solidFill>
                  <a:schemeClr val="tx1"/>
                </a:solidFill>
                <a:effectLst/>
                <a:uLnTx/>
                <a:uFillTx/>
                <a:latin typeface="+mn-lt"/>
                <a:ea typeface="+mn-ea"/>
                <a:cs typeface="+mn-cs"/>
              </a:rPr>
              <a:t>oor</a:t>
            </a:r>
            <a:r>
              <a:rPr kumimoji="0" lang="nl-NL" sz="1200" b="0" i="0" u="none" strike="noStrike" kern="1200" cap="none" spc="0" normalizeH="0" noProof="0" dirty="0">
                <a:ln>
                  <a:noFill/>
                </a:ln>
                <a:solidFill>
                  <a:schemeClr val="tx1"/>
                </a:solidFill>
                <a:effectLst/>
                <a:uLnTx/>
                <a:uFillTx/>
                <a:latin typeface="+mn-lt"/>
                <a:ea typeface="+mn-ea"/>
                <a:cs typeface="+mn-cs"/>
              </a:rPr>
              <a:t> de contactgegevens of overige informatie op</a:t>
            </a:r>
            <a:r>
              <a:rPr kumimoji="0" lang="nl-NL" sz="1200" b="0" i="0" u="none" strike="noStrike" kern="1200" cap="none" spc="0" normalizeH="0" baseline="0" noProof="0" dirty="0">
                <a:ln>
                  <a:noFill/>
                </a:ln>
                <a:solidFill>
                  <a:schemeClr val="tx1"/>
                </a:solidFill>
                <a:effectLst/>
                <a:uLnTx/>
                <a:uFillTx/>
                <a:latin typeface="+mn-lt"/>
                <a:ea typeface="+mn-ea"/>
                <a:cs typeface="+mn-cs"/>
              </a:rPr>
              <a:t> </a:t>
            </a:r>
            <a:r>
              <a:rPr lang="nl-NL" sz="1200" dirty="0">
                <a:hlinkClick r:id="rId3"/>
              </a:rPr>
              <a:t>www.debibliotheekopschool.nl</a:t>
            </a:r>
            <a:r>
              <a:rPr lang="nl-NL" sz="1200" dirty="0"/>
              <a:t> </a:t>
            </a:r>
            <a:endParaRPr kumimoji="0" lang="nl-NL"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4015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a:p>
            <a:pPr algn="l"/>
            <a:endParaRPr lang="nl-NL" dirty="0"/>
          </a:p>
          <a:p>
            <a:pPr algn="l"/>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10</a:t>
            </a:fld>
            <a:endParaRPr lang="nl-NL"/>
          </a:p>
        </p:txBody>
      </p:sp>
      <p:sp>
        <p:nvSpPr>
          <p:cNvPr id="5" name="Tijdelijke aanduiding voor notities 7"/>
          <p:cNvSpPr txBox="1">
            <a:spLocks/>
          </p:cNvSpPr>
          <p:nvPr/>
        </p:nvSpPr>
        <p:spPr>
          <a:xfrm>
            <a:off x="832168" y="4867553"/>
            <a:ext cx="5438140" cy="44669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nl-NL" dirty="0"/>
              <a:t>Alle reden dus om ouders bij het leesonderwijs en bij de ontwikkeling van hun kind te betrekken.</a:t>
            </a:r>
          </a:p>
        </p:txBody>
      </p:sp>
    </p:spTree>
    <p:extLst>
      <p:ext uri="{BB962C8B-B14F-4D97-AF65-F5344CB8AC3E}">
        <p14:creationId xmlns:p14="http://schemas.microsoft.com/office/powerpoint/2010/main" val="226945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Uit een onderzoek onder ouders over hun opvattingen over opvoeden blijkt dat er nauwelijks sprake is van culturele verschillen. Iets wat we vaak wel aannemen en als argument gebruiken voor waarom iets niet lukt.</a:t>
            </a:r>
          </a:p>
          <a:p>
            <a:endParaRPr lang="nl-NL" dirty="0"/>
          </a:p>
          <a:p>
            <a:r>
              <a:rPr lang="nl-NL" dirty="0"/>
              <a:t>Vooral interessant om op ‘zwarte’ scholen te laten zien. Er zitten veel meer overeenkomsten in opvoedingsopvatting dan verschillen, als je verschillende culturen met elkaar vergelijkt. Ook daar liggen dus kansen.</a:t>
            </a:r>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11</a:t>
            </a:fld>
            <a:endParaRPr lang="nl-NL"/>
          </a:p>
        </p:txBody>
      </p:sp>
    </p:spTree>
    <p:extLst>
      <p:ext uri="{BB962C8B-B14F-4D97-AF65-F5344CB8AC3E}">
        <p14:creationId xmlns:p14="http://schemas.microsoft.com/office/powerpoint/2010/main" val="329367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Belangrijke opmerking</a:t>
            </a:r>
            <a:r>
              <a:rPr lang="nl-NL" baseline="0" dirty="0"/>
              <a:t> bij de werving van ouders: dit kunnen laaggeletterde ouders zijn, maar ook laag opgeleide ouders of ouders die het Nederlands als tweede taal nog niet goed beheersen. De bibliotheek en de school kunnen vooraf een keuze maken t.a.v. welke ouders worden benaderd, aangezien deze groepen ouders verschillende behoeften hebben.</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12</a:t>
            </a:fld>
            <a:endParaRPr lang="nl-NL"/>
          </a:p>
        </p:txBody>
      </p:sp>
    </p:spTree>
    <p:extLst>
      <p:ext uri="{BB962C8B-B14F-4D97-AF65-F5344CB8AC3E}">
        <p14:creationId xmlns:p14="http://schemas.microsoft.com/office/powerpoint/2010/main" val="406776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13</a:t>
            </a:fld>
            <a:endParaRPr lang="nl-NL"/>
          </a:p>
        </p:txBody>
      </p:sp>
    </p:spTree>
    <p:extLst>
      <p:ext uri="{BB962C8B-B14F-4D97-AF65-F5344CB8AC3E}">
        <p14:creationId xmlns:p14="http://schemas.microsoft.com/office/powerpoint/2010/main" val="184951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signalen kun je gebruiken om te bepalen voor</a:t>
            </a:r>
            <a:r>
              <a:rPr lang="nl-NL" baseline="0" dirty="0"/>
              <a:t> welke ouders de cursus van toegevoegde waarde is.</a:t>
            </a:r>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15</a:t>
            </a:fld>
            <a:endParaRPr lang="nl-NL"/>
          </a:p>
        </p:txBody>
      </p:sp>
    </p:spTree>
    <p:extLst>
      <p:ext uri="{BB962C8B-B14F-4D97-AF65-F5344CB8AC3E}">
        <p14:creationId xmlns:p14="http://schemas.microsoft.com/office/powerpoint/2010/main" val="339932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16</a:t>
            </a:fld>
            <a:endParaRPr lang="nl-NL"/>
          </a:p>
        </p:txBody>
      </p:sp>
    </p:spTree>
    <p:extLst>
      <p:ext uri="{BB962C8B-B14F-4D97-AF65-F5344CB8AC3E}">
        <p14:creationId xmlns:p14="http://schemas.microsoft.com/office/powerpoint/2010/main" val="2282967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17</a:t>
            </a:fld>
            <a:endParaRPr lang="nl-NL"/>
          </a:p>
        </p:txBody>
      </p:sp>
    </p:spTree>
    <p:extLst>
      <p:ext uri="{BB962C8B-B14F-4D97-AF65-F5344CB8AC3E}">
        <p14:creationId xmlns:p14="http://schemas.microsoft.com/office/powerpoint/2010/main" val="665899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BD7C7C3-D556-478D-A3D6-25FF4B64820E}" type="slidenum">
              <a:rPr lang="nl-NL" smtClean="0"/>
              <a:pPr/>
              <a:t>18</a:t>
            </a:fld>
            <a:endParaRPr lang="nl-NL"/>
          </a:p>
        </p:txBody>
      </p:sp>
    </p:spTree>
    <p:extLst>
      <p:ext uri="{BB962C8B-B14F-4D97-AF65-F5344CB8AC3E}">
        <p14:creationId xmlns:p14="http://schemas.microsoft.com/office/powerpoint/2010/main" val="6650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noProof="0"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2</a:t>
            </a:fld>
            <a:endParaRPr lang="nl-NL"/>
          </a:p>
        </p:txBody>
      </p:sp>
    </p:spTree>
    <p:extLst>
      <p:ext uri="{BB962C8B-B14F-4D97-AF65-F5344CB8AC3E}">
        <p14:creationId xmlns:p14="http://schemas.microsoft.com/office/powerpoint/2010/main" val="262473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Onderzoek wijst uit dat </a:t>
            </a:r>
            <a:r>
              <a:rPr lang="nl-NL" b="1" dirty="0"/>
              <a:t>lezen en voorlezen substantieel bijdragen aan het vergroten van de woordenschat en het vergroten van de geletterdheid</a:t>
            </a:r>
            <a:r>
              <a:rPr lang="nl-NL" dirty="0"/>
              <a:t>. De opbrengsten van veel lezen en voorlezen zijn meetbaar!</a:t>
            </a:r>
          </a:p>
          <a:p>
            <a:endParaRPr lang="nl-NL" dirty="0"/>
          </a:p>
          <a:p>
            <a:r>
              <a:rPr lang="nl-NL" dirty="0"/>
              <a:t>Dat lezen en de taalontwikkeling zo met elkaar verbonden zijn, biedt grote </a:t>
            </a:r>
            <a:r>
              <a:rPr lang="nl-NL" b="1" dirty="0"/>
              <a:t>kansen voor samenwerking</a:t>
            </a:r>
            <a:r>
              <a:rPr lang="nl-NL" dirty="0"/>
              <a:t>. Hier valt dus winst te behalen!</a:t>
            </a:r>
          </a:p>
          <a:p>
            <a:endParaRPr lang="nl-NL" dirty="0"/>
          </a:p>
          <a:p>
            <a:r>
              <a:rPr lang="nl-NL" dirty="0"/>
              <a:t>De </a:t>
            </a:r>
            <a:r>
              <a:rPr lang="nl-NL" b="1" dirty="0"/>
              <a:t>ouders zijn een onmisbare schakel </a:t>
            </a:r>
            <a:r>
              <a:rPr lang="nl-NL" dirty="0"/>
              <a:t>in dit verhaal. Door hen al vroeg te betrekken bij de leesontwikkeling van hun kind en te stimuleren thuis ook te lezen en voorlezen, wordt de kans op succes het grootst en kunnen we samen laaggeletterdheid niet alleen voorkomen, maar ook verminderen.</a:t>
            </a:r>
          </a:p>
          <a:p>
            <a:endParaRPr lang="nl-NL" noProof="0" dirty="0"/>
          </a:p>
          <a:p>
            <a:r>
              <a:rPr lang="nl-NL" b="0" noProof="0" dirty="0"/>
              <a:t>Voor sommige ouders geldt </a:t>
            </a:r>
            <a:r>
              <a:rPr lang="nl-NL" noProof="0" dirty="0"/>
              <a:t>dat ze vanwege hun eigen taalniveau:</a:t>
            </a:r>
          </a:p>
          <a:p>
            <a:pPr marL="171450" indent="-171450">
              <a:buFontTx/>
              <a:buChar char="-"/>
            </a:pPr>
            <a:r>
              <a:rPr lang="nl-NL" noProof="0" dirty="0"/>
              <a:t>Het </a:t>
            </a:r>
            <a:r>
              <a:rPr lang="nl-NL" b="1" noProof="0" dirty="0"/>
              <a:t>lastig vinden</a:t>
            </a:r>
            <a:r>
              <a:rPr lang="nl-NL" b="1" baseline="0" noProof="0" dirty="0"/>
              <a:t> </a:t>
            </a:r>
            <a:r>
              <a:rPr lang="nl-NL" baseline="0" noProof="0" dirty="0"/>
              <a:t>om hun kind te </a:t>
            </a:r>
            <a:r>
              <a:rPr lang="nl-NL" b="0" baseline="0" noProof="0" dirty="0"/>
              <a:t>ondersteunen</a:t>
            </a:r>
            <a:r>
              <a:rPr lang="nl-NL" baseline="0" noProof="0" dirty="0"/>
              <a:t> op het gebied van taal en lezen</a:t>
            </a:r>
          </a:p>
          <a:p>
            <a:pPr marL="171450" indent="-171450">
              <a:buFontTx/>
              <a:buChar char="-"/>
            </a:pPr>
            <a:r>
              <a:rPr lang="nl-NL" noProof="0" dirty="0"/>
              <a:t>Zich</a:t>
            </a:r>
            <a:r>
              <a:rPr lang="nl-NL" baseline="0" noProof="0" dirty="0"/>
              <a:t> </a:t>
            </a:r>
            <a:r>
              <a:rPr lang="nl-NL" b="1" baseline="0" noProof="0" dirty="0"/>
              <a:t>niet bewust</a:t>
            </a:r>
            <a:r>
              <a:rPr lang="nl-NL" baseline="0" noProof="0" dirty="0"/>
              <a:t> zijn van de rol die ze wél kunnen spelen in de ondersteuning van hun kind</a:t>
            </a:r>
            <a:endParaRPr lang="nl-NL" noProof="0" dirty="0"/>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3</a:t>
            </a:fld>
            <a:endParaRPr lang="nl-NL"/>
          </a:p>
        </p:txBody>
      </p:sp>
    </p:spTree>
    <p:extLst>
      <p:ext uri="{BB962C8B-B14F-4D97-AF65-F5344CB8AC3E}">
        <p14:creationId xmlns:p14="http://schemas.microsoft.com/office/powerpoint/2010/main" val="286354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Speciaal ontwikkeld voor de</a:t>
            </a:r>
            <a:r>
              <a:rPr lang="nl-NL" baseline="0" noProof="0" dirty="0"/>
              <a:t> aanpak de Bibliotheek </a:t>
            </a:r>
            <a:r>
              <a:rPr lang="nl-NL" i="1" baseline="0" noProof="0" dirty="0"/>
              <a:t>op school.</a:t>
            </a:r>
            <a:r>
              <a:rPr lang="nl-NL" i="0" baseline="0" noProof="0" dirty="0"/>
              <a:t> Geeft school en Bibliotheek de mogelijkheid om ouders te betrekken bij leesbevordering voor wie dat lastig en niet vanzelfsprekend is.</a:t>
            </a:r>
            <a:endParaRPr lang="nl-NL" noProof="0"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4</a:t>
            </a:fld>
            <a:endParaRPr lang="nl-NL"/>
          </a:p>
        </p:txBody>
      </p:sp>
    </p:spTree>
    <p:extLst>
      <p:ext uri="{BB962C8B-B14F-4D97-AF65-F5344CB8AC3E}">
        <p14:creationId xmlns:p14="http://schemas.microsoft.com/office/powerpoint/2010/main" val="403681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640654"/>
          </a:xfrm>
        </p:spPr>
        <p:txBody>
          <a:bodyPr/>
          <a:lstStyle/>
          <a:p>
            <a:r>
              <a:rPr lang="nl-NL" dirty="0"/>
              <a:t>Deze cursus komt voort</a:t>
            </a:r>
            <a:r>
              <a:rPr lang="nl-NL" baseline="0" dirty="0"/>
              <a:t> uit de ambities van de Leescoalitie, waar Stichting Lezen en Stichting Lezen &amp; Schrijven lid van zijn.</a:t>
            </a:r>
            <a:endParaRPr lang="nl-NL" dirty="0"/>
          </a:p>
          <a:p>
            <a:endParaRPr lang="nl-NL" dirty="0"/>
          </a:p>
          <a:p>
            <a:r>
              <a:rPr lang="nl-NL" dirty="0"/>
              <a:t>De Leescoalitie is opgericht in 2012 en bestaat uit Stichting Lezen, Stichting Lezen &amp; Schrijven, de Stichting Collectieve Propaganda van het Nederlandse Boek (CPNB), de Koninklijke Bibliotheek, de Vereniging Openbare Bibliotheken, het Nederlands Letterenfonds</a:t>
            </a:r>
            <a:r>
              <a:rPr lang="nl-NL" baseline="0" dirty="0"/>
              <a:t> en het Literatuurmuseum/Kinderboekmuseum</a:t>
            </a:r>
            <a:r>
              <a:rPr lang="nl-NL" dirty="0"/>
              <a:t>. </a:t>
            </a:r>
          </a:p>
          <a:p>
            <a:endParaRPr lang="nl-NL" dirty="0"/>
          </a:p>
          <a:p>
            <a:r>
              <a:rPr lang="nl-NL" dirty="0"/>
              <a:t>Bij de start van de Leescoalitie in november 2012 benadrukte Prinses Laurentien van Stichting Lezen en Schrijven het belang van een gezamenlijke aanpak. Lezen verrijkt en opent deuren, zowel letterlijk als figuurlijk. Het is een voorwaarde om mee te kunnen doen in de maatschappij. Daarom wil de Leescoalitie zoveel mogelijk mensen bereiken en stimuleren om te lezen en voor te lezen. </a:t>
            </a:r>
          </a:p>
          <a:p>
            <a:endParaRPr lang="nl-NL" dirty="0"/>
          </a:p>
          <a:p>
            <a:pPr fontAlgn="base"/>
            <a:r>
              <a:rPr lang="nl-NL" b="1" dirty="0"/>
              <a:t>Mission statement: heel Nederland leest</a:t>
            </a:r>
          </a:p>
          <a:p>
            <a:pPr fontAlgn="base"/>
            <a:r>
              <a:rPr lang="nl-NL" dirty="0"/>
              <a:t>De Leescoalitie wil dat zo veel mogelijk mensen lezer worden, zodat zij goed kunnen functioneren in onze geletterde samenleving.</a:t>
            </a:r>
          </a:p>
          <a:p>
            <a:r>
              <a:rPr lang="nl-NL" dirty="0"/>
              <a:t>Om deze missie te behalen, heeft de Leescoalitie twee ambities geformuleerd waar zij de komende tien jaar aan wil werken. De ambitie voor kinderen staat in deze dia. De tweede ambitie luidt: </a:t>
            </a:r>
            <a:r>
              <a:rPr lang="nl-NL" b="0" dirty="0"/>
              <a:t>In 2025 zijn alle volwassenen geletterd of bezig dat te worden.</a:t>
            </a:r>
          </a:p>
          <a:p>
            <a:endParaRPr lang="nl-NL" b="0" dirty="0"/>
          </a:p>
          <a:p>
            <a:r>
              <a:rPr lang="nl-NL" b="1" dirty="0"/>
              <a:t>Leesoffensief</a:t>
            </a:r>
            <a:endParaRPr lang="nl-NL" b="0" dirty="0"/>
          </a:p>
          <a:p>
            <a:r>
              <a:rPr lang="nl-NL" b="0" dirty="0"/>
              <a:t>In 2021 heeft de</a:t>
            </a:r>
            <a:r>
              <a:rPr lang="nl-NL" b="0" baseline="0" dirty="0"/>
              <a:t> Leescoalitie in een manifest het ministerie van OC&amp;W en andere betrokkenen opgeroepen tot een landelijk ambitieus leesoffensief.</a:t>
            </a:r>
            <a:endParaRPr lang="nl-NL" b="1" dirty="0"/>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5</a:t>
            </a:fld>
            <a:endParaRPr lang="nl-NL"/>
          </a:p>
        </p:txBody>
      </p:sp>
    </p:spTree>
    <p:extLst>
      <p:ext uri="{BB962C8B-B14F-4D97-AF65-F5344CB8AC3E}">
        <p14:creationId xmlns:p14="http://schemas.microsoft.com/office/powerpoint/2010/main" val="303547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en volgende dia’s kunnen gebruikt worden om te benadrukken hoe groot de rol is die ouders spelen in de taal- en leesontwikkeling van hun kinderen.</a:t>
            </a:r>
          </a:p>
          <a:p>
            <a:endParaRPr lang="nl-NL" dirty="0"/>
          </a:p>
          <a:p>
            <a:r>
              <a:rPr lang="nl-NL" dirty="0"/>
              <a:t>(Deze cijfers en meer zijn te vinden op www.lezen.nl)</a:t>
            </a:r>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6</a:t>
            </a:fld>
            <a:endParaRPr lang="nl-NL"/>
          </a:p>
        </p:txBody>
      </p:sp>
    </p:spTree>
    <p:extLst>
      <p:ext uri="{BB962C8B-B14F-4D97-AF65-F5344CB8AC3E}">
        <p14:creationId xmlns:p14="http://schemas.microsoft.com/office/powerpoint/2010/main" val="172872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Achtergrondinformatie:</a:t>
            </a:r>
            <a:r>
              <a:rPr lang="nl-NL" b="1" baseline="0" dirty="0"/>
              <a:t> </a:t>
            </a:r>
          </a:p>
          <a:p>
            <a:pPr algn="l"/>
            <a:r>
              <a:rPr lang="nl-NL" dirty="0"/>
              <a:t>De woordenschat die in gesprekken wordt gebruikt is zo beperkt, dat kinderen er weinig nieuwe woorden leren.</a:t>
            </a:r>
          </a:p>
          <a:p>
            <a:pPr algn="l"/>
            <a:r>
              <a:rPr lang="nl-NL" i="1" dirty="0"/>
              <a:t>(Meer lezen, beter in taal</a:t>
            </a:r>
            <a:r>
              <a:rPr lang="nl-NL" i="1" baseline="0" dirty="0"/>
              <a:t> </a:t>
            </a:r>
            <a:r>
              <a:rPr lang="nl-NL" i="1" dirty="0"/>
              <a:t>– p.13)</a:t>
            </a:r>
          </a:p>
          <a:p>
            <a:pPr algn="l"/>
            <a:endParaRPr lang="nl-NL" i="1" dirty="0"/>
          </a:p>
          <a:p>
            <a:r>
              <a:rPr lang="nl-NL" dirty="0"/>
              <a:t>Het taalniveau van een kind is allang geen probleem meer van de nationaliteit. Deze cijfers tonen aan dat het vooral het opleidingsniveau is dat bepaalt hoe taalvaardig een kind is. </a:t>
            </a:r>
          </a:p>
          <a:p>
            <a:endParaRPr lang="nl-NL" dirty="0"/>
          </a:p>
          <a:p>
            <a:r>
              <a:rPr lang="nl-NL" dirty="0"/>
              <a:t>Praten met elkaar, het horen van taal, het leren gebruiken van woorden in verschillende context, en in een natuurlijke en veilige omgeving, zijn veel belangrijker dan de vraag of dit gebeurt in de Nederlandse of in een andere taal.</a:t>
            </a:r>
          </a:p>
          <a:p>
            <a:pPr algn="l"/>
            <a:endParaRPr lang="nl-NL" i="1" dirty="0"/>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7</a:t>
            </a:fld>
            <a:endParaRPr lang="nl-NL"/>
          </a:p>
        </p:txBody>
      </p:sp>
    </p:spTree>
    <p:extLst>
      <p:ext uri="{BB962C8B-B14F-4D97-AF65-F5344CB8AC3E}">
        <p14:creationId xmlns:p14="http://schemas.microsoft.com/office/powerpoint/2010/main" val="424588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(Grafiek uit Meer lezen, beter in taal – p.10)</a:t>
            </a:r>
          </a:p>
          <a:p>
            <a:endParaRPr lang="nl-NL" dirty="0"/>
          </a:p>
          <a:p>
            <a:r>
              <a:rPr lang="nl-NL" dirty="0"/>
              <a:t>Kinderen hebben een basiswoordenschat nodig van ca 6000 woorden om vanaf dat punt zelfstandig en redelijk moeiteloos hun taal- en leesvaardigheid te laten groeien. </a:t>
            </a:r>
          </a:p>
          <a:p>
            <a:endParaRPr lang="nl-NL" dirty="0"/>
          </a:p>
          <a:p>
            <a:r>
              <a:rPr lang="nl-NL" dirty="0"/>
              <a:t>De rode lijn toont de optimale situatie. Kinderen komen met een goede basis de school binnen, bereiken het kantelmoment naar snelle groei rond hun 8</a:t>
            </a:r>
            <a:r>
              <a:rPr lang="nl-NL" baseline="30000" dirty="0"/>
              <a:t>e</a:t>
            </a:r>
            <a:r>
              <a:rPr lang="nl-NL" dirty="0"/>
              <a:t> jaar (groep 4) en verrijken hun woordenschat daarna snel doordat ze goed en steeds beter gaan lezen.</a:t>
            </a:r>
          </a:p>
          <a:p>
            <a:endParaRPr lang="nl-NL" dirty="0"/>
          </a:p>
          <a:p>
            <a:r>
              <a:rPr lang="nl-NL" dirty="0"/>
              <a:t>De groene lijn laat zien wat er gebeurt als een kind al met achterstand binnen komt. De reguliere onderwijsmethodes zijn vaak niet voldoende om die achterstand op tijd weg te werken. Deze kinderen bereiken het kantelpunt pas op latere leeftijd, en de groei naar beter lezen en meer woordenschat blijft ook daarna achter op de rest. Kortom, deze kinderen halen hun schade bijna niet meer in.</a:t>
            </a:r>
          </a:p>
          <a:p>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8</a:t>
            </a:fld>
            <a:endParaRPr lang="nl-NL"/>
          </a:p>
        </p:txBody>
      </p:sp>
    </p:spTree>
    <p:extLst>
      <p:ext uri="{BB962C8B-B14F-4D97-AF65-F5344CB8AC3E}">
        <p14:creationId xmlns:p14="http://schemas.microsoft.com/office/powerpoint/2010/main" val="148044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dirty="0"/>
          </a:p>
          <a:p>
            <a:pPr algn="l"/>
            <a:endParaRPr lang="nl-NL" dirty="0"/>
          </a:p>
          <a:p>
            <a:pPr algn="l"/>
            <a:endParaRPr lang="nl-NL" dirty="0"/>
          </a:p>
        </p:txBody>
      </p:sp>
      <p:sp>
        <p:nvSpPr>
          <p:cNvPr id="4" name="Tijdelijke aanduiding voor dianummer 3"/>
          <p:cNvSpPr>
            <a:spLocks noGrp="1"/>
          </p:cNvSpPr>
          <p:nvPr>
            <p:ph type="sldNum" sz="quarter" idx="10"/>
          </p:nvPr>
        </p:nvSpPr>
        <p:spPr/>
        <p:txBody>
          <a:bodyPr/>
          <a:lstStyle/>
          <a:p>
            <a:fld id="{33AA5897-367F-4041-9129-F49629FAB715}" type="slidenum">
              <a:rPr lang="nl-NL" smtClean="0"/>
              <a:pPr/>
              <a:t>9</a:t>
            </a:fld>
            <a:endParaRPr lang="nl-NL"/>
          </a:p>
        </p:txBody>
      </p:sp>
      <p:sp>
        <p:nvSpPr>
          <p:cNvPr id="5" name="Tijdelijke aanduiding voor notities 7"/>
          <p:cNvSpPr txBox="1">
            <a:spLocks/>
          </p:cNvSpPr>
          <p:nvPr/>
        </p:nvSpPr>
        <p:spPr>
          <a:xfrm>
            <a:off x="832168" y="4867553"/>
            <a:ext cx="5438140" cy="44669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nl-NL" dirty="0"/>
              <a:t>Voor de beelddenkers.</a:t>
            </a:r>
          </a:p>
          <a:p>
            <a:r>
              <a:rPr lang="nl-NL" dirty="0"/>
              <a:t>En om voelbaar te maken hoe belangrijk niet alleen de thuissituatie is, maar ook de kwaliteit van wat er op school gebeurt!</a:t>
            </a:r>
          </a:p>
        </p:txBody>
      </p:sp>
    </p:spTree>
    <p:extLst>
      <p:ext uri="{BB962C8B-B14F-4D97-AF65-F5344CB8AC3E}">
        <p14:creationId xmlns:p14="http://schemas.microsoft.com/office/powerpoint/2010/main" val="1472859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273E6A-2473-4412-B8F0-C86C8006E5C7}"/>
              </a:ext>
            </a:extLst>
          </p:cNvPr>
          <p:cNvSpPr>
            <a:spLocks noGrp="1"/>
          </p:cNvSpPr>
          <p:nvPr>
            <p:ph type="ctrTitle"/>
          </p:nvPr>
        </p:nvSpPr>
        <p:spPr>
          <a:xfrm>
            <a:off x="798394" y="348019"/>
            <a:ext cx="5152030" cy="1726441"/>
          </a:xfrm>
        </p:spPr>
        <p:txBody>
          <a:bodyPr anchor="b">
            <a:normAutofit/>
          </a:bodyPr>
          <a:lstStyle>
            <a:lvl1pPr algn="l">
              <a:defRPr sz="3200" b="1">
                <a:solidFill>
                  <a:schemeClr val="bg1"/>
                </a:solidFill>
              </a:defRPr>
            </a:lvl1pPr>
          </a:lstStyle>
          <a:p>
            <a:r>
              <a:rPr lang="nl-NL" dirty="0"/>
              <a:t>Klik om stijl te bewerken</a:t>
            </a:r>
          </a:p>
        </p:txBody>
      </p:sp>
    </p:spTree>
    <p:extLst>
      <p:ext uri="{BB962C8B-B14F-4D97-AF65-F5344CB8AC3E}">
        <p14:creationId xmlns:p14="http://schemas.microsoft.com/office/powerpoint/2010/main" val="386106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271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91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911424" y="1124745"/>
            <a:ext cx="10273141" cy="1025203"/>
          </a:xfrm>
        </p:spPr>
        <p:txBody>
          <a:bodyPr/>
          <a:lstStyle>
            <a:lvl1pPr algn="l">
              <a:defRPr/>
            </a:lvl1pPr>
          </a:lstStyle>
          <a:p>
            <a:r>
              <a:rPr lang="nl-NL" dirty="0"/>
              <a:t>Klik om de stijl te bewerken</a:t>
            </a:r>
          </a:p>
        </p:txBody>
      </p:sp>
      <p:sp>
        <p:nvSpPr>
          <p:cNvPr id="3" name="Tijdelijke aanduiding voor grafiek 2"/>
          <p:cNvSpPr>
            <a:spLocks noGrp="1"/>
          </p:cNvSpPr>
          <p:nvPr>
            <p:ph type="chart" idx="1"/>
          </p:nvPr>
        </p:nvSpPr>
        <p:spPr>
          <a:xfrm>
            <a:off x="958851" y="2348880"/>
            <a:ext cx="10210800" cy="4086845"/>
          </a:xfrm>
        </p:spPr>
        <p:txBody>
          <a:bodyPr/>
          <a:lstStyle/>
          <a:p>
            <a:endParaRPr lang="nl-NL"/>
          </a:p>
        </p:txBody>
      </p:sp>
    </p:spTree>
    <p:extLst>
      <p:ext uri="{BB962C8B-B14F-4D97-AF65-F5344CB8AC3E}">
        <p14:creationId xmlns:p14="http://schemas.microsoft.com/office/powerpoint/2010/main" val="129672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Tree>
    <p:extLst>
      <p:ext uri="{BB962C8B-B14F-4D97-AF65-F5344CB8AC3E}">
        <p14:creationId xmlns:p14="http://schemas.microsoft.com/office/powerpoint/2010/main" val="72300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0EC3A-3133-4294-BCB8-B4610FB69329}"/>
              </a:ext>
            </a:extLst>
          </p:cNvPr>
          <p:cNvSpPr>
            <a:spLocks noGrp="1"/>
          </p:cNvSpPr>
          <p:nvPr>
            <p:ph type="title"/>
          </p:nvPr>
        </p:nvSpPr>
        <p:spPr/>
        <p:txBody>
          <a:bodyPr/>
          <a:lstStyle>
            <a:lvl1pPr>
              <a:defRPr b="0"/>
            </a:lvl1pPr>
          </a:lstStyle>
          <a:p>
            <a:r>
              <a:rPr lang="nl-NL" dirty="0"/>
              <a:t>Klik om stijl te bewerken</a:t>
            </a:r>
          </a:p>
        </p:txBody>
      </p:sp>
      <p:sp>
        <p:nvSpPr>
          <p:cNvPr id="3" name="Tijdelijke aanduiding voor inhoud 2">
            <a:extLst>
              <a:ext uri="{FF2B5EF4-FFF2-40B4-BE49-F238E27FC236}">
                <a16:creationId xmlns:a16="http://schemas.microsoft.com/office/drawing/2014/main" id="{16911DF6-08F3-4A47-AAE1-154B419BC4F5}"/>
              </a:ext>
            </a:extLst>
          </p:cNvPr>
          <p:cNvSpPr>
            <a:spLocks noGrp="1"/>
          </p:cNvSpPr>
          <p:nvPr>
            <p:ph idx="1"/>
          </p:nvPr>
        </p:nvSpPr>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EC61AFEC-933A-4F42-8EE7-4FAF2F248107}"/>
              </a:ext>
            </a:extLst>
          </p:cNvPr>
          <p:cNvSpPr>
            <a:spLocks noGrp="1"/>
          </p:cNvSpPr>
          <p:nvPr>
            <p:ph type="dt" sz="half" idx="10"/>
          </p:nvPr>
        </p:nvSpPr>
        <p:spPr/>
        <p:txBody>
          <a:bodyPr/>
          <a:lstStyle/>
          <a:p>
            <a:fld id="{86BDAD0E-AAB3-4EE5-BBE1-F13909A74E14}" type="datetimeFigureOut">
              <a:rPr lang="nl-NL" smtClean="0"/>
              <a:t>2-9-2021</a:t>
            </a:fld>
            <a:endParaRPr lang="nl-NL"/>
          </a:p>
        </p:txBody>
      </p:sp>
      <p:sp>
        <p:nvSpPr>
          <p:cNvPr id="5" name="Tijdelijke aanduiding voor voettekst 4">
            <a:extLst>
              <a:ext uri="{FF2B5EF4-FFF2-40B4-BE49-F238E27FC236}">
                <a16:creationId xmlns:a16="http://schemas.microsoft.com/office/drawing/2014/main" id="{155D000C-C2E8-47A8-B4CA-E27231149D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5F5C8A-238F-4F88-B21D-9AE9120FA5C2}"/>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2376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BD246-44F8-4B73-8349-B20AE1E90A7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47164EC-A74B-4F14-9767-18DD5EDC7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DF13367-7820-4CC0-AB23-023C76E104B3}"/>
              </a:ext>
            </a:extLst>
          </p:cNvPr>
          <p:cNvSpPr>
            <a:spLocks noGrp="1"/>
          </p:cNvSpPr>
          <p:nvPr>
            <p:ph type="dt" sz="half" idx="10"/>
          </p:nvPr>
        </p:nvSpPr>
        <p:spPr/>
        <p:txBody>
          <a:bodyPr/>
          <a:lstStyle/>
          <a:p>
            <a:fld id="{86BDAD0E-AAB3-4EE5-BBE1-F13909A74E14}" type="datetimeFigureOut">
              <a:rPr lang="nl-NL" smtClean="0"/>
              <a:t>2-9-2021</a:t>
            </a:fld>
            <a:endParaRPr lang="nl-NL"/>
          </a:p>
        </p:txBody>
      </p:sp>
      <p:sp>
        <p:nvSpPr>
          <p:cNvPr id="5" name="Tijdelijke aanduiding voor voettekst 4">
            <a:extLst>
              <a:ext uri="{FF2B5EF4-FFF2-40B4-BE49-F238E27FC236}">
                <a16:creationId xmlns:a16="http://schemas.microsoft.com/office/drawing/2014/main" id="{DA34955E-959E-4D38-ADF7-BE94DCBE42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7E5943-06AD-434B-B8FF-64229EE315D1}"/>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53437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6F949-5E46-48E1-800A-651C719E10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0E08DC-9223-4941-9961-6CC9ACA6842C}"/>
              </a:ext>
            </a:extLst>
          </p:cNvPr>
          <p:cNvSpPr>
            <a:spLocks noGrp="1"/>
          </p:cNvSpPr>
          <p:nvPr>
            <p:ph sz="half" idx="1"/>
          </p:nvPr>
        </p:nvSpPr>
        <p:spPr>
          <a:xfrm>
            <a:off x="641446" y="1985749"/>
            <a:ext cx="5261212" cy="390326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5610C32C-6E8E-4E7F-ADF9-4163F370A2FD}"/>
              </a:ext>
            </a:extLst>
          </p:cNvPr>
          <p:cNvSpPr>
            <a:spLocks noGrp="1"/>
          </p:cNvSpPr>
          <p:nvPr>
            <p:ph sz="half" idx="2"/>
          </p:nvPr>
        </p:nvSpPr>
        <p:spPr>
          <a:xfrm>
            <a:off x="6092588" y="1985749"/>
            <a:ext cx="5261212" cy="390326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FCBDC94A-CFC6-4E32-8D39-EF476FF4A22F}"/>
              </a:ext>
            </a:extLst>
          </p:cNvPr>
          <p:cNvSpPr>
            <a:spLocks noGrp="1"/>
          </p:cNvSpPr>
          <p:nvPr>
            <p:ph type="dt" sz="half" idx="10"/>
          </p:nvPr>
        </p:nvSpPr>
        <p:spPr/>
        <p:txBody>
          <a:bodyPr/>
          <a:lstStyle/>
          <a:p>
            <a:fld id="{86BDAD0E-AAB3-4EE5-BBE1-F13909A74E14}" type="datetimeFigureOut">
              <a:rPr lang="nl-NL" smtClean="0"/>
              <a:t>2-9-2021</a:t>
            </a:fld>
            <a:endParaRPr lang="nl-NL"/>
          </a:p>
        </p:txBody>
      </p:sp>
      <p:sp>
        <p:nvSpPr>
          <p:cNvPr id="6" name="Tijdelijke aanduiding voor voettekst 5">
            <a:extLst>
              <a:ext uri="{FF2B5EF4-FFF2-40B4-BE49-F238E27FC236}">
                <a16:creationId xmlns:a16="http://schemas.microsoft.com/office/drawing/2014/main" id="{36FC193C-5350-4200-B1A5-ECB9A3D4EC0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4C897CB-46BD-4432-84DE-A1B06EC8CA6A}"/>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254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274D5-D146-4107-81AD-F4C8D8C96B0E}"/>
              </a:ext>
            </a:extLst>
          </p:cNvPr>
          <p:cNvSpPr>
            <a:spLocks noGrp="1"/>
          </p:cNvSpPr>
          <p:nvPr>
            <p:ph type="title"/>
          </p:nvPr>
        </p:nvSpPr>
        <p:spPr/>
        <p:txBody>
          <a:bodyPr/>
          <a:lstStyle/>
          <a:p>
            <a:r>
              <a:rPr lang="nl-NL" dirty="0"/>
              <a:t>Klik om stijl te bewerken</a:t>
            </a:r>
          </a:p>
        </p:txBody>
      </p:sp>
      <p:sp>
        <p:nvSpPr>
          <p:cNvPr id="3" name="Tijdelijke aanduiding voor datum 2">
            <a:extLst>
              <a:ext uri="{FF2B5EF4-FFF2-40B4-BE49-F238E27FC236}">
                <a16:creationId xmlns:a16="http://schemas.microsoft.com/office/drawing/2014/main" id="{05083809-9356-402D-B328-9078922F9301}"/>
              </a:ext>
            </a:extLst>
          </p:cNvPr>
          <p:cNvSpPr>
            <a:spLocks noGrp="1"/>
          </p:cNvSpPr>
          <p:nvPr>
            <p:ph type="dt" sz="half" idx="10"/>
          </p:nvPr>
        </p:nvSpPr>
        <p:spPr/>
        <p:txBody>
          <a:bodyPr/>
          <a:lstStyle/>
          <a:p>
            <a:fld id="{86BDAD0E-AAB3-4EE5-BBE1-F13909A74E14}" type="datetimeFigureOut">
              <a:rPr lang="nl-NL" smtClean="0"/>
              <a:t>2-9-2021</a:t>
            </a:fld>
            <a:endParaRPr lang="nl-NL"/>
          </a:p>
        </p:txBody>
      </p:sp>
      <p:sp>
        <p:nvSpPr>
          <p:cNvPr id="4" name="Tijdelijke aanduiding voor voettekst 3">
            <a:extLst>
              <a:ext uri="{FF2B5EF4-FFF2-40B4-BE49-F238E27FC236}">
                <a16:creationId xmlns:a16="http://schemas.microsoft.com/office/drawing/2014/main" id="{5E8A4A6E-F204-4B3C-B86C-0D5E4B072FE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3648D17-C789-4CCE-B19D-84A156A615FE}"/>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4750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7938657-5BCE-4961-A061-248F6D6C2197}"/>
              </a:ext>
            </a:extLst>
          </p:cNvPr>
          <p:cNvSpPr>
            <a:spLocks noGrp="1"/>
          </p:cNvSpPr>
          <p:nvPr>
            <p:ph type="dt" sz="half" idx="10"/>
          </p:nvPr>
        </p:nvSpPr>
        <p:spPr/>
        <p:txBody>
          <a:bodyPr/>
          <a:lstStyle/>
          <a:p>
            <a:fld id="{86BDAD0E-AAB3-4EE5-BBE1-F13909A74E14}" type="datetimeFigureOut">
              <a:rPr lang="nl-NL" smtClean="0"/>
              <a:t>2-9-2021</a:t>
            </a:fld>
            <a:endParaRPr lang="nl-NL"/>
          </a:p>
        </p:txBody>
      </p:sp>
      <p:sp>
        <p:nvSpPr>
          <p:cNvPr id="3" name="Tijdelijke aanduiding voor voettekst 2">
            <a:extLst>
              <a:ext uri="{FF2B5EF4-FFF2-40B4-BE49-F238E27FC236}">
                <a16:creationId xmlns:a16="http://schemas.microsoft.com/office/drawing/2014/main" id="{02A843F7-BE4B-4F75-A3E9-A86069C8724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C5923DD-A81D-4E67-842E-D37A75C95110}"/>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162447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C204D-0D2C-43AA-84B8-5B41BFA85A49}"/>
              </a:ext>
            </a:extLst>
          </p:cNvPr>
          <p:cNvSpPr>
            <a:spLocks noGrp="1"/>
          </p:cNvSpPr>
          <p:nvPr>
            <p:ph type="title"/>
          </p:nvPr>
        </p:nvSpPr>
        <p:spPr>
          <a:xfrm>
            <a:off x="641446" y="987424"/>
            <a:ext cx="4130580" cy="1069975"/>
          </a:xfrm>
        </p:spPr>
        <p:txBody>
          <a:bodyPr anchor="b"/>
          <a:lstStyle>
            <a:lvl1pPr>
              <a:defRPr sz="3200"/>
            </a:lvl1pPr>
          </a:lstStyle>
          <a:p>
            <a:r>
              <a:rPr lang="nl-NL" dirty="0"/>
              <a:t>Klik om stijl te bewerken</a:t>
            </a:r>
          </a:p>
        </p:txBody>
      </p:sp>
      <p:sp>
        <p:nvSpPr>
          <p:cNvPr id="3" name="Tijdelijke aanduiding voor inhoud 2">
            <a:extLst>
              <a:ext uri="{FF2B5EF4-FFF2-40B4-BE49-F238E27FC236}">
                <a16:creationId xmlns:a16="http://schemas.microsoft.com/office/drawing/2014/main" id="{D60F95E2-1CA2-4AB5-AD15-354893F98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9F5EA14-2A8B-4B99-AC42-56F36DB04C50}"/>
              </a:ext>
            </a:extLst>
          </p:cNvPr>
          <p:cNvSpPr>
            <a:spLocks noGrp="1"/>
          </p:cNvSpPr>
          <p:nvPr>
            <p:ph type="body" sz="half" idx="2"/>
          </p:nvPr>
        </p:nvSpPr>
        <p:spPr>
          <a:xfrm>
            <a:off x="641446" y="2057400"/>
            <a:ext cx="4130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589486-FB39-4B12-BE24-FC3F48B947E0}"/>
              </a:ext>
            </a:extLst>
          </p:cNvPr>
          <p:cNvSpPr>
            <a:spLocks noGrp="1"/>
          </p:cNvSpPr>
          <p:nvPr>
            <p:ph type="dt" sz="half" idx="10"/>
          </p:nvPr>
        </p:nvSpPr>
        <p:spPr/>
        <p:txBody>
          <a:bodyPr/>
          <a:lstStyle/>
          <a:p>
            <a:fld id="{86BDAD0E-AAB3-4EE5-BBE1-F13909A74E14}" type="datetimeFigureOut">
              <a:rPr lang="nl-NL" smtClean="0"/>
              <a:t>2-9-2021</a:t>
            </a:fld>
            <a:endParaRPr lang="nl-NL"/>
          </a:p>
        </p:txBody>
      </p:sp>
      <p:sp>
        <p:nvSpPr>
          <p:cNvPr id="6" name="Tijdelijke aanduiding voor voettekst 5">
            <a:extLst>
              <a:ext uri="{FF2B5EF4-FFF2-40B4-BE49-F238E27FC236}">
                <a16:creationId xmlns:a16="http://schemas.microsoft.com/office/drawing/2014/main" id="{C457A051-AD09-4C47-AA3F-D71CE5DBC2C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EA9668A-0F5C-485E-AA28-8A2CD2A055BF}"/>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97434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8CF987-9BA0-4C83-B16B-E62CBC525D42}"/>
              </a:ext>
            </a:extLst>
          </p:cNvPr>
          <p:cNvSpPr>
            <a:spLocks noGrp="1"/>
          </p:cNvSpPr>
          <p:nvPr>
            <p:ph type="title"/>
          </p:nvPr>
        </p:nvSpPr>
        <p:spPr>
          <a:xfrm>
            <a:off x="641446" y="987424"/>
            <a:ext cx="4130580" cy="1069975"/>
          </a:xfrm>
        </p:spPr>
        <p:txBody>
          <a:bodyPr anchor="b"/>
          <a:lstStyle>
            <a:lvl1pPr>
              <a:defRPr sz="3200"/>
            </a:lvl1pPr>
          </a:lstStyle>
          <a:p>
            <a:r>
              <a:rPr lang="nl-NL" dirty="0"/>
              <a:t>Klik om stijl te bewerken</a:t>
            </a:r>
          </a:p>
        </p:txBody>
      </p:sp>
      <p:sp>
        <p:nvSpPr>
          <p:cNvPr id="3" name="Tijdelijke aanduiding voor afbeelding 2">
            <a:extLst>
              <a:ext uri="{FF2B5EF4-FFF2-40B4-BE49-F238E27FC236}">
                <a16:creationId xmlns:a16="http://schemas.microsoft.com/office/drawing/2014/main" id="{83DA0012-BCC5-4267-816C-2A79AC4450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4B78955-50C7-4247-9BB4-894C0EB418BB}"/>
              </a:ext>
            </a:extLst>
          </p:cNvPr>
          <p:cNvSpPr>
            <a:spLocks noGrp="1"/>
          </p:cNvSpPr>
          <p:nvPr>
            <p:ph type="body" sz="half" idx="2"/>
          </p:nvPr>
        </p:nvSpPr>
        <p:spPr>
          <a:xfrm>
            <a:off x="641446" y="2057400"/>
            <a:ext cx="41305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Klikken om de tekststijl van het model te bewerken</a:t>
            </a:r>
          </a:p>
        </p:txBody>
      </p:sp>
      <p:sp>
        <p:nvSpPr>
          <p:cNvPr id="5" name="Tijdelijke aanduiding voor datum 4">
            <a:extLst>
              <a:ext uri="{FF2B5EF4-FFF2-40B4-BE49-F238E27FC236}">
                <a16:creationId xmlns:a16="http://schemas.microsoft.com/office/drawing/2014/main" id="{B4F6FD2C-3B7F-4087-B132-4834412B3CC0}"/>
              </a:ext>
            </a:extLst>
          </p:cNvPr>
          <p:cNvSpPr>
            <a:spLocks noGrp="1"/>
          </p:cNvSpPr>
          <p:nvPr>
            <p:ph type="dt" sz="half" idx="10"/>
          </p:nvPr>
        </p:nvSpPr>
        <p:spPr/>
        <p:txBody>
          <a:bodyPr/>
          <a:lstStyle/>
          <a:p>
            <a:fld id="{86BDAD0E-AAB3-4EE5-BBE1-F13909A74E14}" type="datetimeFigureOut">
              <a:rPr lang="nl-NL" smtClean="0"/>
              <a:t>2-9-2021</a:t>
            </a:fld>
            <a:endParaRPr lang="nl-NL"/>
          </a:p>
        </p:txBody>
      </p:sp>
      <p:sp>
        <p:nvSpPr>
          <p:cNvPr id="6" name="Tijdelijke aanduiding voor voettekst 5">
            <a:extLst>
              <a:ext uri="{FF2B5EF4-FFF2-40B4-BE49-F238E27FC236}">
                <a16:creationId xmlns:a16="http://schemas.microsoft.com/office/drawing/2014/main" id="{EB7D27EA-1F70-4998-915A-2D5A7B61EA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DE4E89-BDAB-4696-9B35-D8E8095A0E26}"/>
              </a:ext>
            </a:extLst>
          </p:cNvPr>
          <p:cNvSpPr>
            <a:spLocks noGrp="1"/>
          </p:cNvSpPr>
          <p:nvPr>
            <p:ph type="sldNum" sz="quarter" idx="12"/>
          </p:nvPr>
        </p:nvSpPr>
        <p:spPr/>
        <p:txBody>
          <a:bodyPr/>
          <a:lstStyle/>
          <a:p>
            <a:fld id="{C7441D57-DC9D-4931-8D2E-C583585A4257}" type="slidenum">
              <a:rPr lang="nl-NL" smtClean="0"/>
              <a:t>‹nr.›</a:t>
            </a:fld>
            <a:endParaRPr lang="nl-NL"/>
          </a:p>
        </p:txBody>
      </p:sp>
    </p:spTree>
    <p:extLst>
      <p:ext uri="{BB962C8B-B14F-4D97-AF65-F5344CB8AC3E}">
        <p14:creationId xmlns:p14="http://schemas.microsoft.com/office/powerpoint/2010/main" val="338741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42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BDB4CD-B7D8-411A-BE63-113FF9622F0E}"/>
              </a:ext>
            </a:extLst>
          </p:cNvPr>
          <p:cNvSpPr>
            <a:spLocks noGrp="1"/>
          </p:cNvSpPr>
          <p:nvPr>
            <p:ph type="title"/>
          </p:nvPr>
        </p:nvSpPr>
        <p:spPr>
          <a:xfrm>
            <a:off x="641445" y="968991"/>
            <a:ext cx="10712355" cy="839337"/>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84CFF21-B674-4F6A-9F7A-B63163E3F5BA}"/>
              </a:ext>
            </a:extLst>
          </p:cNvPr>
          <p:cNvSpPr>
            <a:spLocks noGrp="1"/>
          </p:cNvSpPr>
          <p:nvPr>
            <p:ph type="body" idx="1"/>
          </p:nvPr>
        </p:nvSpPr>
        <p:spPr>
          <a:xfrm>
            <a:off x="641445" y="2081285"/>
            <a:ext cx="10712355" cy="3807724"/>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1C96B5E-F6DF-47DE-9C52-646C07BD4035}"/>
              </a:ext>
            </a:extLst>
          </p:cNvPr>
          <p:cNvSpPr>
            <a:spLocks noGrp="1"/>
          </p:cNvSpPr>
          <p:nvPr>
            <p:ph type="dt" sz="half" idx="2"/>
          </p:nvPr>
        </p:nvSpPr>
        <p:spPr>
          <a:xfrm>
            <a:off x="641445" y="6356350"/>
            <a:ext cx="210857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DAD0E-AAB3-4EE5-BBE1-F13909A74E14}" type="datetimeFigureOut">
              <a:rPr lang="nl-NL" smtClean="0"/>
              <a:t>2-9-2021</a:t>
            </a:fld>
            <a:endParaRPr lang="nl-NL"/>
          </a:p>
        </p:txBody>
      </p:sp>
      <p:sp>
        <p:nvSpPr>
          <p:cNvPr id="5" name="Tijdelijke aanduiding voor voettekst 4">
            <a:extLst>
              <a:ext uri="{FF2B5EF4-FFF2-40B4-BE49-F238E27FC236}">
                <a16:creationId xmlns:a16="http://schemas.microsoft.com/office/drawing/2014/main" id="{A118A691-BBF8-43CC-908C-DAA4FCF2970A}"/>
              </a:ext>
            </a:extLst>
          </p:cNvPr>
          <p:cNvSpPr>
            <a:spLocks noGrp="1"/>
          </p:cNvSpPr>
          <p:nvPr>
            <p:ph type="ftr" sz="quarter" idx="3"/>
          </p:nvPr>
        </p:nvSpPr>
        <p:spPr>
          <a:xfrm>
            <a:off x="2967250" y="6366491"/>
            <a:ext cx="548071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E636B8B-C7E4-4849-96E4-9ABDCD3502EA}"/>
              </a:ext>
            </a:extLst>
          </p:cNvPr>
          <p:cNvSpPr>
            <a:spLocks noGrp="1"/>
          </p:cNvSpPr>
          <p:nvPr>
            <p:ph type="sldNum" sz="quarter" idx="4"/>
          </p:nvPr>
        </p:nvSpPr>
        <p:spPr>
          <a:xfrm>
            <a:off x="8659504" y="6366491"/>
            <a:ext cx="9189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7441D57-DC9D-4931-8D2E-C583585A4257}" type="slidenum">
              <a:rPr lang="nl-NL" smtClean="0"/>
              <a:pPr/>
              <a:t>‹nr.›</a:t>
            </a:fld>
            <a:endParaRPr lang="nl-NL" dirty="0"/>
          </a:p>
        </p:txBody>
      </p:sp>
    </p:spTree>
    <p:extLst>
      <p:ext uri="{BB962C8B-B14F-4D97-AF65-F5344CB8AC3E}">
        <p14:creationId xmlns:p14="http://schemas.microsoft.com/office/powerpoint/2010/main" val="123423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60"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EE720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E720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EE720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EE720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EE720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l"/>
            <a:r>
              <a:rPr lang="nl-NL" dirty="0"/>
              <a:t>Leesplezier voor jou en </a:t>
            </a:r>
            <a:br>
              <a:rPr lang="nl-NL" dirty="0"/>
            </a:br>
            <a:r>
              <a:rPr lang="nl-NL" dirty="0"/>
              <a:t>je kind</a:t>
            </a:r>
            <a:r>
              <a:rPr lang="nl-NL" sz="3600" dirty="0"/>
              <a:t>!</a:t>
            </a:r>
          </a:p>
        </p:txBody>
      </p:sp>
      <p:pic>
        <p:nvPicPr>
          <p:cNvPr id="1026" name="Picture 2" descr="Stichting Lezen en Schrijv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8347" y="3171206"/>
            <a:ext cx="1085850" cy="1076326"/>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869ED96D-0D95-4883-903C-E86335CE2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4994" y="4374108"/>
            <a:ext cx="892556" cy="892556"/>
          </a:xfrm>
          <a:prstGeom prst="rect">
            <a:avLst/>
          </a:prstGeom>
        </p:spPr>
      </p:pic>
    </p:spTree>
    <p:extLst>
      <p:ext uri="{BB962C8B-B14F-4D97-AF65-F5344CB8AC3E}">
        <p14:creationId xmlns:p14="http://schemas.microsoft.com/office/powerpoint/2010/main" val="311524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dirty="0"/>
              <a:t>Invloed van ouders</a:t>
            </a:r>
          </a:p>
        </p:txBody>
      </p:sp>
      <p:sp>
        <p:nvSpPr>
          <p:cNvPr id="8" name="Tijdelijke aanduiding voor inhoud 7"/>
          <p:cNvSpPr>
            <a:spLocks noGrp="1"/>
          </p:cNvSpPr>
          <p:nvPr>
            <p:ph idx="1"/>
          </p:nvPr>
        </p:nvSpPr>
        <p:spPr/>
        <p:txBody>
          <a:bodyPr>
            <a:normAutofit/>
          </a:bodyPr>
          <a:lstStyle/>
          <a:p>
            <a:pPr lvl="0"/>
            <a:endParaRPr lang="nl-NL" sz="2400" dirty="0"/>
          </a:p>
          <a:p>
            <a:pPr lvl="0"/>
            <a:r>
              <a:rPr lang="nl-NL" dirty="0"/>
              <a:t>De kans dat een kind uitgroeit tot lezer wordt </a:t>
            </a:r>
            <a:r>
              <a:rPr lang="nl-NL" b="1" dirty="0">
                <a:solidFill>
                  <a:srgbClr val="FF7320"/>
                </a:solidFill>
              </a:rPr>
              <a:t>5x</a:t>
            </a:r>
            <a:r>
              <a:rPr lang="nl-NL" b="1" dirty="0"/>
              <a:t> </a:t>
            </a:r>
            <a:r>
              <a:rPr lang="nl-NL" dirty="0"/>
              <a:t>zo groot als </a:t>
            </a:r>
            <a:r>
              <a:rPr lang="nl-NL" u="sng" dirty="0"/>
              <a:t>ouders</a:t>
            </a:r>
            <a:r>
              <a:rPr lang="nl-NL" dirty="0"/>
              <a:t> een actieve leesopvoeding voeren. </a:t>
            </a:r>
          </a:p>
          <a:p>
            <a:pPr lvl="0"/>
            <a:endParaRPr lang="nl-NL" dirty="0"/>
          </a:p>
          <a:p>
            <a:pPr lvl="0"/>
            <a:r>
              <a:rPr lang="nl-NL" dirty="0"/>
              <a:t>Ter vergelijking: de invloed van een </a:t>
            </a:r>
            <a:r>
              <a:rPr lang="nl-NL" u="sng" dirty="0"/>
              <a:t>docent</a:t>
            </a:r>
            <a:r>
              <a:rPr lang="nl-NL" dirty="0"/>
              <a:t> maakt die kans </a:t>
            </a:r>
            <a:r>
              <a:rPr lang="nl-NL" b="1" dirty="0">
                <a:solidFill>
                  <a:srgbClr val="FF7320"/>
                </a:solidFill>
              </a:rPr>
              <a:t>1,5x</a:t>
            </a:r>
            <a:r>
              <a:rPr lang="nl-NL" b="1" dirty="0"/>
              <a:t> </a:t>
            </a:r>
            <a:r>
              <a:rPr lang="nl-NL" dirty="0"/>
              <a:t>zo groot, van </a:t>
            </a:r>
            <a:r>
              <a:rPr lang="nl-NL" u="sng" dirty="0"/>
              <a:t>vrienden</a:t>
            </a:r>
            <a:r>
              <a:rPr lang="nl-NL" dirty="0"/>
              <a:t> </a:t>
            </a:r>
            <a:r>
              <a:rPr lang="nl-NL" b="1" dirty="0">
                <a:solidFill>
                  <a:srgbClr val="FF7320"/>
                </a:solidFill>
              </a:rPr>
              <a:t>3,5x</a:t>
            </a:r>
            <a:r>
              <a:rPr lang="nl-NL" dirty="0"/>
              <a:t>.</a:t>
            </a:r>
          </a:p>
        </p:txBody>
      </p:sp>
      <p:sp>
        <p:nvSpPr>
          <p:cNvPr id="4" name="Tekstvak 3"/>
          <p:cNvSpPr txBox="1"/>
          <p:nvPr/>
        </p:nvSpPr>
        <p:spPr>
          <a:xfrm>
            <a:off x="2135560" y="6372037"/>
            <a:ext cx="5544616" cy="276999"/>
          </a:xfrm>
          <a:prstGeom prst="rect">
            <a:avLst/>
          </a:prstGeom>
          <a:noFill/>
        </p:spPr>
        <p:txBody>
          <a:bodyPr wrap="square" rtlCol="0">
            <a:spAutoFit/>
          </a:bodyPr>
          <a:lstStyle/>
          <a:p>
            <a:r>
              <a:rPr lang="nl-NL" sz="1200" dirty="0"/>
              <a:t>Bron: Het verhaal achter de lezer (Stalpers, 2007)</a:t>
            </a:r>
          </a:p>
        </p:txBody>
      </p:sp>
    </p:spTree>
    <p:extLst>
      <p:ext uri="{BB962C8B-B14F-4D97-AF65-F5344CB8AC3E}">
        <p14:creationId xmlns:p14="http://schemas.microsoft.com/office/powerpoint/2010/main" val="373155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Opvatting van ouders over opvoeden</a:t>
            </a:r>
          </a:p>
        </p:txBody>
      </p:sp>
      <p:sp>
        <p:nvSpPr>
          <p:cNvPr id="3" name="Tijdelijke aanduiding voor tekst 2"/>
          <p:cNvSpPr>
            <a:spLocks noGrp="1"/>
          </p:cNvSpPr>
          <p:nvPr>
            <p:ph idx="1"/>
          </p:nvPr>
        </p:nvSpPr>
        <p:spPr/>
        <p:txBody>
          <a:bodyPr/>
          <a:lstStyle/>
          <a:p>
            <a:pPr>
              <a:buFont typeface="Arial" pitchFamily="34" charset="0"/>
              <a:buChar char="•"/>
            </a:pPr>
            <a:endParaRPr lang="nl-NL" dirty="0"/>
          </a:p>
          <a:p>
            <a:pPr>
              <a:buFont typeface="Arial" pitchFamily="34" charset="0"/>
              <a:buChar char="•"/>
            </a:pPr>
            <a:endParaRPr lang="nl-NL" dirty="0"/>
          </a:p>
        </p:txBody>
      </p:sp>
      <p:pic>
        <p:nvPicPr>
          <p:cNvPr id="3074" name="Picture 2"/>
          <p:cNvPicPr>
            <a:picLocks noChangeAspect="1" noChangeArrowheads="1"/>
          </p:cNvPicPr>
          <p:nvPr/>
        </p:nvPicPr>
        <p:blipFill>
          <a:blip r:embed="rId3" cstate="print"/>
          <a:srcRect/>
          <a:stretch>
            <a:fillRect/>
          </a:stretch>
        </p:blipFill>
        <p:spPr bwMode="auto">
          <a:xfrm>
            <a:off x="1847528" y="2001292"/>
            <a:ext cx="7031142" cy="4596358"/>
          </a:xfrm>
          <a:prstGeom prst="rect">
            <a:avLst/>
          </a:prstGeom>
          <a:noFill/>
          <a:ln w="9525">
            <a:noFill/>
            <a:miter lim="800000"/>
            <a:headEnd/>
            <a:tailEnd/>
          </a:ln>
        </p:spPr>
      </p:pic>
    </p:spTree>
    <p:extLst>
      <p:ext uri="{BB962C8B-B14F-4D97-AF65-F5344CB8AC3E}">
        <p14:creationId xmlns:p14="http://schemas.microsoft.com/office/powerpoint/2010/main" val="201709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cursus: gesprek met ouders</a:t>
            </a:r>
          </a:p>
        </p:txBody>
      </p:sp>
      <p:sp>
        <p:nvSpPr>
          <p:cNvPr id="3" name="Tijdelijke aanduiding voor inhoud 2"/>
          <p:cNvSpPr>
            <a:spLocks noGrp="1"/>
          </p:cNvSpPr>
          <p:nvPr>
            <p:ph idx="1"/>
          </p:nvPr>
        </p:nvSpPr>
        <p:spPr/>
        <p:txBody>
          <a:bodyPr>
            <a:normAutofit/>
          </a:bodyPr>
          <a:lstStyle/>
          <a:p>
            <a:r>
              <a:rPr lang="nl-NL" dirty="0"/>
              <a:t>Heb je al ouders voor ogen?</a:t>
            </a:r>
          </a:p>
          <a:p>
            <a:r>
              <a:rPr lang="nl-NL" dirty="0"/>
              <a:t>Hoe organiseer je een gesprek met ze?</a:t>
            </a:r>
          </a:p>
          <a:p>
            <a:r>
              <a:rPr lang="nl-NL" dirty="0"/>
              <a:t>Wat is een goede insteek voor het gesprek?</a:t>
            </a:r>
          </a:p>
          <a:p>
            <a:r>
              <a:rPr lang="nl-NL" dirty="0"/>
              <a:t>Wat moet je vermijden?</a:t>
            </a:r>
          </a:p>
          <a:p>
            <a:endParaRPr lang="nl-NL" dirty="0"/>
          </a:p>
          <a:p>
            <a:pPr marL="0" indent="0">
              <a:buNone/>
            </a:pPr>
            <a:r>
              <a:rPr lang="nl-NL" dirty="0"/>
              <a:t>Gebruik de flyer bij het gesprek</a:t>
            </a:r>
          </a:p>
          <a:p>
            <a:pPr marL="0" indent="0">
              <a:buNone/>
            </a:pPr>
            <a:r>
              <a:rPr lang="nl-NL" dirty="0"/>
              <a:t>Aanmeldingen doorgeven aan </a:t>
            </a:r>
            <a:r>
              <a:rPr lang="nl-NL" dirty="0" err="1"/>
              <a:t>leescöordinator</a:t>
            </a:r>
            <a:r>
              <a:rPr lang="nl-NL" dirty="0"/>
              <a:t> </a:t>
            </a:r>
          </a:p>
          <a:p>
            <a:pPr lvl="2"/>
            <a:endParaRPr lang="nl-NL" dirty="0"/>
          </a:p>
          <a:p>
            <a:pPr lvl="2"/>
            <a:endParaRPr lang="nl-NL" dirty="0"/>
          </a:p>
        </p:txBody>
      </p:sp>
    </p:spTree>
    <p:extLst>
      <p:ext uri="{BB962C8B-B14F-4D97-AF65-F5344CB8AC3E}">
        <p14:creationId xmlns:p14="http://schemas.microsoft.com/office/powerpoint/2010/main" val="375555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Tips voor het gesprek 1</a:t>
            </a:r>
          </a:p>
        </p:txBody>
      </p:sp>
      <p:sp>
        <p:nvSpPr>
          <p:cNvPr id="3" name="Tijdelijke aanduiding voor inhoud 2"/>
          <p:cNvSpPr>
            <a:spLocks noGrp="1"/>
          </p:cNvSpPr>
          <p:nvPr>
            <p:ph idx="1"/>
          </p:nvPr>
        </p:nvSpPr>
        <p:spPr/>
        <p:txBody>
          <a:bodyPr>
            <a:normAutofit/>
          </a:bodyPr>
          <a:lstStyle/>
          <a:p>
            <a:pPr lvl="0"/>
            <a:r>
              <a:rPr lang="nl-NL" dirty="0"/>
              <a:t>Wees je ervan bewust dat de ouder een negatieve schoolervaring kan hebben</a:t>
            </a:r>
          </a:p>
          <a:p>
            <a:pPr lvl="0"/>
            <a:r>
              <a:rPr lang="nl-NL" dirty="0"/>
              <a:t>Benadruk wat het kind eraan heeft als de ouder de cursus volgt</a:t>
            </a:r>
          </a:p>
          <a:p>
            <a:pPr lvl="0"/>
            <a:r>
              <a:rPr lang="nl-NL" dirty="0"/>
              <a:t>Een informele omgeving kan het gesprek makkelijker maken</a:t>
            </a:r>
          </a:p>
          <a:p>
            <a:pPr lvl="0"/>
            <a:r>
              <a:rPr lang="nl-NL" dirty="0"/>
              <a:t>Een collega of ander persoon uit het netwerk van de ouder kan helpend zijn</a:t>
            </a:r>
          </a:p>
          <a:p>
            <a:pPr lvl="0"/>
            <a:r>
              <a:rPr lang="nl-NL" dirty="0"/>
              <a:t>Leg een verband met de actualiteit op school, dit maakt het concreet</a:t>
            </a:r>
          </a:p>
          <a:p>
            <a:endParaRPr lang="nl-NL" dirty="0"/>
          </a:p>
        </p:txBody>
      </p:sp>
    </p:spTree>
    <p:extLst>
      <p:ext uri="{BB962C8B-B14F-4D97-AF65-F5344CB8AC3E}">
        <p14:creationId xmlns:p14="http://schemas.microsoft.com/office/powerpoint/2010/main" val="349019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Tips voor het gesprek 2</a:t>
            </a:r>
          </a:p>
        </p:txBody>
      </p:sp>
      <p:sp>
        <p:nvSpPr>
          <p:cNvPr id="3" name="Tijdelijke aanduiding voor inhoud 2"/>
          <p:cNvSpPr>
            <a:spLocks noGrp="1"/>
          </p:cNvSpPr>
          <p:nvPr>
            <p:ph idx="1"/>
          </p:nvPr>
        </p:nvSpPr>
        <p:spPr/>
        <p:txBody>
          <a:bodyPr/>
          <a:lstStyle/>
          <a:p>
            <a:r>
              <a:rPr lang="nl-NL" dirty="0"/>
              <a:t>Zijn er nog tips naar aanleiding van de e-</a:t>
            </a:r>
            <a:r>
              <a:rPr lang="nl-NL" dirty="0" err="1"/>
              <a:t>learning</a:t>
            </a:r>
            <a:r>
              <a:rPr lang="nl-NL" dirty="0"/>
              <a:t>?</a:t>
            </a:r>
          </a:p>
        </p:txBody>
      </p:sp>
    </p:spTree>
    <p:extLst>
      <p:ext uri="{BB962C8B-B14F-4D97-AF65-F5344CB8AC3E}">
        <p14:creationId xmlns:p14="http://schemas.microsoft.com/office/powerpoint/2010/main" val="248885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Signalen van laaggeletterdheid</a:t>
            </a:r>
          </a:p>
        </p:txBody>
      </p:sp>
      <p:graphicFrame>
        <p:nvGraphicFramePr>
          <p:cNvPr id="7" name="Tijdelijke aanduiding voor inhoud 6"/>
          <p:cNvGraphicFramePr>
            <a:graphicFrameLocks noGrp="1"/>
          </p:cNvGraphicFramePr>
          <p:nvPr>
            <p:ph idx="1"/>
            <p:extLst>
              <p:ext uri="{D42A27DB-BD31-4B8C-83A1-F6EECF244321}">
                <p14:modId xmlns:p14="http://schemas.microsoft.com/office/powerpoint/2010/main" val="3365170822"/>
              </p:ext>
            </p:extLst>
          </p:nvPr>
        </p:nvGraphicFramePr>
        <p:xfrm>
          <a:off x="641350" y="2081213"/>
          <a:ext cx="10712448" cy="4103909"/>
        </p:xfrm>
        <a:graphic>
          <a:graphicData uri="http://schemas.openxmlformats.org/drawingml/2006/table">
            <a:tbl>
              <a:tblPr firstRow="1" bandRow="1">
                <a:tableStyleId>{5C22544A-7EE6-4342-B048-85BDC9FD1C3A}</a:tableStyleId>
              </a:tblPr>
              <a:tblGrid>
                <a:gridCol w="3570816">
                  <a:extLst>
                    <a:ext uri="{9D8B030D-6E8A-4147-A177-3AD203B41FA5}">
                      <a16:colId xmlns:a16="http://schemas.microsoft.com/office/drawing/2014/main" val="20000"/>
                    </a:ext>
                  </a:extLst>
                </a:gridCol>
                <a:gridCol w="3570816">
                  <a:extLst>
                    <a:ext uri="{9D8B030D-6E8A-4147-A177-3AD203B41FA5}">
                      <a16:colId xmlns:a16="http://schemas.microsoft.com/office/drawing/2014/main" val="20001"/>
                    </a:ext>
                  </a:extLst>
                </a:gridCol>
                <a:gridCol w="3570816">
                  <a:extLst>
                    <a:ext uri="{9D8B030D-6E8A-4147-A177-3AD203B41FA5}">
                      <a16:colId xmlns:a16="http://schemas.microsoft.com/office/drawing/2014/main" val="20002"/>
                    </a:ext>
                  </a:extLst>
                </a:gridCol>
              </a:tblGrid>
              <a:tr h="390848">
                <a:tc>
                  <a:txBody>
                    <a:bodyPr/>
                    <a:lstStyle/>
                    <a:p>
                      <a:r>
                        <a:rPr lang="nl-NL" sz="1800" dirty="0">
                          <a:latin typeface="Arial" panose="020B0604020202020204" pitchFamily="34" charset="0"/>
                          <a:cs typeface="Arial" panose="020B0604020202020204" pitchFamily="34" charset="0"/>
                        </a:rPr>
                        <a:t>Spreken</a:t>
                      </a:r>
                    </a:p>
                  </a:txBody>
                  <a:tcPr/>
                </a:tc>
                <a:tc>
                  <a:txBody>
                    <a:bodyPr/>
                    <a:lstStyle/>
                    <a:p>
                      <a:r>
                        <a:rPr lang="nl-NL" sz="1800" dirty="0">
                          <a:latin typeface="Arial" panose="020B0604020202020204" pitchFamily="34" charset="0"/>
                          <a:cs typeface="Arial" panose="020B0604020202020204" pitchFamily="34" charset="0"/>
                        </a:rPr>
                        <a:t>Lezen</a:t>
                      </a:r>
                    </a:p>
                  </a:txBody>
                  <a:tcPr/>
                </a:tc>
                <a:tc>
                  <a:txBody>
                    <a:bodyPr/>
                    <a:lstStyle/>
                    <a:p>
                      <a:r>
                        <a:rPr lang="nl-NL" sz="1800" dirty="0">
                          <a:latin typeface="Arial" panose="020B0604020202020204" pitchFamily="34" charset="0"/>
                          <a:cs typeface="Arial" panose="020B0604020202020204" pitchFamily="34" charset="0"/>
                        </a:rPr>
                        <a:t>Schrijven</a:t>
                      </a:r>
                    </a:p>
                  </a:txBody>
                  <a:tcPr/>
                </a:tc>
                <a:extLst>
                  <a:ext uri="{0D108BD9-81ED-4DB2-BD59-A6C34878D82A}">
                    <a16:rowId xmlns:a16="http://schemas.microsoft.com/office/drawing/2014/main" val="10000"/>
                  </a:ext>
                </a:extLst>
              </a:tr>
              <a:tr h="1005039">
                <a:tc>
                  <a:txBody>
                    <a:bodyPr/>
                    <a:lstStyle/>
                    <a:p>
                      <a:r>
                        <a:rPr lang="nl-NL" sz="1800" dirty="0">
                          <a:latin typeface="Arial" panose="020B0604020202020204" pitchFamily="34" charset="0"/>
                          <a:cs typeface="Arial" panose="020B0604020202020204" pitchFamily="34" charset="0"/>
                        </a:rPr>
                        <a:t>Geeft antwoorden</a:t>
                      </a:r>
                      <a:r>
                        <a:rPr lang="nl-NL" sz="1800" baseline="0" dirty="0">
                          <a:latin typeface="Arial" panose="020B0604020202020204" pitchFamily="34" charset="0"/>
                          <a:cs typeface="Arial" panose="020B0604020202020204" pitchFamily="34" charset="0"/>
                        </a:rPr>
                        <a:t> die niet aansluiten op de vraag</a:t>
                      </a:r>
                      <a:endParaRPr lang="nl-NL" sz="1800" dirty="0">
                        <a:latin typeface="Arial" panose="020B0604020202020204" pitchFamily="34" charset="0"/>
                        <a:cs typeface="Arial" panose="020B0604020202020204" pitchFamily="34" charset="0"/>
                      </a:endParaRPr>
                    </a:p>
                  </a:txBody>
                  <a:tcPr/>
                </a:tc>
                <a:tc>
                  <a:txBody>
                    <a:bodyPr/>
                    <a:lstStyle/>
                    <a:p>
                      <a:r>
                        <a:rPr lang="nl-NL" sz="1800" dirty="0">
                          <a:latin typeface="Arial" panose="020B0604020202020204" pitchFamily="34" charset="0"/>
                          <a:cs typeface="Arial" panose="020B0604020202020204" pitchFamily="34" charset="0"/>
                        </a:rPr>
                        <a:t>Vermijdt leessituaties</a:t>
                      </a:r>
                    </a:p>
                  </a:txBody>
                  <a:tcPr/>
                </a:tc>
                <a:tc>
                  <a:txBody>
                    <a:bodyPr/>
                    <a:lstStyle/>
                    <a:p>
                      <a:r>
                        <a:rPr lang="nl-NL" sz="1800" dirty="0">
                          <a:latin typeface="Arial" panose="020B0604020202020204" pitchFamily="34" charset="0"/>
                          <a:cs typeface="Arial" panose="020B0604020202020204" pitchFamily="34" charset="0"/>
                        </a:rPr>
                        <a:t>Noteert afspraken niet (en vergeet ze)</a:t>
                      </a:r>
                    </a:p>
                  </a:txBody>
                  <a:tcPr/>
                </a:tc>
                <a:extLst>
                  <a:ext uri="{0D108BD9-81ED-4DB2-BD59-A6C34878D82A}">
                    <a16:rowId xmlns:a16="http://schemas.microsoft.com/office/drawing/2014/main" val="10001"/>
                  </a:ext>
                </a:extLst>
              </a:tr>
              <a:tr h="697944">
                <a:tc>
                  <a:txBody>
                    <a:bodyPr/>
                    <a:lstStyle/>
                    <a:p>
                      <a:r>
                        <a:rPr lang="nl-NL" sz="1800" dirty="0">
                          <a:latin typeface="Arial" panose="020B0604020202020204" pitchFamily="34" charset="0"/>
                          <a:cs typeface="Arial" panose="020B0604020202020204" pitchFamily="34" charset="0"/>
                        </a:rPr>
                        <a:t>Heeft moeite met vragen formuleren</a:t>
                      </a:r>
                    </a:p>
                  </a:txBody>
                  <a:tcPr/>
                </a:tc>
                <a:tc>
                  <a:txBody>
                    <a:bodyPr/>
                    <a:lstStyle/>
                    <a:p>
                      <a:r>
                        <a:rPr lang="nl-NL" sz="1800" dirty="0">
                          <a:latin typeface="Arial" panose="020B0604020202020204" pitchFamily="34" charset="0"/>
                          <a:cs typeface="Arial" panose="020B0604020202020204" pitchFamily="34" charset="0"/>
                        </a:rPr>
                        <a:t>Heeft geen boeken in huis</a:t>
                      </a:r>
                    </a:p>
                  </a:txBody>
                  <a:tcPr/>
                </a:tc>
                <a:tc>
                  <a:txBody>
                    <a:bodyPr/>
                    <a:lstStyle/>
                    <a:p>
                      <a:r>
                        <a:rPr lang="nl-NL" sz="1800" dirty="0">
                          <a:latin typeface="Arial" panose="020B0604020202020204" pitchFamily="34" charset="0"/>
                          <a:cs typeface="Arial" panose="020B0604020202020204" pitchFamily="34" charset="0"/>
                        </a:rPr>
                        <a:t>Gebruikt geen punten en komma’s</a:t>
                      </a:r>
                    </a:p>
                  </a:txBody>
                  <a:tcPr/>
                </a:tc>
                <a:extLst>
                  <a:ext uri="{0D108BD9-81ED-4DB2-BD59-A6C34878D82A}">
                    <a16:rowId xmlns:a16="http://schemas.microsoft.com/office/drawing/2014/main" val="10002"/>
                  </a:ext>
                </a:extLst>
              </a:tr>
              <a:tr h="1005039">
                <a:tc>
                  <a:txBody>
                    <a:bodyPr/>
                    <a:lstStyle/>
                    <a:p>
                      <a:r>
                        <a:rPr lang="nl-NL" sz="1800" dirty="0">
                          <a:latin typeface="Arial" panose="020B0604020202020204" pitchFamily="34" charset="0"/>
                          <a:cs typeface="Arial" panose="020B0604020202020204" pitchFamily="34" charset="0"/>
                        </a:rPr>
                        <a:t>Komt niet ‘</a:t>
                      </a:r>
                      <a:r>
                        <a:rPr lang="nl-NL" sz="1800" dirty="0" err="1">
                          <a:latin typeface="Arial" panose="020B0604020202020204" pitchFamily="34" charset="0"/>
                          <a:cs typeface="Arial" panose="020B0604020202020204" pitchFamily="34" charset="0"/>
                        </a:rPr>
                        <a:t>to</a:t>
                      </a:r>
                      <a:r>
                        <a:rPr lang="nl-NL" sz="1800" baseline="0" dirty="0">
                          <a:latin typeface="Arial" panose="020B0604020202020204" pitchFamily="34" charset="0"/>
                          <a:cs typeface="Arial" panose="020B0604020202020204" pitchFamily="34" charset="0"/>
                        </a:rPr>
                        <a:t> </a:t>
                      </a:r>
                      <a:r>
                        <a:rPr lang="nl-NL" sz="1800" baseline="0" dirty="0" err="1">
                          <a:latin typeface="Arial" panose="020B0604020202020204" pitchFamily="34" charset="0"/>
                          <a:cs typeface="Arial" panose="020B0604020202020204" pitchFamily="34" charset="0"/>
                        </a:rPr>
                        <a:t>the</a:t>
                      </a:r>
                      <a:r>
                        <a:rPr lang="nl-NL" sz="1800" baseline="0" dirty="0">
                          <a:latin typeface="Arial" panose="020B0604020202020204" pitchFamily="34" charset="0"/>
                          <a:cs typeface="Arial" panose="020B0604020202020204" pitchFamily="34" charset="0"/>
                        </a:rPr>
                        <a:t> point’</a:t>
                      </a:r>
                      <a:endParaRPr lang="nl-NL" sz="1800" dirty="0">
                        <a:latin typeface="Arial" panose="020B0604020202020204" pitchFamily="34" charset="0"/>
                        <a:cs typeface="Arial" panose="020B0604020202020204" pitchFamily="34" charset="0"/>
                      </a:endParaRPr>
                    </a:p>
                  </a:txBody>
                  <a:tcPr/>
                </a:tc>
                <a:tc>
                  <a:txBody>
                    <a:bodyPr/>
                    <a:lstStyle/>
                    <a:p>
                      <a:r>
                        <a:rPr lang="nl-NL" sz="1800" dirty="0">
                          <a:latin typeface="Arial" panose="020B0604020202020204" pitchFamily="34" charset="0"/>
                          <a:cs typeface="Arial" panose="020B0604020202020204" pitchFamily="34" charset="0"/>
                        </a:rPr>
                        <a:t>Beweegt zijn ogen niet over de tekst</a:t>
                      </a:r>
                    </a:p>
                  </a:txBody>
                  <a:tcPr/>
                </a:tc>
                <a:tc>
                  <a:txBody>
                    <a:bodyPr/>
                    <a:lstStyle/>
                    <a:p>
                      <a:r>
                        <a:rPr lang="nl-NL" sz="1800" dirty="0">
                          <a:latin typeface="Arial" panose="020B0604020202020204" pitchFamily="34" charset="0"/>
                          <a:cs typeface="Arial" panose="020B0604020202020204" pitchFamily="34" charset="0"/>
                        </a:rPr>
                        <a:t>Heeft kinderlijke schrijfwijze; tekent letters</a:t>
                      </a:r>
                    </a:p>
                  </a:txBody>
                  <a:tcPr/>
                </a:tc>
                <a:extLst>
                  <a:ext uri="{0D108BD9-81ED-4DB2-BD59-A6C34878D82A}">
                    <a16:rowId xmlns:a16="http://schemas.microsoft.com/office/drawing/2014/main" val="10003"/>
                  </a:ext>
                </a:extLst>
              </a:tr>
              <a:tr h="1005039">
                <a:tc>
                  <a:txBody>
                    <a:bodyPr/>
                    <a:lstStyle/>
                    <a:p>
                      <a:r>
                        <a:rPr lang="nl-NL" sz="1800" dirty="0">
                          <a:latin typeface="Arial" panose="020B0604020202020204" pitchFamily="34" charset="0"/>
                          <a:cs typeface="Arial" panose="020B0604020202020204" pitchFamily="34" charset="0"/>
                        </a:rPr>
                        <a:t>Maakt</a:t>
                      </a:r>
                      <a:r>
                        <a:rPr lang="nl-NL" sz="1800" baseline="0" dirty="0">
                          <a:latin typeface="Arial" panose="020B0604020202020204" pitchFamily="34" charset="0"/>
                          <a:cs typeface="Arial" panose="020B0604020202020204" pitchFamily="34" charset="0"/>
                        </a:rPr>
                        <a:t> geen begin en eind in verhaal</a:t>
                      </a:r>
                      <a:endParaRPr lang="nl-NL" sz="1800" dirty="0">
                        <a:latin typeface="Arial" panose="020B0604020202020204" pitchFamily="34" charset="0"/>
                        <a:cs typeface="Arial" panose="020B0604020202020204" pitchFamily="34" charset="0"/>
                      </a:endParaRPr>
                    </a:p>
                  </a:txBody>
                  <a:tcPr/>
                </a:tc>
                <a:tc>
                  <a:txBody>
                    <a:bodyPr/>
                    <a:lstStyle/>
                    <a:p>
                      <a:r>
                        <a:rPr lang="nl-NL" sz="1800" dirty="0">
                          <a:latin typeface="Arial" panose="020B0604020202020204" pitchFamily="34" charset="0"/>
                          <a:cs typeface="Arial" panose="020B0604020202020204" pitchFamily="34" charset="0"/>
                        </a:rPr>
                        <a:t>Stelt vragen over eerdere</a:t>
                      </a:r>
                      <a:r>
                        <a:rPr lang="nl-NL" sz="1800" baseline="0" dirty="0">
                          <a:latin typeface="Arial" panose="020B0604020202020204" pitchFamily="34" charset="0"/>
                          <a:cs typeface="Arial" panose="020B0604020202020204" pitchFamily="34" charset="0"/>
                        </a:rPr>
                        <a:t> schriftelijke communicatie</a:t>
                      </a:r>
                      <a:endParaRPr lang="nl-NL" sz="1800" dirty="0">
                        <a:latin typeface="Arial" panose="020B0604020202020204" pitchFamily="34" charset="0"/>
                        <a:cs typeface="Arial" panose="020B0604020202020204" pitchFamily="34" charset="0"/>
                      </a:endParaRPr>
                    </a:p>
                  </a:txBody>
                  <a:tcPr/>
                </a:tc>
                <a:tc>
                  <a:txBody>
                    <a:bodyPr/>
                    <a:lstStyle/>
                    <a:p>
                      <a:r>
                        <a:rPr lang="nl-NL" sz="1800" dirty="0">
                          <a:latin typeface="Arial" panose="020B0604020202020204" pitchFamily="34" charset="0"/>
                          <a:cs typeface="Arial" panose="020B0604020202020204" pitchFamily="34" charset="0"/>
                        </a:rPr>
                        <a:t>Vraagt</a:t>
                      </a:r>
                      <a:r>
                        <a:rPr lang="nl-NL" sz="1800" baseline="0" dirty="0">
                          <a:latin typeface="Arial" panose="020B0604020202020204" pitchFamily="34" charset="0"/>
                          <a:cs typeface="Arial" panose="020B0604020202020204" pitchFamily="34" charset="0"/>
                        </a:rPr>
                        <a:t> jou om een formulier in te vullen</a:t>
                      </a:r>
                      <a:endParaRPr lang="nl-NL"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1783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cursus: planning maken</a:t>
            </a:r>
          </a:p>
        </p:txBody>
      </p:sp>
      <p:sp>
        <p:nvSpPr>
          <p:cNvPr id="3" name="Tijdelijke aanduiding voor inhoud 2"/>
          <p:cNvSpPr>
            <a:spLocks noGrp="1"/>
          </p:cNvSpPr>
          <p:nvPr>
            <p:ph idx="1"/>
          </p:nvPr>
        </p:nvSpPr>
        <p:spPr/>
        <p:txBody>
          <a:bodyPr>
            <a:normAutofit/>
          </a:bodyPr>
          <a:lstStyle/>
          <a:p>
            <a:r>
              <a:rPr lang="nl-NL" dirty="0"/>
              <a:t>Welk tijdstip komt ouders en cursusleider uit?</a:t>
            </a:r>
          </a:p>
          <a:p>
            <a:r>
              <a:rPr lang="nl-NL" dirty="0"/>
              <a:t>Welke ruimte is beschikbaar?</a:t>
            </a:r>
          </a:p>
          <a:p>
            <a:r>
              <a:rPr lang="nl-NL" dirty="0"/>
              <a:t>Welke data worden vastgelegd?</a:t>
            </a:r>
          </a:p>
          <a:p>
            <a:r>
              <a:rPr lang="nl-NL" dirty="0"/>
              <a:t>Wanneer is het afsluitende bezoek aan de Bibliotheek.</a:t>
            </a:r>
          </a:p>
          <a:p>
            <a:pPr marL="0" indent="0">
              <a:buNone/>
            </a:pPr>
            <a:endParaRPr lang="nl-NL" dirty="0"/>
          </a:p>
          <a:p>
            <a:pPr marL="0" indent="0">
              <a:buNone/>
            </a:pPr>
            <a:r>
              <a:rPr lang="nl-NL" dirty="0"/>
              <a:t>Gebruik het afsprakenbriefje</a:t>
            </a:r>
          </a:p>
          <a:p>
            <a:pPr lvl="2"/>
            <a:endParaRPr lang="nl-NL" dirty="0"/>
          </a:p>
        </p:txBody>
      </p:sp>
    </p:spTree>
    <p:extLst>
      <p:ext uri="{BB962C8B-B14F-4D97-AF65-F5344CB8AC3E}">
        <p14:creationId xmlns:p14="http://schemas.microsoft.com/office/powerpoint/2010/main" val="174743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pilot: vervolg</a:t>
            </a:r>
          </a:p>
        </p:txBody>
      </p:sp>
      <p:sp>
        <p:nvSpPr>
          <p:cNvPr id="3" name="Tijdelijke aanduiding voor inhoud 2"/>
          <p:cNvSpPr>
            <a:spLocks noGrp="1"/>
          </p:cNvSpPr>
          <p:nvPr>
            <p:ph idx="1"/>
          </p:nvPr>
        </p:nvSpPr>
        <p:spPr/>
        <p:txBody>
          <a:bodyPr/>
          <a:lstStyle/>
          <a:p>
            <a:pPr marL="0" indent="0">
              <a:buNone/>
            </a:pPr>
            <a:r>
              <a:rPr lang="nl-NL" dirty="0"/>
              <a:t>De Bibliotheek biedt de ouders na afloop van de cursusmogelijkheden tot vervolg, zoals het taalaanbod van Stichting Lezen &amp; Schrijven.</a:t>
            </a:r>
          </a:p>
          <a:p>
            <a:pPr marL="0" indent="0">
              <a:buNone/>
            </a:pPr>
            <a:endParaRPr lang="nl-NL" dirty="0"/>
          </a:p>
        </p:txBody>
      </p:sp>
      <p:pic>
        <p:nvPicPr>
          <p:cNvPr id="2050" name="Picture 2" descr="logo Taalh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162" y="4000637"/>
            <a:ext cx="1800200" cy="14532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aalpunt_180mm_hoog.ind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551" y="3834298"/>
            <a:ext cx="2857500" cy="7334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pro.debibliotheekopschool.nl/dam/afbeeldingen/computers.jpg/_jcr_content/renditions/cq5dam.web.circle.384.6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0523" y="3834299"/>
            <a:ext cx="2445296" cy="24452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4152" y="5157192"/>
            <a:ext cx="1676400" cy="39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9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87688" y="1988840"/>
            <a:ext cx="5256584" cy="4104456"/>
          </a:xfrm>
        </p:spPr>
        <p:txBody>
          <a:bodyPr>
            <a:normAutofit/>
          </a:bodyPr>
          <a:lstStyle/>
          <a:p>
            <a:r>
              <a:rPr lang="nl-NL" sz="2000" dirty="0"/>
              <a:t>Logo Bibliotheek</a:t>
            </a:r>
          </a:p>
          <a:p>
            <a:endParaRPr lang="nl-NL" sz="2000" dirty="0"/>
          </a:p>
          <a:p>
            <a:r>
              <a:rPr lang="nl-NL" sz="1600" dirty="0"/>
              <a:t>Namens Bibliotheek [naam bibliotheek]</a:t>
            </a:r>
          </a:p>
          <a:p>
            <a:endParaRPr lang="nl-NL" sz="1600" dirty="0"/>
          </a:p>
          <a:p>
            <a:r>
              <a:rPr lang="nl-NL" sz="1600" dirty="0"/>
              <a:t>[naam bibliotheek contactpersoon]</a:t>
            </a:r>
          </a:p>
          <a:p>
            <a:r>
              <a:rPr lang="nl-NL" sz="1600" dirty="0"/>
              <a:t>[e-mail bibliotheek contactpersoon] </a:t>
            </a:r>
          </a:p>
          <a:p>
            <a:r>
              <a:rPr lang="nl-NL" sz="1600" i="1" dirty="0"/>
              <a:t>[functie bibliotheek contactpersoon] </a:t>
            </a:r>
          </a:p>
          <a:p>
            <a:endParaRPr lang="nl-NL" sz="1600" i="1" dirty="0"/>
          </a:p>
          <a:p>
            <a:endParaRPr lang="nl-NL" sz="2000" dirty="0"/>
          </a:p>
          <a:p>
            <a:endParaRPr lang="nl-NL" sz="2000" dirty="0"/>
          </a:p>
        </p:txBody>
      </p:sp>
      <p:pic>
        <p:nvPicPr>
          <p:cNvPr id="6" name="Picture 2" descr="Stichting Lezen en Schrijven">
            <a:extLst>
              <a:ext uri="{FF2B5EF4-FFF2-40B4-BE49-F238E27FC236}">
                <a16:creationId xmlns:a16="http://schemas.microsoft.com/office/drawing/2014/main" id="{13442B48-D07D-4D96-B737-ECC0DDA4A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8347" y="3171206"/>
            <a:ext cx="1085850" cy="1076326"/>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B6E47A7C-84F9-4BDB-A00C-E2BDE7339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4994" y="4374108"/>
            <a:ext cx="892556" cy="892556"/>
          </a:xfrm>
          <a:prstGeom prst="rect">
            <a:avLst/>
          </a:prstGeom>
        </p:spPr>
      </p:pic>
    </p:spTree>
    <p:extLst>
      <p:ext uri="{BB962C8B-B14F-4D97-AF65-F5344CB8AC3E}">
        <p14:creationId xmlns:p14="http://schemas.microsoft.com/office/powerpoint/2010/main" val="206266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54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Deze presentatie</a:t>
            </a:r>
          </a:p>
        </p:txBody>
      </p:sp>
      <p:sp>
        <p:nvSpPr>
          <p:cNvPr id="3" name="Tijdelijke aanduiding voor inhoud 2"/>
          <p:cNvSpPr>
            <a:spLocks noGrp="1"/>
          </p:cNvSpPr>
          <p:nvPr>
            <p:ph idx="1"/>
          </p:nvPr>
        </p:nvSpPr>
        <p:spPr/>
        <p:txBody>
          <a:bodyPr>
            <a:normAutofit/>
          </a:bodyPr>
          <a:lstStyle/>
          <a:p>
            <a:pPr>
              <a:lnSpc>
                <a:spcPct val="150000"/>
              </a:lnSpc>
            </a:pPr>
            <a:r>
              <a:rPr lang="nl-NL" dirty="0"/>
              <a:t>De oudercursus: </a:t>
            </a:r>
            <a:r>
              <a:rPr lang="nl-NL" i="1" dirty="0"/>
              <a:t>Voor jou en je kind!</a:t>
            </a:r>
            <a:endParaRPr lang="nl-NL" dirty="0"/>
          </a:p>
          <a:p>
            <a:pPr>
              <a:lnSpc>
                <a:spcPct val="150000"/>
              </a:lnSpc>
            </a:pPr>
            <a:r>
              <a:rPr lang="nl-NL" dirty="0"/>
              <a:t>Taalontwikkeling: niet vanzelfsprekend</a:t>
            </a:r>
          </a:p>
          <a:p>
            <a:pPr>
              <a:lnSpc>
                <a:spcPct val="150000"/>
              </a:lnSpc>
            </a:pPr>
            <a:r>
              <a:rPr lang="nl-NL" dirty="0"/>
              <a:t>De pilot: de rol van school</a:t>
            </a:r>
          </a:p>
        </p:txBody>
      </p:sp>
    </p:spTree>
    <p:extLst>
      <p:ext uri="{BB962C8B-B14F-4D97-AF65-F5344CB8AC3E}">
        <p14:creationId xmlns:p14="http://schemas.microsoft.com/office/powerpoint/2010/main" val="304173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oudercursus: Voor jou en je kind!</a:t>
            </a:r>
          </a:p>
        </p:txBody>
      </p:sp>
      <p:sp>
        <p:nvSpPr>
          <p:cNvPr id="3" name="Tijdelijke aanduiding voor inhoud 2"/>
          <p:cNvSpPr>
            <a:spLocks noGrp="1"/>
          </p:cNvSpPr>
          <p:nvPr>
            <p:ph idx="1"/>
          </p:nvPr>
        </p:nvSpPr>
        <p:spPr/>
        <p:txBody>
          <a:bodyPr>
            <a:normAutofit/>
          </a:bodyPr>
          <a:lstStyle/>
          <a:p>
            <a:r>
              <a:rPr lang="nl-NL" dirty="0"/>
              <a:t>Ontwikkeld door Stichting Lezen &amp; Schrijven</a:t>
            </a:r>
          </a:p>
          <a:p>
            <a:r>
              <a:rPr lang="nl-NL" dirty="0"/>
              <a:t>Doelgroep: ouders die een steuntje in de rug kunnen gebruiken bij de taal- en schoolontwikkeling van hun kind(eren)</a:t>
            </a:r>
          </a:p>
          <a:p>
            <a:r>
              <a:rPr lang="nl-NL" dirty="0"/>
              <a:t>Doel: ondersteunen van deze ouders door hun kennis te vergroten van de gang van zaken op school</a:t>
            </a:r>
          </a:p>
        </p:txBody>
      </p:sp>
    </p:spTree>
    <p:extLst>
      <p:ext uri="{BB962C8B-B14F-4D97-AF65-F5344CB8AC3E}">
        <p14:creationId xmlns:p14="http://schemas.microsoft.com/office/powerpoint/2010/main" val="186168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materiaal over lezen</a:t>
            </a:r>
          </a:p>
        </p:txBody>
      </p:sp>
      <p:sp>
        <p:nvSpPr>
          <p:cNvPr id="3" name="Tijdelijke aanduiding voor inhoud 2"/>
          <p:cNvSpPr>
            <a:spLocks noGrp="1"/>
          </p:cNvSpPr>
          <p:nvPr>
            <p:ph idx="1"/>
          </p:nvPr>
        </p:nvSpPr>
        <p:spPr/>
        <p:txBody>
          <a:bodyPr>
            <a:normAutofit/>
          </a:bodyPr>
          <a:lstStyle/>
          <a:p>
            <a:r>
              <a:rPr lang="nl-NL" dirty="0"/>
              <a:t>Sluit aan bij </a:t>
            </a:r>
            <a:r>
              <a:rPr lang="nl-NL" i="1" dirty="0"/>
              <a:t>Voor jou en je kind!</a:t>
            </a:r>
          </a:p>
          <a:p>
            <a:r>
              <a:rPr lang="nl-NL" dirty="0"/>
              <a:t>Geeft ouders informatie over en houvast bij leesbevordering op school en thuis</a:t>
            </a:r>
          </a:p>
          <a:p>
            <a:r>
              <a:rPr lang="nl-NL" dirty="0"/>
              <a:t>Past bij de Bibliotheek op school </a:t>
            </a:r>
          </a:p>
          <a:p>
            <a:r>
              <a:rPr lang="nl-NL" dirty="0"/>
              <a:t>Sluit af met gezamenlijk bezoek aan de Bibliotheek</a:t>
            </a:r>
          </a:p>
          <a:p>
            <a:endParaRPr lang="nl-NL" dirty="0"/>
          </a:p>
        </p:txBody>
      </p:sp>
    </p:spTree>
    <p:extLst>
      <p:ext uri="{BB962C8B-B14F-4D97-AF65-F5344CB8AC3E}">
        <p14:creationId xmlns:p14="http://schemas.microsoft.com/office/powerpoint/2010/main" val="266370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0374" y="2204865"/>
            <a:ext cx="4211791" cy="282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vadersvoorlezen.nl/img/leescoalitie.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5317" y="1446600"/>
            <a:ext cx="30480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p:cNvPicPr>
            <a:picLocks noChangeAspect="1"/>
          </p:cNvPicPr>
          <p:nvPr/>
        </p:nvPicPr>
        <p:blipFill>
          <a:blip r:embed="rId5"/>
          <a:stretch>
            <a:fillRect/>
          </a:stretch>
        </p:blipFill>
        <p:spPr>
          <a:xfrm>
            <a:off x="6082164" y="1556792"/>
            <a:ext cx="4100220" cy="3888432"/>
          </a:xfrm>
          <a:prstGeom prst="rect">
            <a:avLst/>
          </a:prstGeom>
        </p:spPr>
      </p:pic>
    </p:spTree>
    <p:extLst>
      <p:ext uri="{BB962C8B-B14F-4D97-AF65-F5344CB8AC3E}">
        <p14:creationId xmlns:p14="http://schemas.microsoft.com/office/powerpoint/2010/main" val="2937647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pPr algn="l"/>
            <a:r>
              <a:rPr lang="nl-NL" dirty="0"/>
              <a:t>Taalontwikkeling: een paar cijfers</a:t>
            </a:r>
          </a:p>
        </p:txBody>
      </p:sp>
      <p:sp>
        <p:nvSpPr>
          <p:cNvPr id="76803" name="Rectangle 3"/>
          <p:cNvSpPr>
            <a:spLocks noGrp="1" noChangeArrowheads="1"/>
          </p:cNvSpPr>
          <p:nvPr>
            <p:ph idx="1"/>
          </p:nvPr>
        </p:nvSpPr>
        <p:spPr/>
        <p:txBody>
          <a:bodyPr>
            <a:normAutofit/>
          </a:bodyPr>
          <a:lstStyle/>
          <a:p>
            <a:pPr>
              <a:spcAft>
                <a:spcPts val="600"/>
              </a:spcAft>
            </a:pPr>
            <a:r>
              <a:rPr lang="nl-NL" b="1" dirty="0">
                <a:solidFill>
                  <a:srgbClr val="F0720A"/>
                </a:solidFill>
              </a:rPr>
              <a:t>25% </a:t>
            </a:r>
            <a:r>
              <a:rPr lang="nl-NL" dirty="0"/>
              <a:t>van de basisschoolleerlingen verlaat de school met een taalachterstand van </a:t>
            </a:r>
            <a:r>
              <a:rPr lang="nl-NL" b="1" dirty="0">
                <a:solidFill>
                  <a:srgbClr val="F0720A"/>
                </a:solidFill>
              </a:rPr>
              <a:t>2,5 jaar</a:t>
            </a:r>
            <a:endParaRPr lang="nl-NL" i="1" dirty="0"/>
          </a:p>
          <a:p>
            <a:pPr>
              <a:spcAft>
                <a:spcPts val="600"/>
              </a:spcAft>
            </a:pPr>
            <a:r>
              <a:rPr lang="nl-NL" b="1" dirty="0">
                <a:solidFill>
                  <a:srgbClr val="FF6600"/>
                </a:solidFill>
              </a:rPr>
              <a:t>17,9%</a:t>
            </a:r>
            <a:r>
              <a:rPr lang="nl-NL" b="1" dirty="0">
                <a:solidFill>
                  <a:srgbClr val="92D050"/>
                </a:solidFill>
              </a:rPr>
              <a:t> </a:t>
            </a:r>
            <a:r>
              <a:rPr lang="nl-NL" dirty="0"/>
              <a:t>van de 15-jarigen loopt het risico laaggeletterd te worden</a:t>
            </a:r>
          </a:p>
          <a:p>
            <a:pPr>
              <a:spcAft>
                <a:spcPts val="600"/>
              </a:spcAft>
            </a:pPr>
            <a:r>
              <a:rPr lang="nl-NL" b="1" dirty="0">
                <a:solidFill>
                  <a:srgbClr val="F0720A"/>
                </a:solidFill>
              </a:rPr>
              <a:t>1,3 miljoen </a:t>
            </a:r>
            <a:r>
              <a:rPr lang="nl-NL" dirty="0"/>
              <a:t>volwassen Nederlanders zijn laaggeletterd</a:t>
            </a:r>
          </a:p>
          <a:p>
            <a:endParaRPr lang="nl-NL" dirty="0"/>
          </a:p>
        </p:txBody>
      </p:sp>
    </p:spTree>
    <p:extLst>
      <p:ext uri="{BB962C8B-B14F-4D97-AF65-F5344CB8AC3E}">
        <p14:creationId xmlns:p14="http://schemas.microsoft.com/office/powerpoint/2010/main" val="172850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pPr algn="l"/>
            <a:r>
              <a:rPr lang="nl-NL" dirty="0"/>
              <a:t>Belang van thuissituatie</a:t>
            </a:r>
          </a:p>
        </p:txBody>
      </p:sp>
      <p:sp>
        <p:nvSpPr>
          <p:cNvPr id="109571" name="Rectangle 3"/>
          <p:cNvSpPr>
            <a:spLocks noGrp="1" noChangeArrowheads="1"/>
          </p:cNvSpPr>
          <p:nvPr>
            <p:ph idx="1"/>
          </p:nvPr>
        </p:nvSpPr>
        <p:spPr/>
        <p:txBody>
          <a:bodyPr>
            <a:normAutofit fontScale="92500" lnSpcReduction="10000"/>
          </a:bodyPr>
          <a:lstStyle/>
          <a:p>
            <a:pPr>
              <a:buFont typeface="Wingdings" pitchFamily="2" charset="2"/>
              <a:buNone/>
            </a:pPr>
            <a:r>
              <a:rPr lang="nl-NL" dirty="0"/>
              <a:t>Veel kinderen horen thuis te weinig woorden</a:t>
            </a:r>
            <a:r>
              <a:rPr lang="nl-NL" sz="2400" dirty="0"/>
              <a:t> </a:t>
            </a:r>
          </a:p>
          <a:p>
            <a:pPr>
              <a:buFont typeface="Wingdings" pitchFamily="2" charset="2"/>
              <a:buNone/>
            </a:pPr>
            <a:r>
              <a:rPr lang="nl-NL" sz="2000" dirty="0"/>
              <a:t>(</a:t>
            </a:r>
            <a:r>
              <a:rPr lang="nl-NL" sz="2000" dirty="0" err="1"/>
              <a:t>Risley</a:t>
            </a:r>
            <a:r>
              <a:rPr lang="nl-NL" sz="2000" dirty="0"/>
              <a:t> &amp; Hart, 1995)</a:t>
            </a:r>
          </a:p>
          <a:p>
            <a:endParaRPr lang="nl-NL" sz="2000" dirty="0"/>
          </a:p>
          <a:p>
            <a:r>
              <a:rPr lang="nl-NL" sz="2000" dirty="0"/>
              <a:t>Een kind uit een gezin met ongeschoolde/laaggeschoolde ouders hoort ca</a:t>
            </a:r>
            <a:r>
              <a:rPr lang="nl-NL" sz="2000" dirty="0">
                <a:solidFill>
                  <a:srgbClr val="F0720A"/>
                </a:solidFill>
              </a:rPr>
              <a:t>. </a:t>
            </a:r>
            <a:r>
              <a:rPr lang="nl-NL" sz="2000" b="1" dirty="0">
                <a:solidFill>
                  <a:srgbClr val="F0720A"/>
                </a:solidFill>
              </a:rPr>
              <a:t>615 woorden </a:t>
            </a:r>
            <a:r>
              <a:rPr lang="nl-NL" sz="2000" dirty="0"/>
              <a:t>per uur</a:t>
            </a:r>
          </a:p>
          <a:p>
            <a:r>
              <a:rPr lang="nl-NL" sz="2000" dirty="0"/>
              <a:t>Een kind uit een gezin met ouders met een gemiddeld opleidingsniveau hoort ca. </a:t>
            </a:r>
            <a:r>
              <a:rPr lang="nl-NL" sz="2000" b="1" dirty="0">
                <a:solidFill>
                  <a:srgbClr val="F0720A"/>
                </a:solidFill>
              </a:rPr>
              <a:t>1.251 woorden </a:t>
            </a:r>
            <a:r>
              <a:rPr lang="nl-NL" sz="2000" dirty="0"/>
              <a:t>per uur</a:t>
            </a:r>
          </a:p>
          <a:p>
            <a:r>
              <a:rPr lang="nl-NL" sz="2000" dirty="0"/>
              <a:t>Een kind uit een gezin met hoog opgeleide ouders </a:t>
            </a:r>
            <a:br>
              <a:rPr lang="nl-NL" sz="2000" dirty="0"/>
            </a:br>
            <a:r>
              <a:rPr lang="nl-NL" sz="2000" dirty="0"/>
              <a:t>hoort ca. </a:t>
            </a:r>
            <a:r>
              <a:rPr lang="nl-NL" sz="2000" b="1" dirty="0">
                <a:solidFill>
                  <a:srgbClr val="F0720A"/>
                </a:solidFill>
              </a:rPr>
              <a:t>2.153 woorden </a:t>
            </a:r>
            <a:r>
              <a:rPr lang="nl-NL" sz="2000" dirty="0"/>
              <a:t>per uur</a:t>
            </a:r>
          </a:p>
          <a:p>
            <a:pPr marL="0" indent="0">
              <a:buNone/>
            </a:pPr>
            <a:endParaRPr lang="nl-NL" sz="2400" dirty="0"/>
          </a:p>
          <a:p>
            <a:pPr marL="0" indent="0">
              <a:buNone/>
            </a:pPr>
            <a:r>
              <a:rPr lang="nl-NL" sz="2000" dirty="0"/>
              <a:t>Veel kinderen hebben bij binnenkomst op de </a:t>
            </a:r>
          </a:p>
          <a:p>
            <a:pPr marL="0" indent="0">
              <a:buNone/>
            </a:pPr>
            <a:r>
              <a:rPr lang="nl-NL" sz="2000" dirty="0"/>
              <a:t>basisschool een achterstand van </a:t>
            </a:r>
            <a:r>
              <a:rPr lang="nl-NL" sz="2000" b="1" dirty="0">
                <a:solidFill>
                  <a:srgbClr val="F0720A"/>
                </a:solidFill>
              </a:rPr>
              <a:t>2.000</a:t>
            </a:r>
            <a:r>
              <a:rPr lang="nl-NL" sz="2000" dirty="0"/>
              <a:t> woorden</a:t>
            </a:r>
          </a:p>
          <a:p>
            <a:endParaRPr lang="nl-NL" sz="2400" dirty="0"/>
          </a:p>
          <a:p>
            <a:endParaRPr lang="nl-NL" sz="2400" dirty="0"/>
          </a:p>
        </p:txBody>
      </p:sp>
      <p:pic>
        <p:nvPicPr>
          <p:cNvPr id="11" name="Afbeelding 10" descr="hisp-father-with-baby.jpg"/>
          <p:cNvPicPr>
            <a:picLocks noChangeAspect="1"/>
          </p:cNvPicPr>
          <p:nvPr/>
        </p:nvPicPr>
        <p:blipFill>
          <a:blip r:embed="rId3" cstate="print"/>
          <a:stretch>
            <a:fillRect/>
          </a:stretch>
        </p:blipFill>
        <p:spPr>
          <a:xfrm>
            <a:off x="8688288" y="4225496"/>
            <a:ext cx="1522512" cy="1660922"/>
          </a:xfrm>
          <a:prstGeom prst="rect">
            <a:avLst/>
          </a:prstGeom>
        </p:spPr>
      </p:pic>
    </p:spTree>
    <p:extLst>
      <p:ext uri="{BB962C8B-B14F-4D97-AF65-F5344CB8AC3E}">
        <p14:creationId xmlns:p14="http://schemas.microsoft.com/office/powerpoint/2010/main" val="62305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9" name="Rectangle 7"/>
          <p:cNvSpPr>
            <a:spLocks noChangeArrowheads="1"/>
          </p:cNvSpPr>
          <p:nvPr/>
        </p:nvSpPr>
        <p:spPr bwMode="auto">
          <a:xfrm>
            <a:off x="2351584" y="3212977"/>
            <a:ext cx="2448272" cy="1323439"/>
          </a:xfrm>
          <a:prstGeom prst="rect">
            <a:avLst/>
          </a:prstGeom>
          <a:noFill/>
          <a:ln w="9525">
            <a:noFill/>
            <a:miter lim="800000"/>
            <a:headEnd/>
            <a:tailEnd/>
          </a:ln>
          <a:effectLst/>
        </p:spPr>
        <p:txBody>
          <a:bodyPr wrap="square">
            <a:spAutoFit/>
          </a:bodyPr>
          <a:lstStyle/>
          <a:p>
            <a:endParaRPr lang="nl-NL" sz="1600" dirty="0"/>
          </a:p>
          <a:p>
            <a:r>
              <a:rPr lang="nl-NL" sz="1600" dirty="0"/>
              <a:t>                 taalrijk gezin </a:t>
            </a:r>
          </a:p>
          <a:p>
            <a:pPr lvl="2"/>
            <a:endParaRPr lang="nl-NL" sz="1600" dirty="0"/>
          </a:p>
          <a:p>
            <a:r>
              <a:rPr lang="nl-NL" sz="1600" dirty="0"/>
              <a:t>                 taalarm gezin</a:t>
            </a:r>
          </a:p>
          <a:p>
            <a:endParaRPr lang="nl-NL" sz="1600" dirty="0"/>
          </a:p>
        </p:txBody>
      </p:sp>
      <p:sp>
        <p:nvSpPr>
          <p:cNvPr id="10" name="Titel 1"/>
          <p:cNvSpPr>
            <a:spLocks noGrp="1"/>
          </p:cNvSpPr>
          <p:nvPr>
            <p:ph type="title"/>
          </p:nvPr>
        </p:nvSpPr>
        <p:spPr/>
        <p:txBody>
          <a:bodyPr>
            <a:normAutofit/>
          </a:bodyPr>
          <a:lstStyle/>
          <a:p>
            <a:pPr algn="l"/>
            <a:r>
              <a:rPr lang="nl-NL" dirty="0"/>
              <a:t>Ontwikkeling woordenschat op school</a:t>
            </a:r>
          </a:p>
        </p:txBody>
      </p:sp>
      <p:pic>
        <p:nvPicPr>
          <p:cNvPr id="110602" name="Picture 10"/>
          <p:cNvPicPr>
            <a:picLocks noGrp="1" noChangeAspect="1" noChangeArrowheads="1"/>
          </p:cNvPicPr>
          <p:nvPr>
            <p:ph idx="1"/>
          </p:nvPr>
        </p:nvPicPr>
        <p:blipFill>
          <a:blip r:embed="rId3" cstate="print"/>
          <a:stretch>
            <a:fillRect/>
          </a:stretch>
        </p:blipFill>
        <p:spPr>
          <a:xfrm>
            <a:off x="3919148" y="2081213"/>
            <a:ext cx="4156854" cy="3808412"/>
          </a:xfrm>
          <a:noFill/>
          <a:ln/>
        </p:spPr>
      </p:pic>
      <p:pic>
        <p:nvPicPr>
          <p:cNvPr id="110603" name="Picture 11"/>
          <p:cNvPicPr>
            <a:picLocks noChangeAspect="1" noChangeArrowheads="1"/>
          </p:cNvPicPr>
          <p:nvPr/>
        </p:nvPicPr>
        <p:blipFill>
          <a:blip r:embed="rId4" cstate="print"/>
          <a:srcRect/>
          <a:stretch>
            <a:fillRect/>
          </a:stretch>
        </p:blipFill>
        <p:spPr bwMode="auto">
          <a:xfrm>
            <a:off x="2567485" y="3597773"/>
            <a:ext cx="504825" cy="695325"/>
          </a:xfrm>
          <a:prstGeom prst="rect">
            <a:avLst/>
          </a:prstGeom>
          <a:noFill/>
        </p:spPr>
      </p:pic>
    </p:spTree>
    <p:extLst>
      <p:ext uri="{BB962C8B-B14F-4D97-AF65-F5344CB8AC3E}">
        <p14:creationId xmlns:p14="http://schemas.microsoft.com/office/powerpoint/2010/main" val="34842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a:t>Wie/wat beïnvloedt de leesontwikkeling?</a:t>
            </a:r>
          </a:p>
        </p:txBody>
      </p:sp>
      <p:sp>
        <p:nvSpPr>
          <p:cNvPr id="2" name="Tijdelijke aanduiding voor inhoud 1">
            <a:extLst>
              <a:ext uri="{FF2B5EF4-FFF2-40B4-BE49-F238E27FC236}">
                <a16:creationId xmlns:a16="http://schemas.microsoft.com/office/drawing/2014/main" id="{C545CA5B-7C4D-4F96-A478-860A3974A5C0}"/>
              </a:ext>
            </a:extLst>
          </p:cNvPr>
          <p:cNvSpPr>
            <a:spLocks noGrp="1"/>
          </p:cNvSpPr>
          <p:nvPr>
            <p:ph idx="1"/>
          </p:nvPr>
        </p:nvSpPr>
        <p:spPr/>
        <p:txBody>
          <a:bodyPr/>
          <a:lstStyle/>
          <a:p>
            <a:endParaRPr lang="nl-NL"/>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1877914"/>
            <a:ext cx="62865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2135560" y="6372037"/>
            <a:ext cx="5544616" cy="276999"/>
          </a:xfrm>
          <a:prstGeom prst="rect">
            <a:avLst/>
          </a:prstGeom>
          <a:noFill/>
        </p:spPr>
        <p:txBody>
          <a:bodyPr wrap="square" rtlCol="0">
            <a:spAutoFit/>
          </a:bodyPr>
          <a:lstStyle/>
          <a:p>
            <a:r>
              <a:rPr lang="nl-NL" sz="1200" dirty="0"/>
              <a:t>Bron: </a:t>
            </a:r>
            <a:r>
              <a:rPr lang="nl-NL" sz="1200" dirty="0" err="1"/>
              <a:t>Henderson</a:t>
            </a:r>
            <a:r>
              <a:rPr lang="nl-NL" sz="1200" dirty="0"/>
              <a:t> en </a:t>
            </a:r>
            <a:r>
              <a:rPr lang="nl-NL" sz="1200" dirty="0" err="1"/>
              <a:t>Mapp</a:t>
            </a:r>
            <a:r>
              <a:rPr lang="nl-NL" sz="1200" dirty="0"/>
              <a:t> (2002)</a:t>
            </a:r>
          </a:p>
        </p:txBody>
      </p:sp>
    </p:spTree>
    <p:extLst>
      <p:ext uri="{BB962C8B-B14F-4D97-AF65-F5344CB8AC3E}">
        <p14:creationId xmlns:p14="http://schemas.microsoft.com/office/powerpoint/2010/main" val="75446433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1740</Words>
  <Application>Microsoft Office PowerPoint</Application>
  <PresentationFormat>Breedbeeld</PresentationFormat>
  <Paragraphs>167</Paragraphs>
  <Slides>19</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Kantoorthema</vt:lpstr>
      <vt:lpstr>Leesplezier voor jou en  je kind!</vt:lpstr>
      <vt:lpstr>Deze presentatie</vt:lpstr>
      <vt:lpstr>De oudercursus: Voor jou en je kind!</vt:lpstr>
      <vt:lpstr>Het materiaal over lezen</vt:lpstr>
      <vt:lpstr>PowerPoint-presentatie</vt:lpstr>
      <vt:lpstr>Taalontwikkeling: een paar cijfers</vt:lpstr>
      <vt:lpstr>Belang van thuissituatie</vt:lpstr>
      <vt:lpstr>Ontwikkeling woordenschat op school</vt:lpstr>
      <vt:lpstr>Wie/wat beïnvloedt de leesontwikkeling?</vt:lpstr>
      <vt:lpstr>Invloed van ouders</vt:lpstr>
      <vt:lpstr>Opvatting van ouders over opvoeden</vt:lpstr>
      <vt:lpstr>De cursus: gesprek met ouders</vt:lpstr>
      <vt:lpstr>Tips voor het gesprek 1</vt:lpstr>
      <vt:lpstr>Tips voor het gesprek 2</vt:lpstr>
      <vt:lpstr>Signalen van laaggeletterdheid</vt:lpstr>
      <vt:lpstr>De cursus: planning maken</vt:lpstr>
      <vt:lpstr>De pilot: vervolg</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Ingrid de Jong</dc:creator>
  <cp:lastModifiedBy>Ingrid de Jong</cp:lastModifiedBy>
  <cp:revision>11</cp:revision>
  <dcterms:created xsi:type="dcterms:W3CDTF">2021-04-26T09:24:38Z</dcterms:created>
  <dcterms:modified xsi:type="dcterms:W3CDTF">2021-09-02T12:33:04Z</dcterms:modified>
</cp:coreProperties>
</file>