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489" r:id="rId3"/>
    <p:sldId id="488" r:id="rId4"/>
    <p:sldId id="490"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Droogers" initials="BD" lastIdx="4" clrIdx="0">
    <p:extLst>
      <p:ext uri="{19B8F6BF-5375-455C-9EA6-DF929625EA0E}">
        <p15:presenceInfo xmlns:p15="http://schemas.microsoft.com/office/powerpoint/2012/main" userId="Bart Droog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F6"/>
    <a:srgbClr val="00A297"/>
    <a:srgbClr val="F5D7F6"/>
    <a:srgbClr val="9B2187"/>
    <a:srgbClr val="EE7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8" d="100"/>
          <a:sy n="108" d="100"/>
        </p:scale>
        <p:origin x="86" y="451"/>
      </p:cViewPr>
      <p:guideLst/>
    </p:cSldViewPr>
  </p:slideViewPr>
  <p:notesTextViewPr>
    <p:cViewPr>
      <p:scale>
        <a:sx n="1" d="1"/>
        <a:sy n="1" d="1"/>
      </p:scale>
      <p:origin x="0" y="0"/>
    </p:cViewPr>
  </p:notesTextViewPr>
  <p:notesViewPr>
    <p:cSldViewPr snapToGrid="0">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667492-ECDA-4A91-80C9-85BC7A8670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B3AABA7-04B4-49E9-B6C1-B2F314741C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E8C92-9F47-4598-9EE0-26B28B9C3C50}" type="datetimeFigureOut">
              <a:rPr lang="nl-NL" smtClean="0"/>
              <a:t>7-5-2021</a:t>
            </a:fld>
            <a:endParaRPr lang="nl-NL"/>
          </a:p>
        </p:txBody>
      </p:sp>
      <p:sp>
        <p:nvSpPr>
          <p:cNvPr id="4" name="Tijdelijke aanduiding voor voettekst 3">
            <a:extLst>
              <a:ext uri="{FF2B5EF4-FFF2-40B4-BE49-F238E27FC236}">
                <a16:creationId xmlns:a16="http://schemas.microsoft.com/office/drawing/2014/main" id="{9EFB5012-09F1-4073-9136-E732025BD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08B479E-9566-4C31-9B2A-020181C61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991C4E-82C5-4BD2-8D1D-2596C188017C}" type="slidenum">
              <a:rPr lang="nl-NL" smtClean="0"/>
              <a:t>‹nr.›</a:t>
            </a:fld>
            <a:endParaRPr lang="nl-NL"/>
          </a:p>
        </p:txBody>
      </p:sp>
    </p:spTree>
    <p:extLst>
      <p:ext uri="{BB962C8B-B14F-4D97-AF65-F5344CB8AC3E}">
        <p14:creationId xmlns:p14="http://schemas.microsoft.com/office/powerpoint/2010/main" val="237341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86C90-8B2D-4A54-9957-3A1C1F8113E5}" type="datetimeFigureOut">
              <a:rPr lang="nl-NL" smtClean="0"/>
              <a:t>7-5-2021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18187-9ECA-4F2D-833F-AB17A94CCD6D}" type="slidenum">
              <a:rPr lang="nl-NL" smtClean="0"/>
              <a:t>‹nr.›</a:t>
            </a:fld>
            <a:endParaRPr lang="nl-NL"/>
          </a:p>
        </p:txBody>
      </p:sp>
    </p:spTree>
    <p:extLst>
      <p:ext uri="{BB962C8B-B14F-4D97-AF65-F5344CB8AC3E}">
        <p14:creationId xmlns:p14="http://schemas.microsoft.com/office/powerpoint/2010/main" val="322335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a:t>
            </a:fld>
            <a:endParaRPr lang="nl-NL"/>
          </a:p>
        </p:txBody>
      </p:sp>
    </p:spTree>
    <p:extLst>
      <p:ext uri="{BB962C8B-B14F-4D97-AF65-F5344CB8AC3E}">
        <p14:creationId xmlns:p14="http://schemas.microsoft.com/office/powerpoint/2010/main" val="1806132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73E6A-2473-4412-B8F0-C86C8006E5C7}"/>
              </a:ext>
            </a:extLst>
          </p:cNvPr>
          <p:cNvSpPr>
            <a:spLocks noGrp="1"/>
          </p:cNvSpPr>
          <p:nvPr>
            <p:ph type="ctrTitle"/>
          </p:nvPr>
        </p:nvSpPr>
        <p:spPr>
          <a:xfrm>
            <a:off x="798394" y="348019"/>
            <a:ext cx="5152030" cy="1726441"/>
          </a:xfrm>
        </p:spPr>
        <p:txBody>
          <a:bodyPr anchor="b">
            <a:normAutofit/>
          </a:bodyPr>
          <a:lstStyle>
            <a:lvl1pPr algn="l">
              <a:defRPr sz="3200" b="1">
                <a:solidFill>
                  <a:schemeClr val="bg1"/>
                </a:solidFill>
              </a:defRPr>
            </a:lvl1pPr>
          </a:lstStyle>
          <a:p>
            <a:r>
              <a:rPr lang="nl-NL" dirty="0"/>
              <a:t>Klik om stijl te bewerken</a:t>
            </a:r>
          </a:p>
        </p:txBody>
      </p:sp>
    </p:spTree>
    <p:extLst>
      <p:ext uri="{BB962C8B-B14F-4D97-AF65-F5344CB8AC3E}">
        <p14:creationId xmlns:p14="http://schemas.microsoft.com/office/powerpoint/2010/main" val="386106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2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1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0EC3A-3133-4294-BCB8-B4610FB693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911DF6-08F3-4A47-AAE1-154B419BC4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61AFEC-933A-4F42-8EE7-4FAF2F248107}"/>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5" name="Tijdelijke aanduiding voor voettekst 4">
            <a:extLst>
              <a:ext uri="{FF2B5EF4-FFF2-40B4-BE49-F238E27FC236}">
                <a16:creationId xmlns:a16="http://schemas.microsoft.com/office/drawing/2014/main" id="{155D000C-C2E8-47A8-B4CA-E27231149D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5F5C8A-238F-4F88-B21D-9AE9120FA5C2}"/>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37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BD246-44F8-4B73-8349-B20AE1E90A7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7164EC-A74B-4F14-9767-18DD5EDC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DF13367-7820-4CC0-AB23-023C76E104B3}"/>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5" name="Tijdelijke aanduiding voor voettekst 4">
            <a:extLst>
              <a:ext uri="{FF2B5EF4-FFF2-40B4-BE49-F238E27FC236}">
                <a16:creationId xmlns:a16="http://schemas.microsoft.com/office/drawing/2014/main" id="{DA34955E-959E-4D38-ADF7-BE94DCBE42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7E5943-06AD-434B-B8FF-64229EE315D1}"/>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53437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6F949-5E46-48E1-800A-651C719E10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0E08DC-9223-4941-9961-6CC9ACA6842C}"/>
              </a:ext>
            </a:extLst>
          </p:cNvPr>
          <p:cNvSpPr>
            <a:spLocks noGrp="1"/>
          </p:cNvSpPr>
          <p:nvPr>
            <p:ph sz="half" idx="1"/>
          </p:nvPr>
        </p:nvSpPr>
        <p:spPr>
          <a:xfrm>
            <a:off x="641446"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5610C32C-6E8E-4E7F-ADF9-4163F370A2FD}"/>
              </a:ext>
            </a:extLst>
          </p:cNvPr>
          <p:cNvSpPr>
            <a:spLocks noGrp="1"/>
          </p:cNvSpPr>
          <p:nvPr>
            <p:ph sz="half" idx="2"/>
          </p:nvPr>
        </p:nvSpPr>
        <p:spPr>
          <a:xfrm>
            <a:off x="6092588"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FCBDC94A-CFC6-4E32-8D39-EF476FF4A22F}"/>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6" name="Tijdelijke aanduiding voor voettekst 5">
            <a:extLst>
              <a:ext uri="{FF2B5EF4-FFF2-40B4-BE49-F238E27FC236}">
                <a16:creationId xmlns:a16="http://schemas.microsoft.com/office/drawing/2014/main" id="{36FC193C-5350-4200-B1A5-ECB9A3D4E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C897CB-46BD-4432-84DE-A1B06EC8CA6A}"/>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54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274D5-D146-4107-81AD-F4C8D8C96B0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5083809-9356-402D-B328-9078922F9301}"/>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4" name="Tijdelijke aanduiding voor voettekst 3">
            <a:extLst>
              <a:ext uri="{FF2B5EF4-FFF2-40B4-BE49-F238E27FC236}">
                <a16:creationId xmlns:a16="http://schemas.microsoft.com/office/drawing/2014/main" id="{5E8A4A6E-F204-4B3C-B86C-0D5E4B072FE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3648D17-C789-4CCE-B19D-84A156A615FE}"/>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475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938657-5BCE-4961-A061-248F6D6C2197}"/>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3" name="Tijdelijke aanduiding voor voettekst 2">
            <a:extLst>
              <a:ext uri="{FF2B5EF4-FFF2-40B4-BE49-F238E27FC236}">
                <a16:creationId xmlns:a16="http://schemas.microsoft.com/office/drawing/2014/main" id="{02A843F7-BE4B-4F75-A3E9-A86069C872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5923DD-A81D-4E67-842E-D37A75C95110}"/>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16244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C204D-0D2C-43AA-84B8-5B41BFA85A49}"/>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a16="http://schemas.microsoft.com/office/drawing/2014/main" id="{D60F95E2-1CA2-4AB5-AD15-354893F98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F5EA14-2A8B-4B99-AC42-56F36DB04C50}"/>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589486-FB39-4B12-BE24-FC3F48B947E0}"/>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6" name="Tijdelijke aanduiding voor voettekst 5">
            <a:extLst>
              <a:ext uri="{FF2B5EF4-FFF2-40B4-BE49-F238E27FC236}">
                <a16:creationId xmlns:a16="http://schemas.microsoft.com/office/drawing/2014/main" id="{C457A051-AD09-4C47-AA3F-D71CE5DBC2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A9668A-0F5C-485E-AA28-8A2CD2A055BF}"/>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97434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CF987-9BA0-4C83-B16B-E62CBC525D42}"/>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83DA0012-BCC5-4267-816C-2A79AC445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4B78955-50C7-4247-9BB4-894C0EB418BB}"/>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B4F6FD2C-3B7F-4087-B132-4834412B3CC0}"/>
              </a:ext>
            </a:extLst>
          </p:cNvPr>
          <p:cNvSpPr>
            <a:spLocks noGrp="1"/>
          </p:cNvSpPr>
          <p:nvPr>
            <p:ph type="dt" sz="half" idx="10"/>
          </p:nvPr>
        </p:nvSpPr>
        <p:spPr/>
        <p:txBody>
          <a:bodyPr/>
          <a:lstStyle/>
          <a:p>
            <a:fld id="{86BDAD0E-AAB3-4EE5-BBE1-F13909A74E14}" type="datetimeFigureOut">
              <a:rPr lang="nl-NL" smtClean="0"/>
              <a:t>7-5-2021</a:t>
            </a:fld>
            <a:endParaRPr lang="nl-NL"/>
          </a:p>
        </p:txBody>
      </p:sp>
      <p:sp>
        <p:nvSpPr>
          <p:cNvPr id="6" name="Tijdelijke aanduiding voor voettekst 5">
            <a:extLst>
              <a:ext uri="{FF2B5EF4-FFF2-40B4-BE49-F238E27FC236}">
                <a16:creationId xmlns:a16="http://schemas.microsoft.com/office/drawing/2014/main" id="{EB7D27EA-1F70-4998-915A-2D5A7B61EA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DE4E89-BDAB-4696-9B35-D8E8095A0E26}"/>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38741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2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BDB4CD-B7D8-411A-BE63-113FF9622F0E}"/>
              </a:ext>
            </a:extLst>
          </p:cNvPr>
          <p:cNvSpPr>
            <a:spLocks noGrp="1"/>
          </p:cNvSpPr>
          <p:nvPr>
            <p:ph type="title"/>
          </p:nvPr>
        </p:nvSpPr>
        <p:spPr>
          <a:xfrm>
            <a:off x="641445" y="968991"/>
            <a:ext cx="10712355" cy="839337"/>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84CFF21-B674-4F6A-9F7A-B63163E3F5BA}"/>
              </a:ext>
            </a:extLst>
          </p:cNvPr>
          <p:cNvSpPr>
            <a:spLocks noGrp="1"/>
          </p:cNvSpPr>
          <p:nvPr>
            <p:ph type="body" idx="1"/>
          </p:nvPr>
        </p:nvSpPr>
        <p:spPr>
          <a:xfrm>
            <a:off x="641445" y="2081285"/>
            <a:ext cx="10712355" cy="380772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1C96B5E-F6DF-47DE-9C52-646C07BD4035}"/>
              </a:ext>
            </a:extLst>
          </p:cNvPr>
          <p:cNvSpPr>
            <a:spLocks noGrp="1"/>
          </p:cNvSpPr>
          <p:nvPr>
            <p:ph type="dt" sz="half" idx="2"/>
          </p:nvPr>
        </p:nvSpPr>
        <p:spPr>
          <a:xfrm>
            <a:off x="641445" y="6356350"/>
            <a:ext cx="21085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AD0E-AAB3-4EE5-BBE1-F13909A74E14}" type="datetimeFigureOut">
              <a:rPr lang="nl-NL" smtClean="0"/>
              <a:t>7-5-2021</a:t>
            </a:fld>
            <a:endParaRPr lang="nl-NL"/>
          </a:p>
        </p:txBody>
      </p:sp>
      <p:sp>
        <p:nvSpPr>
          <p:cNvPr id="5" name="Tijdelijke aanduiding voor voettekst 4">
            <a:extLst>
              <a:ext uri="{FF2B5EF4-FFF2-40B4-BE49-F238E27FC236}">
                <a16:creationId xmlns:a16="http://schemas.microsoft.com/office/drawing/2014/main" id="{A118A691-BBF8-43CC-908C-DAA4FCF2970A}"/>
              </a:ext>
            </a:extLst>
          </p:cNvPr>
          <p:cNvSpPr>
            <a:spLocks noGrp="1"/>
          </p:cNvSpPr>
          <p:nvPr>
            <p:ph type="ftr" sz="quarter" idx="3"/>
          </p:nvPr>
        </p:nvSpPr>
        <p:spPr>
          <a:xfrm>
            <a:off x="2967250" y="6366491"/>
            <a:ext cx="54807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E636B8B-C7E4-4849-96E4-9ABDCD3502EA}"/>
              </a:ext>
            </a:extLst>
          </p:cNvPr>
          <p:cNvSpPr>
            <a:spLocks noGrp="1"/>
          </p:cNvSpPr>
          <p:nvPr>
            <p:ph type="sldNum" sz="quarter" idx="4"/>
          </p:nvPr>
        </p:nvSpPr>
        <p:spPr>
          <a:xfrm>
            <a:off x="8659504" y="6366491"/>
            <a:ext cx="918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41D57-DC9D-4931-8D2E-C583585A4257}" type="slidenum">
              <a:rPr lang="nl-NL" smtClean="0"/>
              <a:t>‹nr.›</a:t>
            </a:fld>
            <a:endParaRPr lang="nl-NL"/>
          </a:p>
        </p:txBody>
      </p:sp>
    </p:spTree>
    <p:extLst>
      <p:ext uri="{BB962C8B-B14F-4D97-AF65-F5344CB8AC3E}">
        <p14:creationId xmlns:p14="http://schemas.microsoft.com/office/powerpoint/2010/main" val="123423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72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72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72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C209C-2545-40C7-A8C0-6960125F75C6}"/>
              </a:ext>
            </a:extLst>
          </p:cNvPr>
          <p:cNvSpPr>
            <a:spLocks noGrp="1"/>
          </p:cNvSpPr>
          <p:nvPr>
            <p:ph type="ctrTitle"/>
          </p:nvPr>
        </p:nvSpPr>
        <p:spPr>
          <a:xfrm>
            <a:off x="798394" y="348019"/>
            <a:ext cx="5152030" cy="1125939"/>
          </a:xfrm>
        </p:spPr>
        <p:txBody>
          <a:bodyPr/>
          <a:lstStyle/>
          <a:p>
            <a:r>
              <a:rPr lang="nl-NL" dirty="0"/>
              <a:t>Praatplaat </a:t>
            </a:r>
            <a:br>
              <a:rPr lang="nl-NL" dirty="0"/>
            </a:br>
            <a:r>
              <a:rPr lang="nl-NL" dirty="0"/>
              <a:t>de Bibliotheek </a:t>
            </a:r>
            <a:r>
              <a:rPr lang="nl-NL" i="1" dirty="0"/>
              <a:t>op school </a:t>
            </a:r>
            <a:r>
              <a:rPr lang="nl-NL" dirty="0"/>
              <a:t>po</a:t>
            </a:r>
          </a:p>
        </p:txBody>
      </p:sp>
      <p:sp>
        <p:nvSpPr>
          <p:cNvPr id="3" name="Ondertitel 2">
            <a:extLst>
              <a:ext uri="{FF2B5EF4-FFF2-40B4-BE49-F238E27FC236}">
                <a16:creationId xmlns:a16="http://schemas.microsoft.com/office/drawing/2014/main" id="{75BBAB6A-BC3D-4B20-9E7E-994CA1D20428}"/>
              </a:ext>
            </a:extLst>
          </p:cNvPr>
          <p:cNvSpPr>
            <a:spLocks noGrp="1"/>
          </p:cNvSpPr>
          <p:nvPr>
            <p:ph type="subTitle" idx="4294967295"/>
          </p:nvPr>
        </p:nvSpPr>
        <p:spPr>
          <a:xfrm>
            <a:off x="798395" y="1643584"/>
            <a:ext cx="5152030" cy="505938"/>
          </a:xfrm>
        </p:spPr>
        <p:txBody>
          <a:bodyPr>
            <a:normAutofit/>
          </a:bodyPr>
          <a:lstStyle/>
          <a:p>
            <a:pPr marL="0" indent="0">
              <a:buNone/>
            </a:pPr>
            <a:endParaRPr lang="nl-NL" sz="1800" dirty="0"/>
          </a:p>
        </p:txBody>
      </p:sp>
    </p:spTree>
    <p:extLst>
      <p:ext uri="{BB962C8B-B14F-4D97-AF65-F5344CB8AC3E}">
        <p14:creationId xmlns:p14="http://schemas.microsoft.com/office/powerpoint/2010/main" val="33597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nl-NL" dirty="0"/>
              <a:t>Toelichting praatplaat</a:t>
            </a:r>
          </a:p>
        </p:txBody>
      </p:sp>
      <p:sp>
        <p:nvSpPr>
          <p:cNvPr id="4" name="Tijdelijke aanduiding voor inhoud 3"/>
          <p:cNvSpPr>
            <a:spLocks noGrp="1"/>
          </p:cNvSpPr>
          <p:nvPr>
            <p:ph idx="1"/>
          </p:nvPr>
        </p:nvSpPr>
        <p:spPr>
          <a:xfrm>
            <a:off x="641445" y="2081285"/>
            <a:ext cx="7472331" cy="3807724"/>
          </a:xfrm>
        </p:spPr>
        <p:txBody>
          <a:bodyPr>
            <a:normAutofit fontScale="70000" lnSpcReduction="20000"/>
          </a:bodyPr>
          <a:lstStyle/>
          <a:p>
            <a:pPr marL="0" indent="0">
              <a:buNone/>
            </a:pPr>
            <a:r>
              <a:rPr lang="nl-NL" sz="1900" b="1" dirty="0">
                <a:solidFill>
                  <a:srgbClr val="EE7203"/>
                </a:solidFill>
              </a:rPr>
              <a:t>Leesplan en praatplaat</a:t>
            </a:r>
          </a:p>
          <a:p>
            <a:pPr marL="0" indent="0">
              <a:lnSpc>
                <a:spcPct val="120000"/>
              </a:lnSpc>
              <a:buNone/>
            </a:pPr>
            <a:r>
              <a:rPr lang="nl-NL" sz="1400" dirty="0"/>
              <a:t>Het </a:t>
            </a:r>
            <a:r>
              <a:rPr lang="nl-NL" sz="1400" dirty="0" err="1"/>
              <a:t>schoolleesplan</a:t>
            </a:r>
            <a:r>
              <a:rPr lang="nl-NL" sz="1400" dirty="0"/>
              <a:t> sluit met de vraagstelling en tabellen aan bij de vragen van de Monitor. Het helpt je om er – naast de </a:t>
            </a:r>
            <a:r>
              <a:rPr lang="nl-NL" sz="1400" dirty="0" err="1"/>
              <a:t>meerjarenvisie</a:t>
            </a:r>
            <a:r>
              <a:rPr lang="nl-NL" sz="1400" dirty="0"/>
              <a:t> – de  belangrijkste resultaten en de te stellen doelen per schooljaar uit te filteren. Na de teampresentatie over de Monitorresultaten en de doelen voor de komende periode, ga je met de leescoördinator in gesprek over hoe je die doelen gaat bereiken. Voor het bepalen van die werkwijze kun je je laten inspireren door de mogelijkheden die op de praatplaat staan. </a:t>
            </a:r>
          </a:p>
          <a:p>
            <a:pPr marL="0" indent="0">
              <a:lnSpc>
                <a:spcPct val="120000"/>
              </a:lnSpc>
              <a:buNone/>
            </a:pPr>
            <a:r>
              <a:rPr lang="nl-NL" sz="1400" dirty="0"/>
              <a:t>De praatplaat in deze presentatie is gevuld met de onderdelen die je jaarlijks uitvoert. In de andere dia vind je onderdelen die je naar eigen inzicht kunt toevoegen aan de praatplaat (met kopiëren – plakken). Als je klaar bent kun je de praatplaat uitprinten en meenemen voor het planningsgesprek met jouw school. Je kunt er ook voor kiezen om zelf nog geen selectie te maken, maar tijdens het gesprek alle mogelijkheden erbij te houden.</a:t>
            </a:r>
          </a:p>
          <a:p>
            <a:pPr marL="0" indent="0">
              <a:lnSpc>
                <a:spcPct val="120000"/>
              </a:lnSpc>
              <a:buNone/>
            </a:pPr>
            <a:endParaRPr lang="nl-NL" sz="1400" dirty="0"/>
          </a:p>
          <a:p>
            <a:pPr marL="0" indent="0">
              <a:lnSpc>
                <a:spcPct val="120000"/>
              </a:lnSpc>
              <a:buNone/>
            </a:pPr>
            <a:r>
              <a:rPr lang="nl-NL" sz="1400" dirty="0"/>
              <a:t>De praatplaat is opgebouwd langs:</a:t>
            </a:r>
          </a:p>
          <a:p>
            <a:pPr>
              <a:lnSpc>
                <a:spcPct val="120000"/>
              </a:lnSpc>
            </a:pPr>
            <a:r>
              <a:rPr lang="nl-NL" sz="1400" dirty="0"/>
              <a:t>Groene bouwstenen</a:t>
            </a:r>
          </a:p>
          <a:p>
            <a:pPr>
              <a:lnSpc>
                <a:spcPct val="120000"/>
              </a:lnSpc>
            </a:pPr>
            <a:r>
              <a:rPr lang="nl-NL" sz="1400" dirty="0"/>
              <a:t>Oranje reguliere onderdelen, die je elk jaar moet inplannen met elkaar</a:t>
            </a:r>
          </a:p>
          <a:p>
            <a:pPr>
              <a:lnSpc>
                <a:spcPct val="120000"/>
              </a:lnSpc>
            </a:pPr>
            <a:r>
              <a:rPr lang="nl-NL" sz="1400" dirty="0"/>
              <a:t>Paarse landelijke campagnes, waarop je kunt aansluiten</a:t>
            </a:r>
          </a:p>
          <a:p>
            <a:pPr>
              <a:lnSpc>
                <a:spcPct val="120000"/>
              </a:lnSpc>
            </a:pPr>
            <a:r>
              <a:rPr lang="nl-NL" sz="1400" dirty="0"/>
              <a:t>Blauwe activiteiten, waarbij je je richt op de leerkrachten</a:t>
            </a:r>
          </a:p>
          <a:p>
            <a:pPr>
              <a:lnSpc>
                <a:spcPct val="120000"/>
              </a:lnSpc>
            </a:pPr>
            <a:r>
              <a:rPr lang="nl-NL" sz="1400" dirty="0"/>
              <a:t>Witte werkvormen/activiteiten/producten</a:t>
            </a:r>
          </a:p>
          <a:p>
            <a:pPr marL="171450" indent="-171450">
              <a:lnSpc>
                <a:spcPct val="120000"/>
              </a:lnSpc>
              <a:buFontTx/>
              <a:buChar char="-"/>
            </a:pPr>
            <a:endParaRPr lang="nl-NL" sz="1400" dirty="0"/>
          </a:p>
        </p:txBody>
      </p:sp>
    </p:spTree>
    <p:extLst>
      <p:ext uri="{BB962C8B-B14F-4D97-AF65-F5344CB8AC3E}">
        <p14:creationId xmlns:p14="http://schemas.microsoft.com/office/powerpoint/2010/main" val="298682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ep 174"/>
          <p:cNvGrpSpPr/>
          <p:nvPr/>
        </p:nvGrpSpPr>
        <p:grpSpPr>
          <a:xfrm>
            <a:off x="2207568" y="6138670"/>
            <a:ext cx="5224071" cy="314666"/>
            <a:chOff x="1546132" y="92406"/>
            <a:chExt cx="5224071" cy="314666"/>
          </a:xfrm>
        </p:grpSpPr>
        <p:sp>
          <p:nvSpPr>
            <p:cNvPr id="97" name="Rechthoek 96"/>
            <p:cNvSpPr/>
            <p:nvPr/>
          </p:nvSpPr>
          <p:spPr>
            <a:xfrm>
              <a:off x="1546132" y="92406"/>
              <a:ext cx="1165494" cy="314666"/>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Reguliere uitvoering bibliotheek</a:t>
              </a:r>
            </a:p>
          </p:txBody>
        </p:sp>
        <p:sp>
          <p:nvSpPr>
            <p:cNvPr id="98" name="Rechthoek 97"/>
            <p:cNvSpPr/>
            <p:nvPr/>
          </p:nvSpPr>
          <p:spPr>
            <a:xfrm>
              <a:off x="2775174" y="92406"/>
              <a:ext cx="1016570" cy="314666"/>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Activiteiten met schoolteam</a:t>
              </a:r>
            </a:p>
          </p:txBody>
        </p:sp>
        <p:sp>
          <p:nvSpPr>
            <p:cNvPr id="99" name="Rechthoek 98"/>
            <p:cNvSpPr/>
            <p:nvPr/>
          </p:nvSpPr>
          <p:spPr>
            <a:xfrm>
              <a:off x="3854882" y="92406"/>
              <a:ext cx="1358895" cy="314666"/>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Landelijke campagnes</a:t>
              </a:r>
            </a:p>
          </p:txBody>
        </p:sp>
        <p:sp>
          <p:nvSpPr>
            <p:cNvPr id="93" name="Rechthoek 92"/>
            <p:cNvSpPr/>
            <p:nvPr/>
          </p:nvSpPr>
          <p:spPr>
            <a:xfrm>
              <a:off x="5276913" y="92406"/>
              <a:ext cx="1493290"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Activiteiten/werkvormen</a:t>
              </a:r>
            </a:p>
            <a:p>
              <a:pPr algn="ctr"/>
              <a:r>
                <a:rPr lang="nl-NL" sz="900" dirty="0">
                  <a:solidFill>
                    <a:schemeClr val="tx1"/>
                  </a:solidFill>
                </a:rPr>
                <a:t>(inzet leesconsulent)</a:t>
              </a:r>
            </a:p>
          </p:txBody>
        </p:sp>
      </p:grpSp>
      <p:grpSp>
        <p:nvGrpSpPr>
          <p:cNvPr id="174" name="Groep 173"/>
          <p:cNvGrpSpPr/>
          <p:nvPr/>
        </p:nvGrpSpPr>
        <p:grpSpPr>
          <a:xfrm>
            <a:off x="2042607" y="1383793"/>
            <a:ext cx="9037174" cy="3063648"/>
            <a:chOff x="1546131" y="1105765"/>
            <a:chExt cx="9037174" cy="2792785"/>
          </a:xfrm>
        </p:grpSpPr>
        <p:sp>
          <p:nvSpPr>
            <p:cNvPr id="3" name="Rechthoek 2"/>
            <p:cNvSpPr/>
            <p:nvPr/>
          </p:nvSpPr>
          <p:spPr>
            <a:xfrm>
              <a:off x="1546131" y="1116872"/>
              <a:ext cx="1079197" cy="422676"/>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MONITOR EN LEES- MEDIAPLAN</a:t>
              </a:r>
            </a:p>
          </p:txBody>
        </p:sp>
        <p:sp>
          <p:nvSpPr>
            <p:cNvPr id="4" name="Rechthoek 3"/>
            <p:cNvSpPr/>
            <p:nvPr/>
          </p:nvSpPr>
          <p:spPr>
            <a:xfrm>
              <a:off x="1567963" y="1701320"/>
              <a:ext cx="1029866" cy="438698"/>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Introduceren (sep-nov)</a:t>
              </a:r>
            </a:p>
          </p:txBody>
        </p:sp>
        <p:sp>
          <p:nvSpPr>
            <p:cNvPr id="5" name="Rechthoek 4"/>
            <p:cNvSpPr/>
            <p:nvPr/>
          </p:nvSpPr>
          <p:spPr>
            <a:xfrm>
              <a:off x="1567963" y="2311652"/>
              <a:ext cx="1029866" cy="417014"/>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Invullen </a:t>
              </a:r>
              <a:r>
                <a:rPr lang="nl-NL" sz="900" dirty="0" err="1">
                  <a:solidFill>
                    <a:schemeClr val="tx1"/>
                  </a:solidFill>
                </a:rPr>
                <a:t>lln+lkr</a:t>
              </a:r>
              <a:r>
                <a:rPr lang="nl-NL" sz="900" dirty="0">
                  <a:solidFill>
                    <a:schemeClr val="tx1"/>
                  </a:solidFill>
                </a:rPr>
                <a:t> (dec-feb)</a:t>
              </a:r>
            </a:p>
          </p:txBody>
        </p:sp>
        <p:sp>
          <p:nvSpPr>
            <p:cNvPr id="6" name="Rechthoek 5"/>
            <p:cNvSpPr/>
            <p:nvPr/>
          </p:nvSpPr>
          <p:spPr>
            <a:xfrm>
              <a:off x="1567963" y="2890438"/>
              <a:ext cx="1030419" cy="432048"/>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Rapportage </a:t>
              </a:r>
            </a:p>
            <a:p>
              <a:pPr algn="ctr"/>
              <a:r>
                <a:rPr lang="nl-NL" sz="900" dirty="0">
                  <a:solidFill>
                    <a:schemeClr val="tx1"/>
                  </a:solidFill>
                </a:rPr>
                <a:t>(apr-jun)</a:t>
              </a:r>
            </a:p>
          </p:txBody>
        </p:sp>
        <p:sp>
          <p:nvSpPr>
            <p:cNvPr id="7" name="Rechthoek 6"/>
            <p:cNvSpPr/>
            <p:nvPr/>
          </p:nvSpPr>
          <p:spPr>
            <a:xfrm>
              <a:off x="1567963" y="3466502"/>
              <a:ext cx="1030419" cy="432048"/>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Lees(jaar)plan</a:t>
              </a:r>
            </a:p>
            <a:p>
              <a:pPr algn="ctr"/>
              <a:r>
                <a:rPr lang="nl-NL" sz="900" dirty="0">
                  <a:solidFill>
                    <a:schemeClr val="tx1"/>
                  </a:solidFill>
                </a:rPr>
                <a:t>(mei-jul)</a:t>
              </a:r>
            </a:p>
          </p:txBody>
        </p:sp>
        <p:sp>
          <p:nvSpPr>
            <p:cNvPr id="8" name="Rechthoek 7"/>
            <p:cNvSpPr/>
            <p:nvPr/>
          </p:nvSpPr>
          <p:spPr>
            <a:xfrm>
              <a:off x="9424176" y="1116871"/>
              <a:ext cx="1159129" cy="485177"/>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ACTIVITEITEN</a:t>
              </a:r>
            </a:p>
            <a:p>
              <a:pPr algn="ctr"/>
              <a:r>
                <a:rPr lang="nl-NL" sz="900" b="1" dirty="0">
                  <a:solidFill>
                    <a:schemeClr val="tx1"/>
                  </a:solidFill>
                </a:rPr>
                <a:t>OUDER-PARTNERSCHAP</a:t>
              </a:r>
            </a:p>
          </p:txBody>
        </p:sp>
        <p:sp>
          <p:nvSpPr>
            <p:cNvPr id="9" name="Rechthoek 8"/>
            <p:cNvSpPr/>
            <p:nvPr/>
          </p:nvSpPr>
          <p:spPr>
            <a:xfrm>
              <a:off x="9436634" y="2410876"/>
              <a:ext cx="1146671" cy="333285"/>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Startbijeenkomst team</a:t>
              </a:r>
            </a:p>
          </p:txBody>
        </p:sp>
        <p:sp>
          <p:nvSpPr>
            <p:cNvPr id="11" name="Rechthoek 10"/>
            <p:cNvSpPr/>
            <p:nvPr/>
          </p:nvSpPr>
          <p:spPr>
            <a:xfrm>
              <a:off x="9436634" y="2920548"/>
              <a:ext cx="1146671" cy="288032"/>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VoorleesExpress</a:t>
              </a:r>
            </a:p>
          </p:txBody>
        </p:sp>
        <p:sp>
          <p:nvSpPr>
            <p:cNvPr id="17" name="Rechthoek 16"/>
            <p:cNvSpPr/>
            <p:nvPr/>
          </p:nvSpPr>
          <p:spPr>
            <a:xfrm>
              <a:off x="8052444" y="1105765"/>
              <a:ext cx="1071119" cy="496284"/>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ACTIVITEITEN</a:t>
              </a:r>
              <a:br>
                <a:rPr lang="nl-NL" sz="900" b="1" dirty="0">
                  <a:solidFill>
                    <a:schemeClr val="tx1"/>
                  </a:solidFill>
                </a:rPr>
              </a:br>
              <a:r>
                <a:rPr lang="nl-NL" sz="900" b="1" dirty="0">
                  <a:solidFill>
                    <a:schemeClr val="tx1"/>
                  </a:solidFill>
                </a:rPr>
                <a:t>DIGITALE GELETTERDHEID</a:t>
              </a:r>
            </a:p>
          </p:txBody>
        </p:sp>
        <p:sp>
          <p:nvSpPr>
            <p:cNvPr id="19" name="Rechthoek 18"/>
            <p:cNvSpPr/>
            <p:nvPr/>
          </p:nvSpPr>
          <p:spPr>
            <a:xfrm>
              <a:off x="8044051" y="2918939"/>
              <a:ext cx="1073256" cy="288032"/>
            </a:xfrm>
            <a:prstGeom prst="rect">
              <a:avLst/>
            </a:prstGeom>
            <a:solidFill>
              <a:srgbClr val="FFC000"/>
            </a:solidFill>
            <a:ln>
              <a:solidFill>
                <a:srgbClr val="EE720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Media(jaar)plan</a:t>
              </a:r>
            </a:p>
          </p:txBody>
        </p:sp>
        <p:sp>
          <p:nvSpPr>
            <p:cNvPr id="22" name="Rechthoek 21"/>
            <p:cNvSpPr/>
            <p:nvPr/>
          </p:nvSpPr>
          <p:spPr>
            <a:xfrm>
              <a:off x="8044052" y="2400129"/>
              <a:ext cx="1080072" cy="341545"/>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Startbijeenkomst team</a:t>
              </a:r>
            </a:p>
          </p:txBody>
        </p:sp>
        <p:sp>
          <p:nvSpPr>
            <p:cNvPr id="32" name="Rechthoek 31"/>
            <p:cNvSpPr/>
            <p:nvPr/>
          </p:nvSpPr>
          <p:spPr>
            <a:xfrm>
              <a:off x="2756024" y="1701320"/>
              <a:ext cx="1124674" cy="438698"/>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Onderhoud collectie (10%)</a:t>
              </a:r>
            </a:p>
          </p:txBody>
        </p:sp>
        <p:sp>
          <p:nvSpPr>
            <p:cNvPr id="35" name="Rechthoek 34"/>
            <p:cNvSpPr/>
            <p:nvPr/>
          </p:nvSpPr>
          <p:spPr>
            <a:xfrm>
              <a:off x="2752258" y="2313496"/>
              <a:ext cx="1128440" cy="408626"/>
            </a:xfrm>
            <a:prstGeom prst="rect">
              <a:avLst/>
            </a:prstGeom>
            <a:solidFill>
              <a:srgbClr val="FFC000"/>
            </a:solidFill>
            <a:ln>
              <a:solidFill>
                <a:srgbClr val="EE72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(Klassikaal) lenen in schoolbieb </a:t>
              </a:r>
            </a:p>
          </p:txBody>
        </p:sp>
        <p:sp>
          <p:nvSpPr>
            <p:cNvPr id="36" name="Rechthoek 35"/>
            <p:cNvSpPr/>
            <p:nvPr/>
          </p:nvSpPr>
          <p:spPr>
            <a:xfrm>
              <a:off x="2752257" y="1116873"/>
              <a:ext cx="1128442" cy="424659"/>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b="1" dirty="0">
                  <a:solidFill>
                    <a:schemeClr val="tx1"/>
                  </a:solidFill>
                </a:rPr>
                <a:t>LEESOMGEVING &amp; COLLECTIE</a:t>
              </a:r>
              <a:endParaRPr lang="nl-NL" sz="900" b="1" dirty="0">
                <a:solidFill>
                  <a:schemeClr val="tx1"/>
                </a:solidFill>
              </a:endParaRPr>
            </a:p>
          </p:txBody>
        </p:sp>
        <p:sp>
          <p:nvSpPr>
            <p:cNvPr id="43" name="Rechthoek 42"/>
            <p:cNvSpPr/>
            <p:nvPr/>
          </p:nvSpPr>
          <p:spPr>
            <a:xfrm>
              <a:off x="5202900" y="1116872"/>
              <a:ext cx="1037116" cy="359117"/>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b="1" dirty="0">
                  <a:solidFill>
                    <a:schemeClr val="tx1"/>
                  </a:solidFill>
                </a:rPr>
                <a:t>ACTIVITEITEN</a:t>
              </a:r>
            </a:p>
            <a:p>
              <a:pPr algn="ctr"/>
              <a:r>
                <a:rPr lang="en-US" sz="900" b="1" dirty="0">
                  <a:solidFill>
                    <a:schemeClr val="tx1"/>
                  </a:solidFill>
                </a:rPr>
                <a:t>LEZEN</a:t>
              </a:r>
              <a:endParaRPr lang="nl-NL" sz="900" b="1" dirty="0">
                <a:solidFill>
                  <a:schemeClr val="tx1"/>
                </a:solidFill>
              </a:endParaRPr>
            </a:p>
          </p:txBody>
        </p:sp>
        <p:sp>
          <p:nvSpPr>
            <p:cNvPr id="45" name="Rechthoek 44"/>
            <p:cNvSpPr/>
            <p:nvPr/>
          </p:nvSpPr>
          <p:spPr>
            <a:xfrm>
              <a:off x="6476765" y="1116871"/>
              <a:ext cx="1318451" cy="359117"/>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Cursus Open Boek</a:t>
              </a:r>
            </a:p>
          </p:txBody>
        </p:sp>
        <p:sp>
          <p:nvSpPr>
            <p:cNvPr id="46" name="Rechthoek 45"/>
            <p:cNvSpPr/>
            <p:nvPr/>
          </p:nvSpPr>
          <p:spPr>
            <a:xfrm>
              <a:off x="4118197" y="2129039"/>
              <a:ext cx="1043135" cy="288032"/>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Vrij lezen</a:t>
              </a:r>
            </a:p>
          </p:txBody>
        </p:sp>
        <p:sp>
          <p:nvSpPr>
            <p:cNvPr id="47" name="Rechthoek 46"/>
            <p:cNvSpPr/>
            <p:nvPr/>
          </p:nvSpPr>
          <p:spPr>
            <a:xfrm>
              <a:off x="6284406" y="2129039"/>
              <a:ext cx="1224136" cy="288032"/>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Praten over boeken</a:t>
              </a:r>
            </a:p>
          </p:txBody>
        </p:sp>
        <p:sp>
          <p:nvSpPr>
            <p:cNvPr id="48" name="Rechthoek 47"/>
            <p:cNvSpPr/>
            <p:nvPr/>
          </p:nvSpPr>
          <p:spPr>
            <a:xfrm>
              <a:off x="5255940" y="2125550"/>
              <a:ext cx="947352" cy="288032"/>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Voorlezen</a:t>
              </a:r>
            </a:p>
          </p:txBody>
        </p:sp>
        <p:sp>
          <p:nvSpPr>
            <p:cNvPr id="49" name="Rechthoek 48"/>
            <p:cNvSpPr/>
            <p:nvPr/>
          </p:nvSpPr>
          <p:spPr>
            <a:xfrm>
              <a:off x="4110231" y="3037944"/>
              <a:ext cx="1045082" cy="346343"/>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800" dirty="0">
                  <a:solidFill>
                    <a:schemeClr val="tx1"/>
                  </a:solidFill>
                </a:rPr>
                <a:t>Kinderjury </a:t>
              </a:r>
            </a:p>
            <a:p>
              <a:pPr algn="ctr"/>
              <a:r>
                <a:rPr lang="nl-NL" sz="800" dirty="0">
                  <a:solidFill>
                    <a:schemeClr val="tx1"/>
                  </a:solidFill>
                </a:rPr>
                <a:t>(</a:t>
              </a:r>
              <a:r>
                <a:rPr lang="nl-NL" sz="800" dirty="0" err="1">
                  <a:solidFill>
                    <a:schemeClr val="tx1"/>
                  </a:solidFill>
                </a:rPr>
                <a:t>mrt-juni</a:t>
              </a:r>
              <a:r>
                <a:rPr lang="nl-NL" sz="800" dirty="0">
                  <a:solidFill>
                    <a:schemeClr val="tx1"/>
                  </a:solidFill>
                </a:rPr>
                <a:t>)</a:t>
              </a:r>
            </a:p>
          </p:txBody>
        </p:sp>
        <p:sp>
          <p:nvSpPr>
            <p:cNvPr id="50" name="Rechthoek 49"/>
            <p:cNvSpPr/>
            <p:nvPr/>
          </p:nvSpPr>
          <p:spPr>
            <a:xfrm>
              <a:off x="5252015" y="2557032"/>
              <a:ext cx="947353" cy="360040"/>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800" dirty="0">
                  <a:solidFill>
                    <a:schemeClr val="tx1"/>
                  </a:solidFill>
                </a:rPr>
                <a:t>Voorleesdagen (jan)</a:t>
              </a:r>
            </a:p>
          </p:txBody>
        </p:sp>
        <p:sp>
          <p:nvSpPr>
            <p:cNvPr id="51" name="Rechthoek 50"/>
            <p:cNvSpPr/>
            <p:nvPr/>
          </p:nvSpPr>
          <p:spPr>
            <a:xfrm>
              <a:off x="5250426" y="3034638"/>
              <a:ext cx="956148" cy="367557"/>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800" dirty="0">
                  <a:solidFill>
                    <a:schemeClr val="tx1"/>
                  </a:solidFill>
                </a:rPr>
                <a:t>Voorleeswedstrijd (sep-nov)</a:t>
              </a:r>
            </a:p>
          </p:txBody>
        </p:sp>
        <p:sp>
          <p:nvSpPr>
            <p:cNvPr id="52" name="Rechthoek 51"/>
            <p:cNvSpPr/>
            <p:nvPr/>
          </p:nvSpPr>
          <p:spPr>
            <a:xfrm>
              <a:off x="4118197" y="2547488"/>
              <a:ext cx="1037116" cy="360040"/>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800" dirty="0">
                  <a:solidFill>
                    <a:schemeClr val="tx1"/>
                  </a:solidFill>
                </a:rPr>
                <a:t>Kinderboekenweek (</a:t>
              </a:r>
              <a:r>
                <a:rPr lang="nl-NL" sz="800" dirty="0" err="1">
                  <a:solidFill>
                    <a:schemeClr val="tx1"/>
                  </a:solidFill>
                </a:rPr>
                <a:t>okt</a:t>
              </a:r>
              <a:r>
                <a:rPr lang="nl-NL" sz="800" dirty="0">
                  <a:solidFill>
                    <a:schemeClr val="tx1"/>
                  </a:solidFill>
                </a:rPr>
                <a:t>)</a:t>
              </a:r>
            </a:p>
          </p:txBody>
        </p:sp>
        <p:sp>
          <p:nvSpPr>
            <p:cNvPr id="72" name="Rechthoek 71"/>
            <p:cNvSpPr/>
            <p:nvPr/>
          </p:nvSpPr>
          <p:spPr>
            <a:xfrm>
              <a:off x="2752257" y="3449300"/>
              <a:ext cx="1109442" cy="32139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Instructie kinderen en vrijwilligers</a:t>
              </a:r>
            </a:p>
          </p:txBody>
        </p:sp>
        <p:sp>
          <p:nvSpPr>
            <p:cNvPr id="82" name="Rechthoek 81"/>
            <p:cNvSpPr/>
            <p:nvPr/>
          </p:nvSpPr>
          <p:spPr>
            <a:xfrm>
              <a:off x="6476766" y="1565445"/>
              <a:ext cx="1318451" cy="325022"/>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Bijscholing Open Boek</a:t>
              </a:r>
            </a:p>
          </p:txBody>
        </p:sp>
        <p:cxnSp>
          <p:nvCxnSpPr>
            <p:cNvPr id="20" name="Rechte verbindingslijn 19"/>
            <p:cNvCxnSpPr>
              <a:cxnSpLocks/>
              <a:stCxn id="3" idx="2"/>
              <a:endCxn id="4" idx="0"/>
            </p:cNvCxnSpPr>
            <p:nvPr/>
          </p:nvCxnSpPr>
          <p:spPr>
            <a:xfrm flipH="1">
              <a:off x="2082896" y="1539548"/>
              <a:ext cx="2834" cy="161772"/>
            </a:xfrm>
            <a:prstGeom prst="line">
              <a:avLst/>
            </a:prstGeom>
          </p:spPr>
          <p:style>
            <a:lnRef idx="2">
              <a:schemeClr val="dk1"/>
            </a:lnRef>
            <a:fillRef idx="0">
              <a:schemeClr val="dk1"/>
            </a:fillRef>
            <a:effectRef idx="1">
              <a:schemeClr val="dk1"/>
            </a:effectRef>
            <a:fontRef idx="minor">
              <a:schemeClr val="tx1"/>
            </a:fontRef>
          </p:style>
        </p:cxnSp>
        <p:cxnSp>
          <p:nvCxnSpPr>
            <p:cNvPr id="96" name="Rechte verbindingslijn 95"/>
            <p:cNvCxnSpPr>
              <a:cxnSpLocks/>
              <a:stCxn id="4" idx="2"/>
              <a:endCxn id="5" idx="0"/>
            </p:cNvCxnSpPr>
            <p:nvPr/>
          </p:nvCxnSpPr>
          <p:spPr>
            <a:xfrm>
              <a:off x="2082896" y="2140018"/>
              <a:ext cx="0" cy="171634"/>
            </a:xfrm>
            <a:prstGeom prst="line">
              <a:avLst/>
            </a:prstGeom>
          </p:spPr>
          <p:style>
            <a:lnRef idx="2">
              <a:schemeClr val="dk1"/>
            </a:lnRef>
            <a:fillRef idx="0">
              <a:schemeClr val="dk1"/>
            </a:fillRef>
            <a:effectRef idx="1">
              <a:schemeClr val="dk1"/>
            </a:effectRef>
            <a:fontRef idx="minor">
              <a:schemeClr val="tx1"/>
            </a:fontRef>
          </p:style>
        </p:cxnSp>
        <p:cxnSp>
          <p:nvCxnSpPr>
            <p:cNvPr id="100" name="Rechte verbindingslijn 99"/>
            <p:cNvCxnSpPr>
              <a:cxnSpLocks/>
              <a:stCxn id="5" idx="2"/>
              <a:endCxn id="6" idx="0"/>
            </p:cNvCxnSpPr>
            <p:nvPr/>
          </p:nvCxnSpPr>
          <p:spPr>
            <a:xfrm>
              <a:off x="2082896" y="2728666"/>
              <a:ext cx="277" cy="161772"/>
            </a:xfrm>
            <a:prstGeom prst="line">
              <a:avLst/>
            </a:prstGeom>
          </p:spPr>
          <p:style>
            <a:lnRef idx="2">
              <a:schemeClr val="dk1"/>
            </a:lnRef>
            <a:fillRef idx="0">
              <a:schemeClr val="dk1"/>
            </a:fillRef>
            <a:effectRef idx="1">
              <a:schemeClr val="dk1"/>
            </a:effectRef>
            <a:fontRef idx="minor">
              <a:schemeClr val="tx1"/>
            </a:fontRef>
          </p:style>
        </p:cxnSp>
        <p:cxnSp>
          <p:nvCxnSpPr>
            <p:cNvPr id="103" name="Rechte verbindingslijn 102"/>
            <p:cNvCxnSpPr>
              <a:stCxn id="6" idx="2"/>
              <a:endCxn id="7" idx="0"/>
            </p:cNvCxnSpPr>
            <p:nvPr/>
          </p:nvCxnSpPr>
          <p:spPr>
            <a:xfrm>
              <a:off x="2083172" y="3322486"/>
              <a:ext cx="0" cy="144016"/>
            </a:xfrm>
            <a:prstGeom prst="line">
              <a:avLst/>
            </a:prstGeom>
          </p:spPr>
          <p:style>
            <a:lnRef idx="2">
              <a:schemeClr val="dk1"/>
            </a:lnRef>
            <a:fillRef idx="0">
              <a:schemeClr val="dk1"/>
            </a:fillRef>
            <a:effectRef idx="1">
              <a:schemeClr val="dk1"/>
            </a:effectRef>
            <a:fontRef idx="minor">
              <a:schemeClr val="tx1"/>
            </a:fontRef>
          </p:style>
        </p:cxnSp>
        <p:cxnSp>
          <p:nvCxnSpPr>
            <p:cNvPr id="105" name="Rechte verbindingslijn 104"/>
            <p:cNvCxnSpPr>
              <a:cxnSpLocks/>
              <a:stCxn id="36" idx="2"/>
              <a:endCxn id="32" idx="0"/>
            </p:cNvCxnSpPr>
            <p:nvPr/>
          </p:nvCxnSpPr>
          <p:spPr>
            <a:xfrm>
              <a:off x="3316478" y="1541532"/>
              <a:ext cx="1883" cy="159788"/>
            </a:xfrm>
            <a:prstGeom prst="line">
              <a:avLst/>
            </a:prstGeom>
          </p:spPr>
          <p:style>
            <a:lnRef idx="2">
              <a:schemeClr val="dk1"/>
            </a:lnRef>
            <a:fillRef idx="0">
              <a:schemeClr val="dk1"/>
            </a:fillRef>
            <a:effectRef idx="1">
              <a:schemeClr val="dk1"/>
            </a:effectRef>
            <a:fontRef idx="minor">
              <a:schemeClr val="tx1"/>
            </a:fontRef>
          </p:style>
        </p:cxnSp>
        <p:cxnSp>
          <p:nvCxnSpPr>
            <p:cNvPr id="106" name="Rechte verbindingslijn 105"/>
            <p:cNvCxnSpPr>
              <a:cxnSpLocks/>
              <a:stCxn id="32" idx="2"/>
              <a:endCxn id="35" idx="0"/>
            </p:cNvCxnSpPr>
            <p:nvPr/>
          </p:nvCxnSpPr>
          <p:spPr>
            <a:xfrm flipH="1">
              <a:off x="3316478" y="2140018"/>
              <a:ext cx="1883" cy="173478"/>
            </a:xfrm>
            <a:prstGeom prst="line">
              <a:avLst/>
            </a:prstGeom>
          </p:spPr>
          <p:style>
            <a:lnRef idx="2">
              <a:schemeClr val="dk1"/>
            </a:lnRef>
            <a:fillRef idx="0">
              <a:schemeClr val="dk1"/>
            </a:fillRef>
            <a:effectRef idx="1">
              <a:schemeClr val="dk1"/>
            </a:effectRef>
            <a:fontRef idx="minor">
              <a:schemeClr val="tx1"/>
            </a:fontRef>
          </p:style>
        </p:cxnSp>
        <p:cxnSp>
          <p:nvCxnSpPr>
            <p:cNvPr id="110" name="Rechte verbindingslijn 109"/>
            <p:cNvCxnSpPr>
              <a:cxnSpLocks/>
              <a:stCxn id="35" idx="2"/>
              <a:endCxn id="162" idx="0"/>
            </p:cNvCxnSpPr>
            <p:nvPr/>
          </p:nvCxnSpPr>
          <p:spPr>
            <a:xfrm flipH="1">
              <a:off x="3310629" y="2722122"/>
              <a:ext cx="5849" cy="180305"/>
            </a:xfrm>
            <a:prstGeom prst="line">
              <a:avLst/>
            </a:prstGeom>
          </p:spPr>
          <p:style>
            <a:lnRef idx="2">
              <a:schemeClr val="dk1"/>
            </a:lnRef>
            <a:fillRef idx="0">
              <a:schemeClr val="dk1"/>
            </a:fillRef>
            <a:effectRef idx="1">
              <a:schemeClr val="dk1"/>
            </a:effectRef>
            <a:fontRef idx="minor">
              <a:schemeClr val="tx1"/>
            </a:fontRef>
          </p:style>
        </p:cxnSp>
        <p:cxnSp>
          <p:nvCxnSpPr>
            <p:cNvPr id="114" name="Rechte verbindingslijn 113"/>
            <p:cNvCxnSpPr>
              <a:cxnSpLocks/>
              <a:endCxn id="72" idx="0"/>
            </p:cNvCxnSpPr>
            <p:nvPr/>
          </p:nvCxnSpPr>
          <p:spPr>
            <a:xfrm flipH="1">
              <a:off x="3306978" y="3127940"/>
              <a:ext cx="5422" cy="321360"/>
            </a:xfrm>
            <a:prstGeom prst="line">
              <a:avLst/>
            </a:prstGeom>
          </p:spPr>
          <p:style>
            <a:lnRef idx="2">
              <a:schemeClr val="dk1"/>
            </a:lnRef>
            <a:fillRef idx="0">
              <a:schemeClr val="dk1"/>
            </a:fillRef>
            <a:effectRef idx="1">
              <a:schemeClr val="dk1"/>
            </a:effectRef>
            <a:fontRef idx="minor">
              <a:schemeClr val="tx1"/>
            </a:fontRef>
          </p:style>
        </p:cxnSp>
        <p:cxnSp>
          <p:nvCxnSpPr>
            <p:cNvPr id="158" name="Rechte verbindingslijn 157"/>
            <p:cNvCxnSpPr>
              <a:cxnSpLocks/>
              <a:stCxn id="52" idx="2"/>
              <a:endCxn id="49" idx="0"/>
            </p:cNvCxnSpPr>
            <p:nvPr/>
          </p:nvCxnSpPr>
          <p:spPr>
            <a:xfrm flipH="1">
              <a:off x="4632772" y="2907528"/>
              <a:ext cx="3983" cy="130416"/>
            </a:xfrm>
            <a:prstGeom prst="line">
              <a:avLst/>
            </a:prstGeom>
          </p:spPr>
          <p:style>
            <a:lnRef idx="2">
              <a:schemeClr val="dk1"/>
            </a:lnRef>
            <a:fillRef idx="0">
              <a:schemeClr val="dk1"/>
            </a:fillRef>
            <a:effectRef idx="1">
              <a:schemeClr val="dk1"/>
            </a:effectRef>
            <a:fontRef idx="minor">
              <a:schemeClr val="tx1"/>
            </a:fontRef>
          </p:style>
        </p:cxnSp>
        <p:cxnSp>
          <p:nvCxnSpPr>
            <p:cNvPr id="161" name="Rechte verbindingslijn 160"/>
            <p:cNvCxnSpPr>
              <a:cxnSpLocks/>
              <a:stCxn id="46" idx="2"/>
              <a:endCxn id="52" idx="0"/>
            </p:cNvCxnSpPr>
            <p:nvPr/>
          </p:nvCxnSpPr>
          <p:spPr>
            <a:xfrm flipH="1">
              <a:off x="4636755" y="2417071"/>
              <a:ext cx="3010" cy="130417"/>
            </a:xfrm>
            <a:prstGeom prst="line">
              <a:avLst/>
            </a:prstGeom>
          </p:spPr>
          <p:style>
            <a:lnRef idx="2">
              <a:schemeClr val="dk1"/>
            </a:lnRef>
            <a:fillRef idx="0">
              <a:schemeClr val="dk1"/>
            </a:fillRef>
            <a:effectRef idx="1">
              <a:schemeClr val="dk1"/>
            </a:effectRef>
            <a:fontRef idx="minor">
              <a:schemeClr val="tx1"/>
            </a:fontRef>
          </p:style>
        </p:cxnSp>
        <p:cxnSp>
          <p:nvCxnSpPr>
            <p:cNvPr id="167" name="Rechte verbindingslijn 166"/>
            <p:cNvCxnSpPr>
              <a:stCxn id="43" idx="2"/>
              <a:endCxn id="48" idx="0"/>
            </p:cNvCxnSpPr>
            <p:nvPr/>
          </p:nvCxnSpPr>
          <p:spPr>
            <a:xfrm>
              <a:off x="5721458" y="1475989"/>
              <a:ext cx="8158" cy="649561"/>
            </a:xfrm>
            <a:prstGeom prst="line">
              <a:avLst/>
            </a:prstGeom>
          </p:spPr>
          <p:style>
            <a:lnRef idx="2">
              <a:schemeClr val="dk1"/>
            </a:lnRef>
            <a:fillRef idx="0">
              <a:schemeClr val="dk1"/>
            </a:fillRef>
            <a:effectRef idx="1">
              <a:schemeClr val="dk1"/>
            </a:effectRef>
            <a:fontRef idx="minor">
              <a:schemeClr val="tx1"/>
            </a:fontRef>
          </p:style>
        </p:cxnSp>
        <p:cxnSp>
          <p:nvCxnSpPr>
            <p:cNvPr id="170" name="Rechte verbindingslijn 169"/>
            <p:cNvCxnSpPr>
              <a:cxnSpLocks/>
              <a:stCxn id="43" idx="3"/>
              <a:endCxn id="45" idx="1"/>
            </p:cNvCxnSpPr>
            <p:nvPr/>
          </p:nvCxnSpPr>
          <p:spPr>
            <a:xfrm flipV="1">
              <a:off x="6240016" y="1296430"/>
              <a:ext cx="236749" cy="1"/>
            </a:xfrm>
            <a:prstGeom prst="line">
              <a:avLst/>
            </a:prstGeom>
          </p:spPr>
          <p:style>
            <a:lnRef idx="2">
              <a:schemeClr val="dk1"/>
            </a:lnRef>
            <a:fillRef idx="0">
              <a:schemeClr val="dk1"/>
            </a:fillRef>
            <a:effectRef idx="1">
              <a:schemeClr val="dk1"/>
            </a:effectRef>
            <a:fontRef idx="minor">
              <a:schemeClr val="tx1"/>
            </a:fontRef>
          </p:style>
        </p:cxnSp>
        <p:cxnSp>
          <p:nvCxnSpPr>
            <p:cNvPr id="107" name="Rechte verbindingslijn 106"/>
            <p:cNvCxnSpPr>
              <a:cxnSpLocks/>
              <a:stCxn id="45" idx="2"/>
              <a:endCxn id="82" idx="0"/>
            </p:cNvCxnSpPr>
            <p:nvPr/>
          </p:nvCxnSpPr>
          <p:spPr>
            <a:xfrm>
              <a:off x="7135991" y="1475988"/>
              <a:ext cx="1" cy="89457"/>
            </a:xfrm>
            <a:prstGeom prst="line">
              <a:avLst/>
            </a:prstGeom>
          </p:spPr>
          <p:style>
            <a:lnRef idx="2">
              <a:schemeClr val="dk1"/>
            </a:lnRef>
            <a:fillRef idx="0">
              <a:schemeClr val="dk1"/>
            </a:fillRef>
            <a:effectRef idx="1">
              <a:schemeClr val="dk1"/>
            </a:effectRef>
            <a:fontRef idx="minor">
              <a:schemeClr val="tx1"/>
            </a:fontRef>
          </p:style>
        </p:cxnSp>
        <p:cxnSp>
          <p:nvCxnSpPr>
            <p:cNvPr id="26" name="Gebogen verbindingslijn 25"/>
            <p:cNvCxnSpPr/>
            <p:nvPr/>
          </p:nvCxnSpPr>
          <p:spPr>
            <a:xfrm rot="5400000" flipH="1" flipV="1">
              <a:off x="5762634" y="995198"/>
              <a:ext cx="12700" cy="2267685"/>
            </a:xfrm>
            <a:prstGeom prst="bentConnector3">
              <a:avLst>
                <a:gd name="adj1" fmla="val 1115244"/>
              </a:avLst>
            </a:prstGeom>
          </p:spPr>
          <p:style>
            <a:lnRef idx="2">
              <a:schemeClr val="dk1"/>
            </a:lnRef>
            <a:fillRef idx="0">
              <a:schemeClr val="dk1"/>
            </a:fillRef>
            <a:effectRef idx="1">
              <a:schemeClr val="dk1"/>
            </a:effectRef>
            <a:fontRef idx="minor">
              <a:schemeClr val="tx1"/>
            </a:fontRef>
          </p:style>
        </p:cxnSp>
        <p:cxnSp>
          <p:nvCxnSpPr>
            <p:cNvPr id="113" name="Rechte verbindingslijn 112"/>
            <p:cNvCxnSpPr>
              <a:stCxn id="48" idx="2"/>
              <a:endCxn id="50" idx="0"/>
            </p:cNvCxnSpPr>
            <p:nvPr/>
          </p:nvCxnSpPr>
          <p:spPr>
            <a:xfrm flipH="1">
              <a:off x="5725692" y="2413582"/>
              <a:ext cx="3924" cy="143450"/>
            </a:xfrm>
            <a:prstGeom prst="line">
              <a:avLst/>
            </a:prstGeom>
          </p:spPr>
          <p:style>
            <a:lnRef idx="2">
              <a:schemeClr val="dk1"/>
            </a:lnRef>
            <a:fillRef idx="0">
              <a:schemeClr val="dk1"/>
            </a:fillRef>
            <a:effectRef idx="1">
              <a:schemeClr val="dk1"/>
            </a:effectRef>
            <a:fontRef idx="minor">
              <a:schemeClr val="tx1"/>
            </a:fontRef>
          </p:style>
        </p:cxnSp>
        <p:cxnSp>
          <p:nvCxnSpPr>
            <p:cNvPr id="119" name="Rechte verbindingslijn 118"/>
            <p:cNvCxnSpPr>
              <a:cxnSpLocks/>
              <a:stCxn id="50" idx="2"/>
              <a:endCxn id="51" idx="0"/>
            </p:cNvCxnSpPr>
            <p:nvPr/>
          </p:nvCxnSpPr>
          <p:spPr>
            <a:xfrm>
              <a:off x="5725692" y="2917072"/>
              <a:ext cx="2808" cy="117566"/>
            </a:xfrm>
            <a:prstGeom prst="line">
              <a:avLst/>
            </a:prstGeom>
          </p:spPr>
          <p:style>
            <a:lnRef idx="2">
              <a:schemeClr val="dk1"/>
            </a:lnRef>
            <a:fillRef idx="0">
              <a:schemeClr val="dk1"/>
            </a:fillRef>
            <a:effectRef idx="1">
              <a:schemeClr val="dk1"/>
            </a:effectRef>
            <a:fontRef idx="minor">
              <a:schemeClr val="tx1"/>
            </a:fontRef>
          </p:style>
        </p:cxnSp>
        <p:sp>
          <p:nvSpPr>
            <p:cNvPr id="176" name="Rechthoek 175"/>
            <p:cNvSpPr/>
            <p:nvPr/>
          </p:nvSpPr>
          <p:spPr>
            <a:xfrm>
              <a:off x="8052445" y="3362209"/>
              <a:ext cx="1058008" cy="468284"/>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Week van de Mediawijsheid</a:t>
              </a:r>
            </a:p>
            <a:p>
              <a:pPr algn="ctr"/>
              <a:r>
                <a:rPr lang="nl-NL" sz="900" dirty="0">
                  <a:solidFill>
                    <a:schemeClr val="tx1"/>
                  </a:solidFill>
                </a:rPr>
                <a:t>(nov)</a:t>
              </a:r>
            </a:p>
          </p:txBody>
        </p:sp>
        <p:cxnSp>
          <p:nvCxnSpPr>
            <p:cNvPr id="177" name="Rechte verbindingslijn 176"/>
            <p:cNvCxnSpPr>
              <a:cxnSpLocks/>
              <a:stCxn id="17" idx="2"/>
              <a:endCxn id="165" idx="0"/>
            </p:cNvCxnSpPr>
            <p:nvPr/>
          </p:nvCxnSpPr>
          <p:spPr>
            <a:xfrm flipH="1">
              <a:off x="8587723" y="1602049"/>
              <a:ext cx="281" cy="194526"/>
            </a:xfrm>
            <a:prstGeom prst="line">
              <a:avLst/>
            </a:prstGeom>
          </p:spPr>
          <p:style>
            <a:lnRef idx="2">
              <a:schemeClr val="dk1"/>
            </a:lnRef>
            <a:fillRef idx="0">
              <a:schemeClr val="dk1"/>
            </a:fillRef>
            <a:effectRef idx="1">
              <a:schemeClr val="dk1"/>
            </a:effectRef>
            <a:fontRef idx="minor">
              <a:schemeClr val="tx1"/>
            </a:fontRef>
          </p:style>
        </p:cxnSp>
        <p:cxnSp>
          <p:nvCxnSpPr>
            <p:cNvPr id="180" name="Rechte verbindingslijn 179"/>
            <p:cNvCxnSpPr>
              <a:cxnSpLocks/>
              <a:stCxn id="22" idx="2"/>
              <a:endCxn id="19" idx="0"/>
            </p:cNvCxnSpPr>
            <p:nvPr/>
          </p:nvCxnSpPr>
          <p:spPr>
            <a:xfrm flipH="1">
              <a:off x="8580679" y="2741674"/>
              <a:ext cx="3409" cy="177265"/>
            </a:xfrm>
            <a:prstGeom prst="line">
              <a:avLst/>
            </a:prstGeom>
          </p:spPr>
          <p:style>
            <a:lnRef idx="2">
              <a:schemeClr val="dk1"/>
            </a:lnRef>
            <a:fillRef idx="0">
              <a:schemeClr val="dk1"/>
            </a:fillRef>
            <a:effectRef idx="1">
              <a:schemeClr val="dk1"/>
            </a:effectRef>
            <a:fontRef idx="minor">
              <a:schemeClr val="tx1"/>
            </a:fontRef>
          </p:style>
        </p:cxnSp>
        <p:cxnSp>
          <p:nvCxnSpPr>
            <p:cNvPr id="183" name="Rechte verbindingslijn 182"/>
            <p:cNvCxnSpPr>
              <a:cxnSpLocks/>
              <a:stCxn id="19" idx="2"/>
              <a:endCxn id="176" idx="0"/>
            </p:cNvCxnSpPr>
            <p:nvPr/>
          </p:nvCxnSpPr>
          <p:spPr>
            <a:xfrm>
              <a:off x="8580679" y="3206971"/>
              <a:ext cx="770" cy="155238"/>
            </a:xfrm>
            <a:prstGeom prst="line">
              <a:avLst/>
            </a:prstGeom>
          </p:spPr>
          <p:style>
            <a:lnRef idx="2">
              <a:schemeClr val="dk1"/>
            </a:lnRef>
            <a:fillRef idx="0">
              <a:schemeClr val="dk1"/>
            </a:fillRef>
            <a:effectRef idx="1">
              <a:schemeClr val="dk1"/>
            </a:effectRef>
            <a:fontRef idx="minor">
              <a:schemeClr val="tx1"/>
            </a:fontRef>
          </p:style>
        </p:cxnSp>
        <p:cxnSp>
          <p:nvCxnSpPr>
            <p:cNvPr id="193" name="Rechte verbindingslijn 192"/>
            <p:cNvCxnSpPr>
              <a:cxnSpLocks/>
              <a:stCxn id="165" idx="2"/>
              <a:endCxn id="22" idx="0"/>
            </p:cNvCxnSpPr>
            <p:nvPr/>
          </p:nvCxnSpPr>
          <p:spPr>
            <a:xfrm flipH="1">
              <a:off x="8584088" y="2241527"/>
              <a:ext cx="3635" cy="158602"/>
            </a:xfrm>
            <a:prstGeom prst="line">
              <a:avLst/>
            </a:prstGeom>
          </p:spPr>
          <p:style>
            <a:lnRef idx="2">
              <a:schemeClr val="dk1"/>
            </a:lnRef>
            <a:fillRef idx="0">
              <a:schemeClr val="dk1"/>
            </a:fillRef>
            <a:effectRef idx="1">
              <a:schemeClr val="dk1"/>
            </a:effectRef>
            <a:fontRef idx="minor">
              <a:schemeClr val="tx1"/>
            </a:fontRef>
          </p:style>
        </p:cxnSp>
        <p:cxnSp>
          <p:nvCxnSpPr>
            <p:cNvPr id="199" name="Rechte verbindingslijn 198"/>
            <p:cNvCxnSpPr>
              <a:cxnSpLocks/>
              <a:stCxn id="8" idx="2"/>
              <a:endCxn id="209" idx="0"/>
            </p:cNvCxnSpPr>
            <p:nvPr/>
          </p:nvCxnSpPr>
          <p:spPr>
            <a:xfrm>
              <a:off x="10003741" y="1602048"/>
              <a:ext cx="6229" cy="194763"/>
            </a:xfrm>
            <a:prstGeom prst="line">
              <a:avLst/>
            </a:prstGeom>
          </p:spPr>
          <p:style>
            <a:lnRef idx="2">
              <a:schemeClr val="dk1"/>
            </a:lnRef>
            <a:fillRef idx="0">
              <a:schemeClr val="dk1"/>
            </a:fillRef>
            <a:effectRef idx="1">
              <a:schemeClr val="dk1"/>
            </a:effectRef>
            <a:fontRef idx="minor">
              <a:schemeClr val="tx1"/>
            </a:fontRef>
          </p:style>
        </p:cxnSp>
        <p:cxnSp>
          <p:nvCxnSpPr>
            <p:cNvPr id="204" name="Rechte verbindingslijn 203"/>
            <p:cNvCxnSpPr>
              <a:cxnSpLocks/>
              <a:stCxn id="9" idx="2"/>
              <a:endCxn id="11" idx="0"/>
            </p:cNvCxnSpPr>
            <p:nvPr/>
          </p:nvCxnSpPr>
          <p:spPr>
            <a:xfrm>
              <a:off x="10009970" y="2744161"/>
              <a:ext cx="0" cy="176387"/>
            </a:xfrm>
            <a:prstGeom prst="line">
              <a:avLst/>
            </a:prstGeom>
          </p:spPr>
          <p:style>
            <a:lnRef idx="2">
              <a:schemeClr val="dk1"/>
            </a:lnRef>
            <a:fillRef idx="0">
              <a:schemeClr val="dk1"/>
            </a:fillRef>
            <a:effectRef idx="1">
              <a:schemeClr val="dk1"/>
            </a:effectRef>
            <a:fontRef idx="minor">
              <a:schemeClr val="tx1"/>
            </a:fontRef>
          </p:style>
        </p:cxnSp>
        <p:sp>
          <p:nvSpPr>
            <p:cNvPr id="162" name="Rechthoek 161"/>
            <p:cNvSpPr/>
            <p:nvPr/>
          </p:nvSpPr>
          <p:spPr>
            <a:xfrm>
              <a:off x="2753629" y="2902427"/>
              <a:ext cx="1113999" cy="325022"/>
            </a:xfrm>
            <a:prstGeom prst="rect">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Instructie team</a:t>
              </a:r>
            </a:p>
          </p:txBody>
        </p:sp>
        <p:sp>
          <p:nvSpPr>
            <p:cNvPr id="165" name="Rechthoek 164"/>
            <p:cNvSpPr/>
            <p:nvPr/>
          </p:nvSpPr>
          <p:spPr>
            <a:xfrm>
              <a:off x="8051883" y="1796575"/>
              <a:ext cx="1071680" cy="444952"/>
            </a:xfrm>
            <a:prstGeom prst="rect">
              <a:avLst/>
            </a:prstGeom>
            <a:solidFill>
              <a:srgbClr val="FFC000"/>
            </a:solidFill>
            <a:ln>
              <a:solidFill>
                <a:srgbClr val="EE720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Visie bibliotheek op digitale geletterdheid</a:t>
              </a:r>
            </a:p>
          </p:txBody>
        </p:sp>
        <p:sp>
          <p:nvSpPr>
            <p:cNvPr id="209" name="Rechthoek 208"/>
            <p:cNvSpPr/>
            <p:nvPr/>
          </p:nvSpPr>
          <p:spPr>
            <a:xfrm>
              <a:off x="9436634" y="1796811"/>
              <a:ext cx="1146671" cy="444716"/>
            </a:xfrm>
            <a:prstGeom prst="rect">
              <a:avLst/>
            </a:prstGeom>
            <a:solidFill>
              <a:srgbClr val="FFC000"/>
            </a:solidFill>
            <a:ln>
              <a:solidFill>
                <a:srgbClr val="EE720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Beleid bibliotheek gezinsgerichte aanpak</a:t>
              </a:r>
            </a:p>
          </p:txBody>
        </p:sp>
        <p:cxnSp>
          <p:nvCxnSpPr>
            <p:cNvPr id="211" name="Rechte verbindingslijn 210"/>
            <p:cNvCxnSpPr>
              <a:cxnSpLocks/>
              <a:stCxn id="209" idx="2"/>
              <a:endCxn id="9" idx="0"/>
            </p:cNvCxnSpPr>
            <p:nvPr/>
          </p:nvCxnSpPr>
          <p:spPr>
            <a:xfrm>
              <a:off x="10009970" y="2241527"/>
              <a:ext cx="0" cy="169349"/>
            </a:xfrm>
            <a:prstGeom prst="line">
              <a:avLst/>
            </a:prstGeom>
          </p:spPr>
          <p:style>
            <a:lnRef idx="2">
              <a:schemeClr val="dk1"/>
            </a:lnRef>
            <a:fillRef idx="0">
              <a:schemeClr val="dk1"/>
            </a:fillRef>
            <a:effectRef idx="1">
              <a:schemeClr val="dk1"/>
            </a:effectRef>
            <a:fontRef idx="minor">
              <a:schemeClr val="tx1"/>
            </a:fontRef>
          </p:style>
        </p:cxnSp>
        <p:sp>
          <p:nvSpPr>
            <p:cNvPr id="217" name="Rechthoek 216"/>
            <p:cNvSpPr/>
            <p:nvPr/>
          </p:nvSpPr>
          <p:spPr>
            <a:xfrm>
              <a:off x="6280840" y="2557032"/>
              <a:ext cx="1228119" cy="360040"/>
            </a:xfrm>
            <a:prstGeom prst="rect">
              <a:avLst/>
            </a:prstGeom>
            <a:solidFill>
              <a:srgbClr val="F5D7F6"/>
            </a:solidFill>
            <a:ln>
              <a:solidFill>
                <a:srgbClr val="9B21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800" dirty="0">
                  <a:solidFill>
                    <a:schemeClr val="tx1"/>
                  </a:solidFill>
                </a:rPr>
                <a:t>NL leest junior</a:t>
              </a:r>
            </a:p>
            <a:p>
              <a:pPr algn="ctr"/>
              <a:r>
                <a:rPr lang="nl-NL" sz="800" dirty="0">
                  <a:solidFill>
                    <a:schemeClr val="tx1"/>
                  </a:solidFill>
                </a:rPr>
                <a:t>(nov)</a:t>
              </a:r>
            </a:p>
          </p:txBody>
        </p:sp>
        <p:cxnSp>
          <p:nvCxnSpPr>
            <p:cNvPr id="223" name="Rechte verbindingslijn 222"/>
            <p:cNvCxnSpPr>
              <a:stCxn id="47" idx="2"/>
              <a:endCxn id="217" idx="0"/>
            </p:cNvCxnSpPr>
            <p:nvPr/>
          </p:nvCxnSpPr>
          <p:spPr>
            <a:xfrm flipH="1">
              <a:off x="6894900" y="2417071"/>
              <a:ext cx="1574" cy="139961"/>
            </a:xfrm>
            <a:prstGeom prst="line">
              <a:avLst/>
            </a:prstGeom>
          </p:spPr>
          <p:style>
            <a:lnRef idx="2">
              <a:schemeClr val="dk1"/>
            </a:lnRef>
            <a:fillRef idx="0">
              <a:schemeClr val="dk1"/>
            </a:fillRef>
            <a:effectRef idx="1">
              <a:schemeClr val="dk1"/>
            </a:effectRef>
            <a:fontRef idx="minor">
              <a:schemeClr val="tx1"/>
            </a:fontRef>
          </p:style>
        </p:cxnSp>
      </p:grpSp>
      <p:sp>
        <p:nvSpPr>
          <p:cNvPr id="163" name="Titel 1">
            <a:extLst>
              <a:ext uri="{FF2B5EF4-FFF2-40B4-BE49-F238E27FC236}">
                <a16:creationId xmlns:a16="http://schemas.microsoft.com/office/drawing/2014/main" id="{13C3AEC4-0464-4773-81BC-FA67CEC720E8}"/>
              </a:ext>
            </a:extLst>
          </p:cNvPr>
          <p:cNvSpPr txBox="1">
            <a:spLocks/>
          </p:cNvSpPr>
          <p:nvPr/>
        </p:nvSpPr>
        <p:spPr>
          <a:xfrm>
            <a:off x="6262182" y="283040"/>
            <a:ext cx="5624972" cy="49435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t>Praatplaat</a:t>
            </a:r>
          </a:p>
        </p:txBody>
      </p:sp>
      <p:sp>
        <p:nvSpPr>
          <p:cNvPr id="65" name="Rechthoek 64"/>
          <p:cNvSpPr/>
          <p:nvPr/>
        </p:nvSpPr>
        <p:spPr>
          <a:xfrm>
            <a:off x="914401" y="6138669"/>
            <a:ext cx="1229620" cy="315951"/>
          </a:xfrm>
          <a:prstGeom prst="rect">
            <a:avLst/>
          </a:prstGeom>
          <a:solidFill>
            <a:srgbClr val="00A29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a:solidFill>
                  <a:schemeClr val="tx1"/>
                </a:solidFill>
              </a:rPr>
              <a:t>Bouwstenen de Bibliotheek </a:t>
            </a:r>
            <a:r>
              <a:rPr lang="nl-NL" sz="900" i="1" dirty="0">
                <a:solidFill>
                  <a:schemeClr val="tx1"/>
                </a:solidFill>
              </a:rPr>
              <a:t>op school</a:t>
            </a:r>
          </a:p>
        </p:txBody>
      </p:sp>
    </p:spTree>
    <p:extLst>
      <p:ext uri="{BB962C8B-B14F-4D97-AF65-F5344CB8AC3E}">
        <p14:creationId xmlns:p14="http://schemas.microsoft.com/office/powerpoint/2010/main" val="328178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182" y="283040"/>
            <a:ext cx="5624972" cy="494353"/>
          </a:xfrm>
        </p:spPr>
        <p:txBody>
          <a:bodyPr>
            <a:normAutofit fontScale="90000"/>
          </a:bodyPr>
          <a:lstStyle/>
          <a:p>
            <a:r>
              <a:rPr lang="nl-NL" sz="3200" dirty="0"/>
              <a:t>Ingrediënten praatplaat</a:t>
            </a:r>
          </a:p>
        </p:txBody>
      </p:sp>
      <p:grpSp>
        <p:nvGrpSpPr>
          <p:cNvPr id="102" name="Groep 101"/>
          <p:cNvGrpSpPr/>
          <p:nvPr/>
        </p:nvGrpSpPr>
        <p:grpSpPr>
          <a:xfrm>
            <a:off x="3766155" y="3357404"/>
            <a:ext cx="3993654" cy="2810132"/>
            <a:chOff x="3479466" y="3216146"/>
            <a:chExt cx="3993654" cy="2810132"/>
          </a:xfrm>
          <a:solidFill>
            <a:srgbClr val="E2EFF6"/>
          </a:solidFill>
        </p:grpSpPr>
        <p:sp>
          <p:nvSpPr>
            <p:cNvPr id="28" name="Rechthoek 27"/>
            <p:cNvSpPr/>
            <p:nvPr/>
          </p:nvSpPr>
          <p:spPr>
            <a:xfrm>
              <a:off x="3479466" y="3216146"/>
              <a:ext cx="3993654" cy="2810132"/>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dirty="0">
                  <a:solidFill>
                    <a:schemeClr val="tx1"/>
                  </a:solidFill>
                </a:rPr>
                <a:t>Ouderpartnerschap</a:t>
              </a:r>
            </a:p>
          </p:txBody>
        </p:sp>
        <p:sp>
          <p:nvSpPr>
            <p:cNvPr id="58" name="Rechthoek 57"/>
            <p:cNvSpPr/>
            <p:nvPr/>
          </p:nvSpPr>
          <p:spPr>
            <a:xfrm>
              <a:off x="4941582" y="3364942"/>
              <a:ext cx="1030419" cy="41701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Wensen &amp; verwachtingen avond</a:t>
              </a:r>
            </a:p>
          </p:txBody>
        </p:sp>
        <p:sp>
          <p:nvSpPr>
            <p:cNvPr id="59" name="Rechthoek 58"/>
            <p:cNvSpPr/>
            <p:nvPr/>
          </p:nvSpPr>
          <p:spPr>
            <a:xfrm>
              <a:off x="3684890" y="3370745"/>
              <a:ext cx="1030419"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Koffie/leestafel</a:t>
              </a:r>
            </a:p>
          </p:txBody>
        </p:sp>
        <p:sp>
          <p:nvSpPr>
            <p:cNvPr id="60" name="Rechthoek 59"/>
            <p:cNvSpPr/>
            <p:nvPr/>
          </p:nvSpPr>
          <p:spPr>
            <a:xfrm>
              <a:off x="3686688" y="3802793"/>
              <a:ext cx="1030419"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Samen voorlezen</a:t>
              </a:r>
            </a:p>
          </p:txBody>
        </p:sp>
        <p:sp>
          <p:nvSpPr>
            <p:cNvPr id="61" name="Rechthoek 60"/>
            <p:cNvSpPr/>
            <p:nvPr/>
          </p:nvSpPr>
          <p:spPr>
            <a:xfrm>
              <a:off x="3686688" y="4207682"/>
              <a:ext cx="1030419"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Compliment </a:t>
              </a:r>
              <a:r>
                <a:rPr lang="nl-NL" sz="900" dirty="0" err="1">
                  <a:solidFill>
                    <a:schemeClr val="tx1"/>
                  </a:solidFill>
                </a:rPr>
                <a:t>smsjes</a:t>
              </a:r>
              <a:endParaRPr lang="nl-NL" sz="900" dirty="0">
                <a:solidFill>
                  <a:schemeClr val="tx1"/>
                </a:solidFill>
              </a:endParaRPr>
            </a:p>
          </p:txBody>
        </p:sp>
        <p:sp>
          <p:nvSpPr>
            <p:cNvPr id="62" name="Rechthoek 61"/>
            <p:cNvSpPr/>
            <p:nvPr/>
          </p:nvSpPr>
          <p:spPr>
            <a:xfrm>
              <a:off x="3689436" y="4694048"/>
              <a:ext cx="1030419" cy="432048"/>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Favoriet boek meegeven</a:t>
              </a:r>
            </a:p>
          </p:txBody>
        </p:sp>
        <p:sp>
          <p:nvSpPr>
            <p:cNvPr id="63" name="Rechthoek 62"/>
            <p:cNvSpPr/>
            <p:nvPr/>
          </p:nvSpPr>
          <p:spPr>
            <a:xfrm>
              <a:off x="3689436" y="5242953"/>
              <a:ext cx="1030419" cy="2875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Zomerlezen</a:t>
              </a:r>
            </a:p>
          </p:txBody>
        </p:sp>
        <p:sp>
          <p:nvSpPr>
            <p:cNvPr id="64" name="Rechthoek 63"/>
            <p:cNvSpPr/>
            <p:nvPr/>
          </p:nvSpPr>
          <p:spPr>
            <a:xfrm>
              <a:off x="4942182" y="4047203"/>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err="1">
                  <a:solidFill>
                    <a:schemeClr val="tx1"/>
                  </a:solidFill>
                </a:rPr>
                <a:t>Ouderleesteam</a:t>
              </a:r>
              <a:endParaRPr lang="nl-NL" sz="900" dirty="0">
                <a:solidFill>
                  <a:schemeClr val="tx1"/>
                </a:solidFill>
              </a:endParaRPr>
            </a:p>
          </p:txBody>
        </p:sp>
        <p:sp>
          <p:nvSpPr>
            <p:cNvPr id="65" name="Rechthoek 64"/>
            <p:cNvSpPr/>
            <p:nvPr/>
          </p:nvSpPr>
          <p:spPr>
            <a:xfrm>
              <a:off x="6185534" y="3364942"/>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Verteltas/koffer</a:t>
              </a:r>
            </a:p>
          </p:txBody>
        </p:sp>
        <p:sp>
          <p:nvSpPr>
            <p:cNvPr id="66" name="Rechthoek 65"/>
            <p:cNvSpPr/>
            <p:nvPr/>
          </p:nvSpPr>
          <p:spPr>
            <a:xfrm>
              <a:off x="4941582" y="5242953"/>
              <a:ext cx="1030419" cy="2875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Samen digitaal</a:t>
              </a:r>
            </a:p>
          </p:txBody>
        </p:sp>
        <p:sp>
          <p:nvSpPr>
            <p:cNvPr id="67" name="Rechthoek 66"/>
            <p:cNvSpPr/>
            <p:nvPr/>
          </p:nvSpPr>
          <p:spPr>
            <a:xfrm>
              <a:off x="4946381" y="4838564"/>
              <a:ext cx="1030419" cy="2875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Thuis in Taal</a:t>
              </a:r>
            </a:p>
          </p:txBody>
        </p:sp>
        <p:sp>
          <p:nvSpPr>
            <p:cNvPr id="68" name="Rechthoek 67"/>
            <p:cNvSpPr/>
            <p:nvPr/>
          </p:nvSpPr>
          <p:spPr>
            <a:xfrm>
              <a:off x="4942891" y="4459350"/>
              <a:ext cx="1030419" cy="2875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 jou en je kind!</a:t>
              </a:r>
            </a:p>
          </p:txBody>
        </p:sp>
        <p:sp>
          <p:nvSpPr>
            <p:cNvPr id="81" name="Rechthoek 80"/>
            <p:cNvSpPr/>
            <p:nvPr/>
          </p:nvSpPr>
          <p:spPr>
            <a:xfrm>
              <a:off x="6205127" y="4047203"/>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2" name="Rechthoek 81"/>
            <p:cNvSpPr/>
            <p:nvPr/>
          </p:nvSpPr>
          <p:spPr>
            <a:xfrm>
              <a:off x="6193728" y="4456496"/>
              <a:ext cx="1030419" cy="2875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3" name="Rechthoek 82"/>
            <p:cNvSpPr/>
            <p:nvPr/>
          </p:nvSpPr>
          <p:spPr>
            <a:xfrm>
              <a:off x="6193728" y="4846300"/>
              <a:ext cx="1030419" cy="28753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4" name="Rechthoek 83"/>
            <p:cNvSpPr/>
            <p:nvPr/>
          </p:nvSpPr>
          <p:spPr>
            <a:xfrm>
              <a:off x="6193728" y="5242953"/>
              <a:ext cx="1030419" cy="2875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grpSp>
      <p:grpSp>
        <p:nvGrpSpPr>
          <p:cNvPr id="101" name="Groep 100"/>
          <p:cNvGrpSpPr/>
          <p:nvPr/>
        </p:nvGrpSpPr>
        <p:grpSpPr>
          <a:xfrm>
            <a:off x="621792" y="3344534"/>
            <a:ext cx="3048617" cy="2810132"/>
            <a:chOff x="429675" y="3211156"/>
            <a:chExt cx="2930021" cy="2810132"/>
          </a:xfrm>
          <a:solidFill>
            <a:srgbClr val="E2EFF6"/>
          </a:solidFill>
        </p:grpSpPr>
        <p:sp>
          <p:nvSpPr>
            <p:cNvPr id="26" name="Rechthoek 25"/>
            <p:cNvSpPr/>
            <p:nvPr/>
          </p:nvSpPr>
          <p:spPr>
            <a:xfrm>
              <a:off x="429675" y="3211156"/>
              <a:ext cx="2930021" cy="2810132"/>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dirty="0">
                  <a:solidFill>
                    <a:schemeClr val="tx1"/>
                  </a:solidFill>
                </a:rPr>
                <a:t>Leesomgeving &amp; Collectie</a:t>
              </a:r>
            </a:p>
          </p:txBody>
        </p:sp>
        <p:sp>
          <p:nvSpPr>
            <p:cNvPr id="30" name="Rechthoek 29"/>
            <p:cNvSpPr/>
            <p:nvPr/>
          </p:nvSpPr>
          <p:spPr>
            <a:xfrm>
              <a:off x="539893" y="3785667"/>
              <a:ext cx="1030419" cy="4086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(Klassikaal) lenen in bibliotheek</a:t>
              </a:r>
            </a:p>
          </p:txBody>
        </p:sp>
        <p:sp>
          <p:nvSpPr>
            <p:cNvPr id="31" name="Rechthoek 30"/>
            <p:cNvSpPr/>
            <p:nvPr/>
          </p:nvSpPr>
          <p:spPr>
            <a:xfrm>
              <a:off x="1669959" y="3807536"/>
              <a:ext cx="1030419" cy="40862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Boekpromotie</a:t>
              </a:r>
            </a:p>
          </p:txBody>
        </p:sp>
        <p:sp>
          <p:nvSpPr>
            <p:cNvPr id="69" name="Rechthoek 68"/>
            <p:cNvSpPr/>
            <p:nvPr/>
          </p:nvSpPr>
          <p:spPr>
            <a:xfrm>
              <a:off x="547519" y="3305033"/>
              <a:ext cx="1030419" cy="4086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Makkelijk Lezen Plein</a:t>
              </a:r>
            </a:p>
          </p:txBody>
        </p:sp>
        <p:sp>
          <p:nvSpPr>
            <p:cNvPr id="70" name="Rechthoek 69"/>
            <p:cNvSpPr/>
            <p:nvPr/>
          </p:nvSpPr>
          <p:spPr>
            <a:xfrm>
              <a:off x="1669959" y="3305033"/>
              <a:ext cx="1030419" cy="4086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Projectcollecties</a:t>
              </a:r>
            </a:p>
          </p:txBody>
        </p:sp>
        <p:sp>
          <p:nvSpPr>
            <p:cNvPr id="85" name="Rechthoek 84"/>
            <p:cNvSpPr/>
            <p:nvPr/>
          </p:nvSpPr>
          <p:spPr>
            <a:xfrm>
              <a:off x="1653306" y="5185003"/>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6" name="Rechthoek 85"/>
            <p:cNvSpPr/>
            <p:nvPr/>
          </p:nvSpPr>
          <p:spPr>
            <a:xfrm>
              <a:off x="542561" y="5185003"/>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7" name="Rechthoek 86"/>
            <p:cNvSpPr/>
            <p:nvPr/>
          </p:nvSpPr>
          <p:spPr>
            <a:xfrm>
              <a:off x="540885" y="4796127"/>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88" name="Rechthoek 87"/>
            <p:cNvSpPr/>
            <p:nvPr/>
          </p:nvSpPr>
          <p:spPr>
            <a:xfrm>
              <a:off x="534171" y="4267682"/>
              <a:ext cx="1030419" cy="4550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Kinderen betrekken bij collectieproces</a:t>
              </a:r>
            </a:p>
          </p:txBody>
        </p:sp>
        <p:sp>
          <p:nvSpPr>
            <p:cNvPr id="89" name="Rechthoek 88"/>
            <p:cNvSpPr/>
            <p:nvPr/>
          </p:nvSpPr>
          <p:spPr>
            <a:xfrm>
              <a:off x="1657679" y="4796127"/>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90" name="Rechthoek 89"/>
            <p:cNvSpPr/>
            <p:nvPr/>
          </p:nvSpPr>
          <p:spPr>
            <a:xfrm>
              <a:off x="1657679" y="4278768"/>
              <a:ext cx="1030419" cy="43941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grpSp>
      <p:grpSp>
        <p:nvGrpSpPr>
          <p:cNvPr id="99" name="Groep 98"/>
          <p:cNvGrpSpPr/>
          <p:nvPr/>
        </p:nvGrpSpPr>
        <p:grpSpPr>
          <a:xfrm>
            <a:off x="621792" y="1105594"/>
            <a:ext cx="3056827" cy="2138479"/>
            <a:chOff x="407368" y="963248"/>
            <a:chExt cx="2952328" cy="2097359"/>
          </a:xfrm>
          <a:solidFill>
            <a:srgbClr val="E2EFF6"/>
          </a:solidFill>
        </p:grpSpPr>
        <p:sp>
          <p:nvSpPr>
            <p:cNvPr id="7" name="Rechthoek 6"/>
            <p:cNvSpPr/>
            <p:nvPr/>
          </p:nvSpPr>
          <p:spPr>
            <a:xfrm>
              <a:off x="407368" y="963248"/>
              <a:ext cx="2952328" cy="2097359"/>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dirty="0">
                  <a:solidFill>
                    <a:schemeClr val="tx1"/>
                  </a:solidFill>
                </a:rPr>
                <a:t>Monitor en Lees- mediaplan</a:t>
              </a:r>
            </a:p>
          </p:txBody>
        </p:sp>
        <p:sp>
          <p:nvSpPr>
            <p:cNvPr id="24" name="Rechthoek 23"/>
            <p:cNvSpPr/>
            <p:nvPr/>
          </p:nvSpPr>
          <p:spPr>
            <a:xfrm>
              <a:off x="518128" y="1116109"/>
              <a:ext cx="1030419" cy="4086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Begeleiden bij invullen (gr 5)</a:t>
              </a:r>
            </a:p>
          </p:txBody>
        </p:sp>
        <p:sp>
          <p:nvSpPr>
            <p:cNvPr id="91" name="Rechthoek 90"/>
            <p:cNvSpPr/>
            <p:nvPr/>
          </p:nvSpPr>
          <p:spPr>
            <a:xfrm>
              <a:off x="1664520" y="1120654"/>
              <a:ext cx="1030419" cy="40378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Rapportage voor kinderen</a:t>
              </a:r>
            </a:p>
          </p:txBody>
        </p:sp>
        <p:sp>
          <p:nvSpPr>
            <p:cNvPr id="92" name="Rechthoek 91"/>
            <p:cNvSpPr/>
            <p:nvPr/>
          </p:nvSpPr>
          <p:spPr>
            <a:xfrm>
              <a:off x="1653738" y="1615592"/>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93" name="Rechthoek 92"/>
            <p:cNvSpPr/>
            <p:nvPr/>
          </p:nvSpPr>
          <p:spPr>
            <a:xfrm>
              <a:off x="518127" y="1612184"/>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grpSp>
      <p:grpSp>
        <p:nvGrpSpPr>
          <p:cNvPr id="100" name="Groep 99"/>
          <p:cNvGrpSpPr/>
          <p:nvPr/>
        </p:nvGrpSpPr>
        <p:grpSpPr>
          <a:xfrm>
            <a:off x="3759130" y="1114110"/>
            <a:ext cx="7755874" cy="2141024"/>
            <a:chOff x="3452694" y="927936"/>
            <a:chExt cx="7755874" cy="2141024"/>
          </a:xfrm>
          <a:solidFill>
            <a:srgbClr val="E2EFF6"/>
          </a:solidFill>
        </p:grpSpPr>
        <p:sp>
          <p:nvSpPr>
            <p:cNvPr id="25" name="Rechthoek 24"/>
            <p:cNvSpPr/>
            <p:nvPr/>
          </p:nvSpPr>
          <p:spPr>
            <a:xfrm>
              <a:off x="3452694" y="927936"/>
              <a:ext cx="7755874" cy="214102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dirty="0">
                  <a:solidFill>
                    <a:schemeClr val="tx1"/>
                  </a:solidFill>
                </a:rPr>
                <a:t>Activiteiten Lezen</a:t>
              </a:r>
            </a:p>
          </p:txBody>
        </p:sp>
        <p:sp>
          <p:nvSpPr>
            <p:cNvPr id="34" name="Rechthoek 33"/>
            <p:cNvSpPr/>
            <p:nvPr/>
          </p:nvSpPr>
          <p:spPr>
            <a:xfrm>
              <a:off x="8760296" y="1074584"/>
              <a:ext cx="1113999" cy="325022"/>
            </a:xfrm>
            <a:prstGeom prst="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Workshop boekenkring team</a:t>
              </a:r>
            </a:p>
          </p:txBody>
        </p:sp>
        <p:sp>
          <p:nvSpPr>
            <p:cNvPr id="35" name="Rechthoek 34"/>
            <p:cNvSpPr/>
            <p:nvPr/>
          </p:nvSpPr>
          <p:spPr>
            <a:xfrm>
              <a:off x="8694384" y="1023760"/>
              <a:ext cx="2389804" cy="1901184"/>
            </a:xfrm>
            <a:prstGeom prst="rect">
              <a:avLst/>
            </a:prstGeom>
            <a:solidFill>
              <a:schemeClr val="accent2">
                <a:lumMod val="20000"/>
                <a:lumOff val="80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sz="1400" dirty="0">
                  <a:solidFill>
                    <a:schemeClr val="tx1"/>
                  </a:solidFill>
                </a:rPr>
                <a:t>Praten over boeken</a:t>
              </a:r>
            </a:p>
          </p:txBody>
        </p:sp>
        <p:sp>
          <p:nvSpPr>
            <p:cNvPr id="36" name="Rechthoek 35"/>
            <p:cNvSpPr/>
            <p:nvPr/>
          </p:nvSpPr>
          <p:spPr>
            <a:xfrm>
              <a:off x="3579664" y="1028409"/>
              <a:ext cx="2312432" cy="1680511"/>
            </a:xfrm>
            <a:prstGeom prst="rect">
              <a:avLst/>
            </a:prstGeom>
            <a:solidFill>
              <a:schemeClr val="accent6">
                <a:lumMod val="20000"/>
                <a:lumOff val="80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sz="1400" dirty="0">
                  <a:solidFill>
                    <a:schemeClr val="tx1"/>
                  </a:solidFill>
                </a:rPr>
                <a:t>Voorlezen</a:t>
              </a:r>
            </a:p>
          </p:txBody>
        </p:sp>
        <p:sp>
          <p:nvSpPr>
            <p:cNvPr id="37" name="Rechthoek 36"/>
            <p:cNvSpPr/>
            <p:nvPr/>
          </p:nvSpPr>
          <p:spPr>
            <a:xfrm>
              <a:off x="6118415" y="1016868"/>
              <a:ext cx="2363775" cy="1901247"/>
            </a:xfrm>
            <a:prstGeom prst="rect">
              <a:avLst/>
            </a:prstGeom>
            <a:solidFill>
              <a:schemeClr val="accent4">
                <a:lumMod val="20000"/>
                <a:lumOff val="80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sz="1400" dirty="0">
                  <a:solidFill>
                    <a:schemeClr val="tx1"/>
                  </a:solidFill>
                </a:rPr>
                <a:t>Vrij lezen</a:t>
              </a:r>
            </a:p>
          </p:txBody>
        </p:sp>
        <p:sp>
          <p:nvSpPr>
            <p:cNvPr id="38" name="Rechthoek 37"/>
            <p:cNvSpPr/>
            <p:nvPr/>
          </p:nvSpPr>
          <p:spPr>
            <a:xfrm>
              <a:off x="6185380" y="1089439"/>
              <a:ext cx="1053987" cy="52785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Boeken kiezen</a:t>
              </a:r>
            </a:p>
            <a:p>
              <a:pPr algn="ctr"/>
              <a:r>
                <a:rPr lang="nl-NL" sz="900" dirty="0">
                  <a:solidFill>
                    <a:schemeClr val="tx1"/>
                  </a:solidFill>
                </a:rPr>
                <a:t>(boekensushi / speeddate ed.)</a:t>
              </a:r>
            </a:p>
          </p:txBody>
        </p:sp>
        <p:sp>
          <p:nvSpPr>
            <p:cNvPr id="39" name="Rechthoek 38"/>
            <p:cNvSpPr/>
            <p:nvPr/>
          </p:nvSpPr>
          <p:spPr>
            <a:xfrm>
              <a:off x="6193335" y="1670458"/>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Zomerlezen</a:t>
              </a:r>
            </a:p>
          </p:txBody>
        </p:sp>
        <p:sp>
          <p:nvSpPr>
            <p:cNvPr id="40" name="Rechthoek 39"/>
            <p:cNvSpPr/>
            <p:nvPr/>
          </p:nvSpPr>
          <p:spPr>
            <a:xfrm>
              <a:off x="7348958" y="1906878"/>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Lezen voor jongens</a:t>
              </a:r>
            </a:p>
          </p:txBody>
        </p:sp>
        <p:sp>
          <p:nvSpPr>
            <p:cNvPr id="41" name="Rechthoek 40"/>
            <p:cNvSpPr/>
            <p:nvPr/>
          </p:nvSpPr>
          <p:spPr>
            <a:xfrm>
              <a:off x="7348283" y="1513125"/>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Lezen bij Canon</a:t>
              </a:r>
            </a:p>
          </p:txBody>
        </p:sp>
        <p:sp>
          <p:nvSpPr>
            <p:cNvPr id="42" name="Rechthoek 41"/>
            <p:cNvSpPr/>
            <p:nvPr/>
          </p:nvSpPr>
          <p:spPr>
            <a:xfrm>
              <a:off x="7343515" y="1112429"/>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Boekintroductie</a:t>
              </a:r>
            </a:p>
          </p:txBody>
        </p:sp>
        <p:sp>
          <p:nvSpPr>
            <p:cNvPr id="43" name="Rechthoek 42"/>
            <p:cNvSpPr/>
            <p:nvPr/>
          </p:nvSpPr>
          <p:spPr>
            <a:xfrm>
              <a:off x="3647728" y="1101112"/>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Bij zaakvakken</a:t>
              </a:r>
            </a:p>
          </p:txBody>
        </p:sp>
        <p:sp>
          <p:nvSpPr>
            <p:cNvPr id="44" name="Rechthoek 43"/>
            <p:cNvSpPr/>
            <p:nvPr/>
          </p:nvSpPr>
          <p:spPr>
            <a:xfrm>
              <a:off x="4766292" y="1102680"/>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Door kinderen</a:t>
              </a:r>
            </a:p>
          </p:txBody>
        </p:sp>
        <p:sp>
          <p:nvSpPr>
            <p:cNvPr id="45" name="Rechthoek 44"/>
            <p:cNvSpPr/>
            <p:nvPr/>
          </p:nvSpPr>
          <p:spPr>
            <a:xfrm>
              <a:off x="3653178" y="1484199"/>
              <a:ext cx="1030419" cy="3347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Interactief voorlezen</a:t>
              </a:r>
            </a:p>
          </p:txBody>
        </p:sp>
        <p:sp>
          <p:nvSpPr>
            <p:cNvPr id="46" name="Rechthoek 45"/>
            <p:cNvSpPr/>
            <p:nvPr/>
          </p:nvSpPr>
          <p:spPr>
            <a:xfrm>
              <a:off x="4758507" y="1491610"/>
              <a:ext cx="1044901" cy="43549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Door ouders / vaders / opa’s ed.</a:t>
              </a:r>
            </a:p>
          </p:txBody>
        </p:sp>
        <p:sp>
          <p:nvSpPr>
            <p:cNvPr id="47" name="Rechthoek 46"/>
            <p:cNvSpPr/>
            <p:nvPr/>
          </p:nvSpPr>
          <p:spPr>
            <a:xfrm>
              <a:off x="4758507" y="2022395"/>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Boek/film combi</a:t>
              </a:r>
            </a:p>
          </p:txBody>
        </p:sp>
        <p:sp>
          <p:nvSpPr>
            <p:cNvPr id="48" name="Rechthoek 47"/>
            <p:cNvSpPr/>
            <p:nvPr/>
          </p:nvSpPr>
          <p:spPr>
            <a:xfrm>
              <a:off x="6199850" y="2068668"/>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Luisterboeken</a:t>
              </a:r>
            </a:p>
          </p:txBody>
        </p:sp>
        <p:sp>
          <p:nvSpPr>
            <p:cNvPr id="49" name="Rechthoek 48"/>
            <p:cNvSpPr/>
            <p:nvPr/>
          </p:nvSpPr>
          <p:spPr>
            <a:xfrm>
              <a:off x="9947985" y="1119279"/>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Boekenkring</a:t>
              </a:r>
            </a:p>
          </p:txBody>
        </p:sp>
        <p:sp>
          <p:nvSpPr>
            <p:cNvPr id="50" name="Rechthoek 49"/>
            <p:cNvSpPr/>
            <p:nvPr/>
          </p:nvSpPr>
          <p:spPr>
            <a:xfrm>
              <a:off x="8779250" y="1129074"/>
              <a:ext cx="1037116" cy="32280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Methode </a:t>
              </a:r>
              <a:r>
                <a:rPr lang="nl-NL" sz="900" dirty="0" err="1">
                  <a:solidFill>
                    <a:schemeClr val="tx1"/>
                  </a:solidFill>
                </a:rPr>
                <a:t>Aidan</a:t>
              </a:r>
              <a:r>
                <a:rPr lang="nl-NL" sz="900" dirty="0">
                  <a:solidFill>
                    <a:schemeClr val="tx1"/>
                  </a:solidFill>
                </a:rPr>
                <a:t> </a:t>
              </a:r>
              <a:r>
                <a:rPr lang="nl-NL" sz="900" dirty="0" err="1">
                  <a:solidFill>
                    <a:schemeClr val="tx1"/>
                  </a:solidFill>
                </a:rPr>
                <a:t>Chambers</a:t>
              </a:r>
              <a:endParaRPr lang="nl-NL" sz="900" dirty="0">
                <a:solidFill>
                  <a:schemeClr val="tx1"/>
                </a:solidFill>
              </a:endParaRPr>
            </a:p>
          </p:txBody>
        </p:sp>
        <p:sp>
          <p:nvSpPr>
            <p:cNvPr id="51" name="Rechthoek 50"/>
            <p:cNvSpPr/>
            <p:nvPr/>
          </p:nvSpPr>
          <p:spPr>
            <a:xfrm>
              <a:off x="9953417" y="1475810"/>
              <a:ext cx="1037116" cy="40541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Schrijver op bezoek</a:t>
              </a:r>
            </a:p>
            <a:p>
              <a:pPr algn="ctr"/>
              <a:r>
                <a:rPr lang="nl-NL" sz="900" dirty="0">
                  <a:solidFill>
                    <a:schemeClr val="tx1"/>
                  </a:solidFill>
                </a:rPr>
                <a:t>(cultuureducatie)</a:t>
              </a:r>
            </a:p>
          </p:txBody>
        </p:sp>
        <p:sp>
          <p:nvSpPr>
            <p:cNvPr id="52" name="Rechthoek 51"/>
            <p:cNvSpPr/>
            <p:nvPr/>
          </p:nvSpPr>
          <p:spPr>
            <a:xfrm>
              <a:off x="8786490" y="1543967"/>
              <a:ext cx="1037116" cy="36978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Coöperatieve werkvorm</a:t>
              </a:r>
            </a:p>
          </p:txBody>
        </p:sp>
        <p:sp>
          <p:nvSpPr>
            <p:cNvPr id="53" name="Rechthoek 52"/>
            <p:cNvSpPr/>
            <p:nvPr/>
          </p:nvSpPr>
          <p:spPr>
            <a:xfrm>
              <a:off x="9953417" y="1938376"/>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Interview</a:t>
              </a:r>
            </a:p>
          </p:txBody>
        </p:sp>
        <p:sp>
          <p:nvSpPr>
            <p:cNvPr id="54" name="Rechthoek 53"/>
            <p:cNvSpPr/>
            <p:nvPr/>
          </p:nvSpPr>
          <p:spPr>
            <a:xfrm>
              <a:off x="8798737" y="2011586"/>
              <a:ext cx="103711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err="1">
                  <a:solidFill>
                    <a:schemeClr val="tx1"/>
                  </a:solidFill>
                </a:rPr>
                <a:t>Leesclub</a:t>
              </a:r>
              <a:endParaRPr lang="nl-NL" sz="900" dirty="0">
                <a:solidFill>
                  <a:schemeClr val="tx1"/>
                </a:solidFill>
              </a:endParaRPr>
            </a:p>
          </p:txBody>
        </p:sp>
        <p:sp>
          <p:nvSpPr>
            <p:cNvPr id="94" name="Rechthoek 93"/>
            <p:cNvSpPr/>
            <p:nvPr/>
          </p:nvSpPr>
          <p:spPr>
            <a:xfrm>
              <a:off x="9951334" y="2299618"/>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96" name="Rechthoek 95"/>
            <p:cNvSpPr/>
            <p:nvPr/>
          </p:nvSpPr>
          <p:spPr>
            <a:xfrm>
              <a:off x="7343515" y="2332527"/>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err="1">
                  <a:solidFill>
                    <a:schemeClr val="tx1"/>
                  </a:solidFill>
                </a:rPr>
                <a:t>Yoleo</a:t>
              </a:r>
              <a:endParaRPr lang="nl-NL" sz="900" dirty="0">
                <a:solidFill>
                  <a:schemeClr val="tx1"/>
                </a:solidFill>
              </a:endParaRPr>
            </a:p>
          </p:txBody>
        </p:sp>
        <p:sp>
          <p:nvSpPr>
            <p:cNvPr id="97" name="Rechthoek 96"/>
            <p:cNvSpPr/>
            <p:nvPr/>
          </p:nvSpPr>
          <p:spPr>
            <a:xfrm>
              <a:off x="3660699" y="1904513"/>
              <a:ext cx="1030419" cy="31466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grpSp>
      <p:grpSp>
        <p:nvGrpSpPr>
          <p:cNvPr id="106" name="Groep 105"/>
          <p:cNvGrpSpPr/>
          <p:nvPr/>
        </p:nvGrpSpPr>
        <p:grpSpPr>
          <a:xfrm>
            <a:off x="7848027" y="3357404"/>
            <a:ext cx="3672407" cy="2109487"/>
            <a:chOff x="7536160" y="3546979"/>
            <a:chExt cx="3672407" cy="2042261"/>
          </a:xfrm>
          <a:solidFill>
            <a:srgbClr val="E2EFF6"/>
          </a:solidFill>
        </p:grpSpPr>
        <p:grpSp>
          <p:nvGrpSpPr>
            <p:cNvPr id="103" name="Groep 102"/>
            <p:cNvGrpSpPr/>
            <p:nvPr/>
          </p:nvGrpSpPr>
          <p:grpSpPr>
            <a:xfrm>
              <a:off x="7536160" y="3546979"/>
              <a:ext cx="3672407" cy="2042261"/>
              <a:chOff x="7536160" y="3211156"/>
              <a:chExt cx="3672407" cy="2042261"/>
            </a:xfrm>
            <a:grpFill/>
          </p:grpSpPr>
          <p:sp>
            <p:nvSpPr>
              <p:cNvPr id="27" name="Rechthoek 26"/>
              <p:cNvSpPr/>
              <p:nvPr/>
            </p:nvSpPr>
            <p:spPr>
              <a:xfrm>
                <a:off x="7536160" y="3211156"/>
                <a:ext cx="3672407" cy="2042261"/>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nl-NL" dirty="0">
                    <a:solidFill>
                      <a:schemeClr val="tx1"/>
                    </a:solidFill>
                  </a:rPr>
                  <a:t>Activiteiten Digitale Geletterdheid</a:t>
                </a:r>
              </a:p>
            </p:txBody>
          </p:sp>
          <p:sp>
            <p:nvSpPr>
              <p:cNvPr id="55" name="Rechthoek 54"/>
              <p:cNvSpPr/>
              <p:nvPr/>
            </p:nvSpPr>
            <p:spPr>
              <a:xfrm>
                <a:off x="7740181" y="3680469"/>
                <a:ext cx="1464163" cy="2603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err="1">
                    <a:solidFill>
                      <a:schemeClr val="tx1"/>
                    </a:solidFill>
                  </a:rPr>
                  <a:t>Jeugdkrakercompetitie</a:t>
                </a:r>
                <a:endParaRPr lang="nl-NL" sz="900" dirty="0">
                  <a:solidFill>
                    <a:schemeClr val="tx1"/>
                  </a:solidFill>
                </a:endParaRPr>
              </a:p>
            </p:txBody>
          </p:sp>
          <p:sp>
            <p:nvSpPr>
              <p:cNvPr id="57" name="Rechthoek 56"/>
              <p:cNvSpPr/>
              <p:nvPr/>
            </p:nvSpPr>
            <p:spPr>
              <a:xfrm>
                <a:off x="9588133" y="3663417"/>
                <a:ext cx="1388189"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a:solidFill>
                      <a:schemeClr val="tx1"/>
                    </a:solidFill>
                  </a:rPr>
                  <a:t>Mediamasters</a:t>
                </a:r>
              </a:p>
            </p:txBody>
          </p:sp>
          <p:sp>
            <p:nvSpPr>
              <p:cNvPr id="71" name="Rechthoek 70"/>
              <p:cNvSpPr/>
              <p:nvPr/>
            </p:nvSpPr>
            <p:spPr>
              <a:xfrm>
                <a:off x="9596913" y="3986707"/>
                <a:ext cx="1388189"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a:solidFill>
                      <a:schemeClr val="tx1"/>
                    </a:solidFill>
                  </a:rPr>
                  <a:t>Eigen materiaal</a:t>
                </a:r>
              </a:p>
            </p:txBody>
          </p:sp>
          <p:sp>
            <p:nvSpPr>
              <p:cNvPr id="72" name="Rechthoek 71"/>
              <p:cNvSpPr/>
              <p:nvPr/>
            </p:nvSpPr>
            <p:spPr>
              <a:xfrm>
                <a:off x="9596913" y="4306360"/>
                <a:ext cx="1388189"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err="1">
                    <a:solidFill>
                      <a:schemeClr val="tx1"/>
                    </a:solidFill>
                  </a:rPr>
                  <a:t>Digidoeners</a:t>
                </a:r>
                <a:endParaRPr lang="nl-NL" sz="900" dirty="0">
                  <a:solidFill>
                    <a:schemeClr val="tx1"/>
                  </a:solidFill>
                </a:endParaRPr>
              </a:p>
            </p:txBody>
          </p:sp>
          <p:sp>
            <p:nvSpPr>
              <p:cNvPr id="73" name="Rechthoek 72"/>
              <p:cNvSpPr/>
              <p:nvPr/>
            </p:nvSpPr>
            <p:spPr>
              <a:xfrm>
                <a:off x="7740181" y="3345958"/>
                <a:ext cx="1464163"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err="1">
                    <a:solidFill>
                      <a:schemeClr val="tx1"/>
                    </a:solidFill>
                  </a:rPr>
                  <a:t>Find</a:t>
                </a:r>
                <a:r>
                  <a:rPr lang="nl-NL" sz="900" dirty="0">
                    <a:solidFill>
                      <a:schemeClr val="tx1"/>
                    </a:solidFill>
                  </a:rPr>
                  <a:t> </a:t>
                </a:r>
                <a:r>
                  <a:rPr lang="nl-NL" sz="900" dirty="0" err="1">
                    <a:solidFill>
                      <a:schemeClr val="tx1"/>
                    </a:solidFill>
                  </a:rPr>
                  <a:t>it</a:t>
                </a:r>
                <a:r>
                  <a:rPr lang="nl-NL" sz="900" dirty="0">
                    <a:solidFill>
                      <a:schemeClr val="tx1"/>
                    </a:solidFill>
                  </a:rPr>
                  <a:t>!</a:t>
                </a:r>
              </a:p>
            </p:txBody>
          </p:sp>
          <p:sp>
            <p:nvSpPr>
              <p:cNvPr id="74" name="Rechthoek 73"/>
              <p:cNvSpPr/>
              <p:nvPr/>
            </p:nvSpPr>
            <p:spPr>
              <a:xfrm>
                <a:off x="9588133" y="3340758"/>
                <a:ext cx="1396969"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a:solidFill>
                      <a:schemeClr val="tx1"/>
                    </a:solidFill>
                  </a:rPr>
                  <a:t>Diploma Veilig Internet</a:t>
                </a:r>
              </a:p>
            </p:txBody>
          </p:sp>
          <p:sp>
            <p:nvSpPr>
              <p:cNvPr id="75" name="Rechthoek 74"/>
              <p:cNvSpPr/>
              <p:nvPr/>
            </p:nvSpPr>
            <p:spPr>
              <a:xfrm>
                <a:off x="7736125" y="4018915"/>
                <a:ext cx="1464163"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a:solidFill>
                      <a:schemeClr val="tx1"/>
                    </a:solidFill>
                  </a:rPr>
                  <a:t>Mediabegrip</a:t>
                </a:r>
              </a:p>
            </p:txBody>
          </p:sp>
          <p:sp>
            <p:nvSpPr>
              <p:cNvPr id="77" name="Rechthoek 76"/>
              <p:cNvSpPr/>
              <p:nvPr/>
            </p:nvSpPr>
            <p:spPr>
              <a:xfrm>
                <a:off x="9596913" y="4632656"/>
                <a:ext cx="1396969" cy="2608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900" dirty="0">
                  <a:solidFill>
                    <a:schemeClr val="tx1"/>
                  </a:solidFill>
                </a:endParaRPr>
              </a:p>
            </p:txBody>
          </p:sp>
        </p:grpSp>
        <p:sp>
          <p:nvSpPr>
            <p:cNvPr id="105" name="Rechthoek 104"/>
            <p:cNvSpPr/>
            <p:nvPr/>
          </p:nvSpPr>
          <p:spPr>
            <a:xfrm>
              <a:off x="7736124" y="4703105"/>
              <a:ext cx="1464163" cy="326326"/>
            </a:xfrm>
            <a:prstGeom prst="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Workshop informatievaardigheden </a:t>
              </a:r>
            </a:p>
          </p:txBody>
        </p:sp>
      </p:grpSp>
    </p:spTree>
    <p:extLst>
      <p:ext uri="{BB962C8B-B14F-4D97-AF65-F5344CB8AC3E}">
        <p14:creationId xmlns:p14="http://schemas.microsoft.com/office/powerpoint/2010/main" val="198713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864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505</Words>
  <Application>Microsoft Office PowerPoint</Application>
  <PresentationFormat>Breedbeeld</PresentationFormat>
  <Paragraphs>113</Paragraphs>
  <Slides>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Calibri</vt:lpstr>
      <vt:lpstr>Kantoorthema</vt:lpstr>
      <vt:lpstr>Praatplaat  de Bibliotheek op school po</vt:lpstr>
      <vt:lpstr>Toelichting praatplaat</vt:lpstr>
      <vt:lpstr>PowerPoint-presentatie</vt:lpstr>
      <vt:lpstr>Ingrediënten praatplaat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Ingrid de Jong</cp:lastModifiedBy>
  <cp:revision>23</cp:revision>
  <dcterms:created xsi:type="dcterms:W3CDTF">2021-04-26T09:24:38Z</dcterms:created>
  <dcterms:modified xsi:type="dcterms:W3CDTF">2021-05-07T08:44:52Z</dcterms:modified>
</cp:coreProperties>
</file>