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6" r:id="rId5"/>
    <p:sldId id="848" r:id="rId6"/>
    <p:sldId id="803" r:id="rId7"/>
    <p:sldId id="780" r:id="rId8"/>
    <p:sldId id="804" r:id="rId9"/>
    <p:sldId id="802" r:id="rId10"/>
    <p:sldId id="753" r:id="rId11"/>
    <p:sldId id="515" r:id="rId12"/>
    <p:sldId id="538" r:id="rId13"/>
    <p:sldId id="752" r:id="rId14"/>
    <p:sldId id="758" r:id="rId15"/>
    <p:sldId id="801" r:id="rId16"/>
    <p:sldId id="484" r:id="rId17"/>
    <p:sldId id="809" r:id="rId18"/>
    <p:sldId id="789" r:id="rId19"/>
    <p:sldId id="788" r:id="rId20"/>
    <p:sldId id="766" r:id="rId21"/>
    <p:sldId id="860" r:id="rId22"/>
    <p:sldId id="785" r:id="rId23"/>
    <p:sldId id="794" r:id="rId24"/>
    <p:sldId id="764" r:id="rId25"/>
    <p:sldId id="806" r:id="rId26"/>
    <p:sldId id="773" r:id="rId27"/>
    <p:sldId id="625" r:id="rId28"/>
    <p:sldId id="810" r:id="rId29"/>
    <p:sldId id="797" r:id="rId30"/>
    <p:sldId id="796" r:id="rId31"/>
    <p:sldId id="807" r:id="rId32"/>
    <p:sldId id="768" r:id="rId33"/>
    <p:sldId id="790" r:id="rId34"/>
    <p:sldId id="868" r:id="rId35"/>
    <p:sldId id="792" r:id="rId36"/>
    <p:sldId id="786" r:id="rId37"/>
    <p:sldId id="808" r:id="rId38"/>
    <p:sldId id="795" r:id="rId39"/>
    <p:sldId id="787" r:id="rId40"/>
    <p:sldId id="634" r:id="rId41"/>
    <p:sldId id="556" r:id="rId42"/>
    <p:sldId id="559" r:id="rId43"/>
    <p:sldId id="866" r:id="rId44"/>
    <p:sldId id="865" r:id="rId45"/>
    <p:sldId id="781" r:id="rId46"/>
    <p:sldId id="743" r:id="rId47"/>
    <p:sldId id="435" r:id="rId48"/>
    <p:sldId id="436" r:id="rId49"/>
    <p:sldId id="869" r:id="rId50"/>
    <p:sldId id="872" r:id="rId51"/>
    <p:sldId id="871" r:id="rId52"/>
    <p:sldId id="748" r:id="rId53"/>
    <p:sldId id="749" r:id="rId54"/>
    <p:sldId id="750" r:id="rId55"/>
  </p:sldIdLst>
  <p:sldSz cx="9144000" cy="6858000" type="screen4x3"/>
  <p:notesSz cx="6797675" cy="98567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mp;A" initials="A" lastIdx="4" clrIdx="0"/>
  <p:cmAuthor id="1" name="Lisa Bakker" initials="LB" lastIdx="10" clrIdx="1">
    <p:extLst>
      <p:ext uri="{19B8F6BF-5375-455C-9EA6-DF929625EA0E}">
        <p15:presenceInfo xmlns:p15="http://schemas.microsoft.com/office/powerpoint/2012/main" userId="S-1-12-1-4241343198-1196413733-1953314490-1934212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8C9"/>
    <a:srgbClr val="FF863B"/>
    <a:srgbClr val="FF7320"/>
    <a:srgbClr val="FF6600"/>
    <a:srgbClr val="FF0000"/>
    <a:srgbClr val="D16309"/>
    <a:srgbClr val="00A093"/>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ACB4E-9EB1-42A4-A34C-47132AA893BF}" v="2" dt="2020-09-09T12:37:4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66" autoAdjust="0"/>
    <p:restoredTop sz="83666" autoAdjust="0"/>
  </p:normalViewPr>
  <p:slideViewPr>
    <p:cSldViewPr>
      <p:cViewPr varScale="1">
        <p:scale>
          <a:sx n="92" d="100"/>
          <a:sy n="92" d="100"/>
        </p:scale>
        <p:origin x="22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4394"/>
    </p:cViewPr>
  </p:sorterViewPr>
  <p:notesViewPr>
    <p:cSldViewPr>
      <p:cViewPr>
        <p:scale>
          <a:sx n="100" d="100"/>
          <a:sy n="100" d="100"/>
        </p:scale>
        <p:origin x="2342" y="-514"/>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eijer" userId="e8d41c42-a59d-4f63-aa45-00e1e6f45eda" providerId="ADAL" clId="{9FEACB4E-9EB1-42A4-A34C-47132AA893BF}"/>
    <pc:docChg chg="addSld delSld modSld sldOrd">
      <pc:chgData name="Caroline Heijer" userId="e8d41c42-a59d-4f63-aa45-00e1e6f45eda" providerId="ADAL" clId="{9FEACB4E-9EB1-42A4-A34C-47132AA893BF}" dt="2020-09-09T12:49:29.655" v="66" actId="20577"/>
      <pc:docMkLst>
        <pc:docMk/>
      </pc:docMkLst>
      <pc:sldChg chg="modSp mod ord">
        <pc:chgData name="Caroline Heijer" userId="e8d41c42-a59d-4f63-aa45-00e1e6f45eda" providerId="ADAL" clId="{9FEACB4E-9EB1-42A4-A34C-47132AA893BF}" dt="2020-09-09T12:40:15.336" v="38" actId="20577"/>
        <pc:sldMkLst>
          <pc:docMk/>
          <pc:sldMk cId="2961838273" sldId="515"/>
        </pc:sldMkLst>
        <pc:spChg chg="mod">
          <ac:chgData name="Caroline Heijer" userId="e8d41c42-a59d-4f63-aa45-00e1e6f45eda" providerId="ADAL" clId="{9FEACB4E-9EB1-42A4-A34C-47132AA893BF}" dt="2020-09-09T12:40:15.336" v="38" actId="20577"/>
          <ac:spMkLst>
            <pc:docMk/>
            <pc:sldMk cId="2961838273" sldId="515"/>
            <ac:spMk id="4" creationId="{00000000-0000-0000-0000-000000000000}"/>
          </ac:spMkLst>
        </pc:spChg>
      </pc:sldChg>
      <pc:sldChg chg="ord">
        <pc:chgData name="Caroline Heijer" userId="e8d41c42-a59d-4f63-aa45-00e1e6f45eda" providerId="ADAL" clId="{9FEACB4E-9EB1-42A4-A34C-47132AA893BF}" dt="2020-09-09T12:39:42.851" v="5"/>
        <pc:sldMkLst>
          <pc:docMk/>
          <pc:sldMk cId="1901619312" sldId="538"/>
        </pc:sldMkLst>
      </pc:sldChg>
      <pc:sldChg chg="modSp mod">
        <pc:chgData name="Caroline Heijer" userId="e8d41c42-a59d-4f63-aa45-00e1e6f45eda" providerId="ADAL" clId="{9FEACB4E-9EB1-42A4-A34C-47132AA893BF}" dt="2020-09-09T12:49:29.655" v="66" actId="20577"/>
        <pc:sldMkLst>
          <pc:docMk/>
          <pc:sldMk cId="4104372745" sldId="556"/>
        </pc:sldMkLst>
        <pc:spChg chg="mod">
          <ac:chgData name="Caroline Heijer" userId="e8d41c42-a59d-4f63-aa45-00e1e6f45eda" providerId="ADAL" clId="{9FEACB4E-9EB1-42A4-A34C-47132AA893BF}" dt="2020-09-09T12:49:29.655" v="66" actId="20577"/>
          <ac:spMkLst>
            <pc:docMk/>
            <pc:sldMk cId="4104372745" sldId="556"/>
            <ac:spMk id="2" creationId="{00000000-0000-0000-0000-000000000000}"/>
          </ac:spMkLst>
        </pc:spChg>
      </pc:sldChg>
      <pc:sldChg chg="ord">
        <pc:chgData name="Caroline Heijer" userId="e8d41c42-a59d-4f63-aa45-00e1e6f45eda" providerId="ADAL" clId="{9FEACB4E-9EB1-42A4-A34C-47132AA893BF}" dt="2020-09-09T12:39:46.716" v="7"/>
        <pc:sldMkLst>
          <pc:docMk/>
          <pc:sldMk cId="311224274" sldId="752"/>
        </pc:sldMkLst>
      </pc:sldChg>
      <pc:sldChg chg="add">
        <pc:chgData name="Caroline Heijer" userId="e8d41c42-a59d-4f63-aa45-00e1e6f45eda" providerId="ADAL" clId="{9FEACB4E-9EB1-42A4-A34C-47132AA893BF}" dt="2020-09-09T12:37:49.257" v="1"/>
        <pc:sldMkLst>
          <pc:docMk/>
          <pc:sldMk cId="1749158531" sldId="848"/>
        </pc:sldMkLst>
      </pc:sldChg>
      <pc:sldChg chg="add del">
        <pc:chgData name="Caroline Heijer" userId="e8d41c42-a59d-4f63-aa45-00e1e6f45eda" providerId="ADAL" clId="{9FEACB4E-9EB1-42A4-A34C-47132AA893BF}" dt="2020-09-09T12:40:00.030" v="8" actId="47"/>
        <pc:sldMkLst>
          <pc:docMk/>
          <pc:sldMk cId="1421141996" sldId="9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167314AC-BAB2-43C5-BE92-D66EE556F4EE}" type="slidenum">
              <a:rPr lang="nl-NL" smtClean="0"/>
              <a:pPr/>
              <a:t>‹nr.›</a:t>
            </a:fld>
            <a:endParaRPr lang="nl-NL"/>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A99E9C34-BBC1-4F81-B233-737DC3C6060D}" type="datetimeFigureOut">
              <a:rPr lang="nl-NL" smtClean="0"/>
              <a:pPr/>
              <a:t>9-9-2020</a:t>
            </a:fld>
            <a:endParaRPr lang="nl-NL"/>
          </a:p>
        </p:txBody>
      </p:sp>
      <p:sp>
        <p:nvSpPr>
          <p:cNvPr id="4" name="Tijdelijke aanduiding voor dia-afbeelding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nl-NL"/>
          </a:p>
        </p:txBody>
      </p:sp>
      <p:sp>
        <p:nvSpPr>
          <p:cNvPr id="6" name="Tijdelijke aanduiding voor voettekst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33AA5897-367F-4041-9129-F49629FAB715}" type="slidenum">
              <a:rPr lang="nl-NL" smtClean="0"/>
              <a:pPr/>
              <a:t>‹nr.›</a:t>
            </a:fld>
            <a:endParaRPr lang="nl-NL"/>
          </a:p>
        </p:txBody>
      </p:sp>
      <p:sp>
        <p:nvSpPr>
          <p:cNvPr id="8" name="Tijdelijke aanduiding voor notities 7"/>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bliotheekopschool.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33AA5897-367F-4041-9129-F49629FAB715}" type="slidenum">
              <a:rPr lang="nl-NL" smtClean="0"/>
              <a:pPr/>
              <a:t>1</a:t>
            </a:fld>
            <a:endParaRPr lang="nl-NL" dirty="0"/>
          </a:p>
        </p:txBody>
      </p:sp>
      <p:sp>
        <p:nvSpPr>
          <p:cNvPr id="7" name="Tijdelijke aanduiding voor notities 2"/>
          <p:cNvSpPr txBox="1">
            <a:spLocks/>
          </p:cNvSpPr>
          <p:nvPr/>
        </p:nvSpPr>
        <p:spPr>
          <a:xfrm>
            <a:off x="662533" y="4784378"/>
            <a:ext cx="5438140" cy="443555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Algemene opmerkingen: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Deze </a:t>
            </a:r>
            <a:r>
              <a:rPr kumimoji="0" lang="nl-NL" sz="1200" b="0" i="0" u="none" strike="noStrike" kern="1200" cap="none" spc="0" normalizeH="0" baseline="0" noProof="0" dirty="0" err="1">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a:ln>
                  <a:noFill/>
                </a:ln>
                <a:solidFill>
                  <a:schemeClr val="tx1"/>
                </a:solidFill>
                <a:effectLst/>
                <a:uLnTx/>
                <a:uFillTx/>
                <a:latin typeface="+mn-lt"/>
                <a:ea typeface="+mn-ea"/>
                <a:cs typeface="+mn-cs"/>
              </a:rPr>
              <a:t> dient als basis voor een presentatie over het wat en hoe van de Bibliotheek </a:t>
            </a:r>
            <a:r>
              <a:rPr kumimoji="0" lang="nl-NL" sz="1200" b="0" i="1" u="none" strike="noStrike" kern="1200" cap="none" spc="0" normalizeH="0" baseline="0" noProof="0" dirty="0">
                <a:ln>
                  <a:noFill/>
                </a:ln>
                <a:solidFill>
                  <a:schemeClr val="tx1"/>
                </a:solidFill>
                <a:effectLst/>
                <a:uLnTx/>
                <a:uFillTx/>
                <a:latin typeface="+mn-lt"/>
                <a:ea typeface="+mn-ea"/>
                <a:cs typeface="+mn-cs"/>
              </a:rPr>
              <a:t>op school</a:t>
            </a:r>
            <a:r>
              <a:rPr kumimoji="0" lang="nl-NL" sz="1200" b="0" i="0" u="none" strike="noStrike" kern="1200" cap="none" spc="0" normalizeH="0" baseline="0" noProof="0" dirty="0">
                <a:ln>
                  <a:noFill/>
                </a:ln>
                <a:solidFill>
                  <a:schemeClr val="tx1"/>
                </a:solidFill>
                <a:effectLst/>
                <a:uLnTx/>
                <a:uFillTx/>
                <a:latin typeface="+mn-lt"/>
                <a:ea typeface="+mn-ea"/>
                <a:cs typeface="+mn-cs"/>
              </a:rPr>
              <a:t>. Bij elke dia staat een korte toelichting op de te gebruiken spreektekst. Voor de leesbaarheid staat deze geschreven in een korte gebiedende wijs. Het spreekt voor zich dat je vrij bent dit naar eigen inzicht en lokale situatie aan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lvl="0">
              <a:defRPr/>
            </a:pPr>
            <a:r>
              <a:rPr kumimoji="0" lang="nl-NL" sz="1200" b="0" i="0" u="none" strike="noStrike" kern="1200" cap="none" spc="0" normalizeH="0" baseline="0" noProof="0" dirty="0">
                <a:ln>
                  <a:noFill/>
                </a:ln>
                <a:solidFill>
                  <a:schemeClr val="tx1"/>
                </a:solidFill>
                <a:effectLst/>
                <a:uLnTx/>
                <a:uFillTx/>
                <a:latin typeface="+mn-lt"/>
                <a:ea typeface="+mn-ea"/>
                <a:cs typeface="+mn-cs"/>
              </a:rPr>
              <a:t>Ook de inhoud van de dia’s ligt niet vast. Misschien wil je het geheel wat inkorten of juist aanvullen met extra toelichting of specifieke lokale afspraken. Dat kan. Mits je maar trouw blijft aan het gedachtengoed van de Bibliotheek </a:t>
            </a:r>
            <a:r>
              <a:rPr kumimoji="0" lang="nl-NL" sz="1200" b="0" i="1" u="none" strike="noStrike" kern="1200" cap="none" spc="0" normalizeH="0" baseline="0" noProof="0" dirty="0">
                <a:ln>
                  <a:noFill/>
                </a:ln>
                <a:solidFill>
                  <a:schemeClr val="tx1"/>
                </a:solidFill>
                <a:effectLst/>
                <a:uLnTx/>
                <a:uFillTx/>
                <a:latin typeface="+mn-lt"/>
                <a:ea typeface="+mn-ea"/>
                <a:cs typeface="+mn-cs"/>
              </a:rPr>
              <a:t>op</a:t>
            </a:r>
            <a:r>
              <a:rPr kumimoji="0" lang="nl-NL" sz="1200" b="0" i="1" u="none" strike="noStrike" kern="1200" cap="none" spc="0" normalizeH="0" noProof="0" dirty="0">
                <a:ln>
                  <a:noFill/>
                </a:ln>
                <a:solidFill>
                  <a:schemeClr val="tx1"/>
                </a:solidFill>
                <a:effectLst/>
                <a:uLnTx/>
                <a:uFillTx/>
                <a:latin typeface="+mn-lt"/>
                <a:ea typeface="+mn-ea"/>
                <a:cs typeface="+mn-cs"/>
              </a:rPr>
              <a:t> school</a:t>
            </a:r>
            <a:r>
              <a:rPr kumimoji="0" lang="nl-NL" sz="1200" b="0" i="0" u="none" strike="noStrike" kern="1200" cap="none" spc="0" normalizeH="0" baseline="0" noProof="0" dirty="0">
                <a:ln>
                  <a:noFill/>
                </a:ln>
                <a:solidFill>
                  <a:schemeClr val="tx1"/>
                </a:solidFill>
                <a:effectLst/>
                <a:uLnTx/>
                <a:uFillTx/>
                <a:latin typeface="+mn-lt"/>
                <a:ea typeface="+mn-ea"/>
                <a:cs typeface="+mn-cs"/>
              </a:rPr>
              <a:t>: diensten en producten binnen thema’s LEZEN</a:t>
            </a:r>
            <a:r>
              <a:rPr kumimoji="0" lang="nl-NL" sz="1200" b="0" i="0" u="none" strike="noStrike" kern="1200" cap="none" spc="0" normalizeH="0" noProof="0" dirty="0">
                <a:ln>
                  <a:noFill/>
                </a:ln>
                <a:solidFill>
                  <a:schemeClr val="tx1"/>
                </a:solidFill>
                <a:effectLst/>
                <a:uLnTx/>
                <a:uFillTx/>
                <a:latin typeface="+mn-lt"/>
                <a:ea typeface="+mn-ea"/>
                <a:cs typeface="+mn-cs"/>
              </a:rPr>
              <a:t> en MEDIAWIJSHEID</a:t>
            </a:r>
            <a:r>
              <a:rPr lang="nl-NL" sz="1200" dirty="0"/>
              <a:t> en de bouwstenen: netwerk &amp; beleid, expertise, collectie, digitaal portaal, lees- &amp; mediaplan, activiteiten en de monitor.</a:t>
            </a:r>
            <a:r>
              <a:rPr kumimoji="0" lang="nl-NL" sz="1200" b="0" i="0" u="none" strike="noStrike" kern="1200" cap="none" spc="0" normalizeH="0" baseline="0" noProof="0" dirty="0">
                <a:ln>
                  <a:noFill/>
                </a:ln>
                <a:solidFill>
                  <a:schemeClr val="tx1"/>
                </a:solidFill>
                <a:effectLst/>
                <a:uLnTx/>
                <a:uFillTx/>
                <a:latin typeface="+mn-lt"/>
                <a:ea typeface="+mn-ea"/>
                <a:cs typeface="+mn-cs"/>
              </a:rPr>
              <a:t> </a:t>
            </a:r>
          </a:p>
          <a:p>
            <a:pPr lvl="0">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Voor vragen over de inhoud of uitvoering van deze </a:t>
            </a:r>
            <a:r>
              <a:rPr kumimoji="0" lang="nl-NL" sz="1200" b="0" i="0" u="none" strike="noStrike" kern="1200" cap="none" spc="0" normalizeH="0" baseline="0" noProof="0" dirty="0" err="1">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a:ln>
                  <a:noFill/>
                </a:ln>
                <a:solidFill>
                  <a:schemeClr val="tx1"/>
                </a:solidFill>
                <a:effectLst/>
                <a:uLnTx/>
                <a:uFillTx/>
                <a:latin typeface="+mn-lt"/>
                <a:ea typeface="+mn-ea"/>
                <a:cs typeface="+mn-cs"/>
              </a:rPr>
              <a:t> neem je contact op met je contactpersoon  van de PSO. Kijk</a:t>
            </a:r>
            <a:r>
              <a:rPr kumimoji="0" lang="nl-NL" sz="1200" b="0" i="0" u="none" strike="noStrike" kern="1200" cap="none" spc="0" normalizeH="0" noProof="0" dirty="0">
                <a:ln>
                  <a:noFill/>
                </a:ln>
                <a:solidFill>
                  <a:schemeClr val="tx1"/>
                </a:solidFill>
                <a:effectLst/>
                <a:uLnTx/>
                <a:uFillTx/>
                <a:latin typeface="+mn-lt"/>
                <a:ea typeface="+mn-ea"/>
                <a:cs typeface="+mn-cs"/>
              </a:rPr>
              <a:t> v</a:t>
            </a:r>
            <a:r>
              <a:rPr kumimoji="0" lang="nl-NL" sz="1200" b="0" i="0" u="none" strike="noStrike" kern="1200" cap="none" spc="0" normalizeH="0" baseline="0" noProof="0" dirty="0">
                <a:ln>
                  <a:noFill/>
                </a:ln>
                <a:solidFill>
                  <a:schemeClr val="tx1"/>
                </a:solidFill>
                <a:effectLst/>
                <a:uLnTx/>
                <a:uFillTx/>
                <a:latin typeface="+mn-lt"/>
                <a:ea typeface="+mn-ea"/>
                <a:cs typeface="+mn-cs"/>
              </a:rPr>
              <a:t>oor</a:t>
            </a:r>
            <a:r>
              <a:rPr kumimoji="0" lang="nl-NL" sz="1200" b="0" i="0" u="none" strike="noStrike" kern="1200" cap="none" spc="0" normalizeH="0" noProof="0" dirty="0">
                <a:ln>
                  <a:noFill/>
                </a:ln>
                <a:solidFill>
                  <a:schemeClr val="tx1"/>
                </a:solidFill>
                <a:effectLst/>
                <a:uLnTx/>
                <a:uFillTx/>
                <a:latin typeface="+mn-lt"/>
                <a:ea typeface="+mn-ea"/>
                <a:cs typeface="+mn-cs"/>
              </a:rPr>
              <a:t> de contactgegevens of overige informatie op</a:t>
            </a:r>
            <a:r>
              <a:rPr kumimoji="0" lang="nl-NL" sz="1200" b="0" i="0" u="none" strike="noStrike" kern="1200" cap="none" spc="0" normalizeH="0" baseline="0" noProof="0" dirty="0">
                <a:ln>
                  <a:noFill/>
                </a:ln>
                <a:solidFill>
                  <a:schemeClr val="tx1"/>
                </a:solidFill>
                <a:effectLst/>
                <a:uLnTx/>
                <a:uFillTx/>
                <a:latin typeface="+mn-lt"/>
                <a:ea typeface="+mn-ea"/>
                <a:cs typeface="+mn-cs"/>
              </a:rPr>
              <a:t> </a:t>
            </a:r>
            <a:r>
              <a:rPr lang="nl-NL" sz="1200" dirty="0">
                <a:hlinkClick r:id="rId3"/>
              </a:rPr>
              <a:t>www.debibliotheekopschool.nl</a:t>
            </a:r>
            <a:r>
              <a:rPr lang="nl-NL" sz="1200" dirty="0"/>
              <a:t> </a:t>
            </a: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zie ik? Valt 1 groep op? Wat voor conclusie trek ik?</a:t>
            </a:r>
          </a:p>
          <a:p>
            <a:endParaRPr lang="nl-NL" dirty="0"/>
          </a:p>
        </p:txBody>
      </p:sp>
      <p:sp>
        <p:nvSpPr>
          <p:cNvPr id="4" name="Tijdelijke aanduiding voor dianummer 3"/>
          <p:cNvSpPr>
            <a:spLocks noGrp="1"/>
          </p:cNvSpPr>
          <p:nvPr>
            <p:ph type="sldNum" sz="quarter" idx="10"/>
          </p:nvPr>
        </p:nvSpPr>
        <p:spPr/>
        <p:txBody>
          <a:bodyPr/>
          <a:lstStyle/>
          <a:p>
            <a:pPr>
              <a:defRPr/>
            </a:pPr>
            <a:fld id="{EAFDDF37-1961-4E84-BA75-987E40F12727}" type="slidenum">
              <a:rPr lang="nl-NL" smtClean="0"/>
              <a:pPr>
                <a:defRPr/>
              </a:pPr>
              <a:t>11</a:t>
            </a:fld>
            <a:endParaRPr lang="nl-NL"/>
          </a:p>
        </p:txBody>
      </p:sp>
    </p:spTree>
    <p:extLst>
      <p:ext uri="{BB962C8B-B14F-4D97-AF65-F5344CB8AC3E}">
        <p14:creationId xmlns:p14="http://schemas.microsoft.com/office/powerpoint/2010/main" val="233205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zie ik? Wat valt op, </a:t>
            </a:r>
            <a:r>
              <a:rPr lang="nl-NL" dirty="0" err="1"/>
              <a:t>bijv</a:t>
            </a:r>
            <a:r>
              <a:rPr lang="nl-NL" dirty="0"/>
              <a:t> ligt het aan de jongens? Wat voor conclusie trek ik?</a:t>
            </a:r>
          </a:p>
          <a:p>
            <a:endParaRPr lang="nl-NL" dirty="0"/>
          </a:p>
        </p:txBody>
      </p:sp>
      <p:sp>
        <p:nvSpPr>
          <p:cNvPr id="4" name="Tijdelijke aanduiding voor dianummer 3"/>
          <p:cNvSpPr>
            <a:spLocks noGrp="1"/>
          </p:cNvSpPr>
          <p:nvPr>
            <p:ph type="sldNum" sz="quarter" idx="10"/>
          </p:nvPr>
        </p:nvSpPr>
        <p:spPr/>
        <p:txBody>
          <a:bodyPr/>
          <a:lstStyle/>
          <a:p>
            <a:pPr>
              <a:defRPr/>
            </a:pPr>
            <a:fld id="{EAFDDF37-1961-4E84-BA75-987E40F12727}" type="slidenum">
              <a:rPr lang="nl-NL" smtClean="0"/>
              <a:pPr>
                <a:defRPr/>
              </a:pPr>
              <a:t>12</a:t>
            </a:fld>
            <a:endParaRPr lang="nl-NL"/>
          </a:p>
        </p:txBody>
      </p:sp>
    </p:spTree>
    <p:extLst>
      <p:ext uri="{BB962C8B-B14F-4D97-AF65-F5344CB8AC3E}">
        <p14:creationId xmlns:p14="http://schemas.microsoft.com/office/powerpoint/2010/main" val="319602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1 of 2 grafieken (leuke boeken en/of voldoende boeken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Verfijning jongens-meisjes </a:t>
            </a:r>
          </a:p>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266082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1 of 2 grafieken (leuke boeken en/of voldoende boeken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Verfijning jongens-meisjes </a:t>
            </a:r>
          </a:p>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17</a:t>
            </a:fld>
            <a:endParaRPr lang="nl-NL"/>
          </a:p>
        </p:txBody>
      </p:sp>
    </p:spTree>
    <p:extLst>
      <p:ext uri="{BB962C8B-B14F-4D97-AF65-F5344CB8AC3E}">
        <p14:creationId xmlns:p14="http://schemas.microsoft.com/office/powerpoint/2010/main" val="428380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5508F58B-1C55-41BD-B8E5-E60CF1AF7C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a:extLst>
              <a:ext uri="{FF2B5EF4-FFF2-40B4-BE49-F238E27FC236}">
                <a16:creationId xmlns:a16="http://schemas.microsoft.com/office/drawing/2014/main" id="{3E5F818E-723F-403D-977F-B38622A204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40964" name="Tijdelijke aanduiding voor dianummer 3">
            <a:extLst>
              <a:ext uri="{FF2B5EF4-FFF2-40B4-BE49-F238E27FC236}">
                <a16:creationId xmlns:a16="http://schemas.microsoft.com/office/drawing/2014/main" id="{FEF30523-9A93-423B-8BF4-3DF39DAC85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5E98BB28-C4DD-4249-A7F4-999036624D11}" type="slidenum">
              <a:rPr lang="nl-NL" altLang="nl-NL">
                <a:latin typeface="Calibri" panose="020F0502020204030204" pitchFamily="34" charset="0"/>
              </a:rPr>
              <a:pPr/>
              <a:t>18</a:t>
            </a:fld>
            <a:endParaRPr lang="nl-NL" altLang="nl-NL">
              <a:latin typeface="Calibri" panose="020F0502020204030204" pitchFamily="34" charset="0"/>
            </a:endParaRPr>
          </a:p>
        </p:txBody>
      </p:sp>
    </p:spTree>
    <p:extLst>
      <p:ext uri="{BB962C8B-B14F-4D97-AF65-F5344CB8AC3E}">
        <p14:creationId xmlns:p14="http://schemas.microsoft.com/office/powerpoint/2010/main" val="2494023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Uitsplitsing jongens/meisjes per groep</a:t>
            </a:r>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19</a:t>
            </a:fld>
            <a:endParaRPr lang="nl-NL"/>
          </a:p>
        </p:txBody>
      </p:sp>
    </p:spTree>
    <p:extLst>
      <p:ext uri="{BB962C8B-B14F-4D97-AF65-F5344CB8AC3E}">
        <p14:creationId xmlns:p14="http://schemas.microsoft.com/office/powerpoint/2010/main" val="96458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Top 3 meisjes – jongens per klas zelf tellen</a:t>
            </a:r>
            <a:endParaRPr lang="nl-NL" b="0" dirty="0"/>
          </a:p>
          <a:p>
            <a:endParaRPr lang="nl-NL" b="0" dirty="0"/>
          </a:p>
          <a:p>
            <a:r>
              <a:rPr lang="nl-NL" b="0" i="1" dirty="0"/>
              <a:t>Groep 5:</a:t>
            </a:r>
            <a:r>
              <a:rPr lang="nl-NL" b="0" i="0" dirty="0"/>
              <a:t> </a:t>
            </a:r>
          </a:p>
          <a:p>
            <a:r>
              <a:rPr lang="nl-NL" b="0" i="0" dirty="0"/>
              <a:t>Meisjes:</a:t>
            </a:r>
          </a:p>
          <a:p>
            <a:r>
              <a:rPr lang="nl-NL" b="0" i="0" dirty="0"/>
              <a:t>Jongens: 1. </a:t>
            </a:r>
          </a:p>
          <a:p>
            <a:r>
              <a:rPr lang="nl-NL" b="0" i="1" dirty="0"/>
              <a:t>Groep 6:</a:t>
            </a:r>
          </a:p>
          <a:p>
            <a:r>
              <a:rPr lang="nl-NL" b="0" i="0" dirty="0"/>
              <a:t>Meisjes: 1. </a:t>
            </a:r>
          </a:p>
          <a:p>
            <a:r>
              <a:rPr lang="nl-NL" b="0" i="0" dirty="0"/>
              <a:t>Jongens: 1. </a:t>
            </a:r>
          </a:p>
          <a:p>
            <a:r>
              <a:rPr lang="nl-NL" b="0" i="1" dirty="0"/>
              <a:t>Groep 7:</a:t>
            </a:r>
            <a:endParaRPr lang="nl-NL" b="0" i="0" dirty="0"/>
          </a:p>
          <a:p>
            <a:r>
              <a:rPr lang="nl-NL" b="0" i="0" dirty="0"/>
              <a:t>Meisjes: 1. </a:t>
            </a:r>
          </a:p>
          <a:p>
            <a:r>
              <a:rPr lang="nl-NL" b="0" i="0" dirty="0"/>
              <a:t>Jongens: 1. </a:t>
            </a:r>
          </a:p>
          <a:p>
            <a:r>
              <a:rPr lang="nl-NL" b="0" i="1" dirty="0"/>
              <a:t>Groep 8:</a:t>
            </a:r>
          </a:p>
          <a:p>
            <a:r>
              <a:rPr lang="nl-NL" b="0" i="0" dirty="0"/>
              <a:t>Meisjes: </a:t>
            </a:r>
          </a:p>
          <a:p>
            <a:r>
              <a:rPr lang="nl-NL" b="0" i="0" dirty="0"/>
              <a:t>Jongens:. </a:t>
            </a:r>
            <a:endParaRPr lang="nl-NL" b="1" i="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5897-367F-4041-9129-F49629FAB71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99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EA4A8A1A-ACD1-4435-8BC3-F7C961BA78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a:extLst>
              <a:ext uri="{FF2B5EF4-FFF2-40B4-BE49-F238E27FC236}">
                <a16:creationId xmlns:a16="http://schemas.microsoft.com/office/drawing/2014/main" id="{B2B9DA6D-9D2F-497A-99D5-ADC3C7D86B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5060" name="Tijdelijke aanduiding voor dianummer 3">
            <a:extLst>
              <a:ext uri="{FF2B5EF4-FFF2-40B4-BE49-F238E27FC236}">
                <a16:creationId xmlns:a16="http://schemas.microsoft.com/office/drawing/2014/main" id="{D322FEA0-BF68-4917-B531-755BB1FD68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AC251139-432F-4200-8C0B-F2BCCB0E8E68}" type="slidenum">
              <a:rPr lang="nl-NL" altLang="nl-NL">
                <a:latin typeface="Calibri" panose="020F0502020204030204" pitchFamily="34" charset="0"/>
              </a:rPr>
              <a:pPr/>
              <a:t>24</a:t>
            </a:fld>
            <a:endParaRPr lang="nl-NL" altLang="nl-N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25</a:t>
            </a:fld>
            <a:endParaRPr lang="nl-NL"/>
          </a:p>
        </p:txBody>
      </p:sp>
    </p:spTree>
    <p:extLst>
      <p:ext uri="{BB962C8B-B14F-4D97-AF65-F5344CB8AC3E}">
        <p14:creationId xmlns:p14="http://schemas.microsoft.com/office/powerpoint/2010/main" val="320541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Presenteren per groep (per geslacht).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zie ik? Wat valt op, </a:t>
            </a:r>
            <a:r>
              <a:rPr lang="nl-NL" dirty="0" err="1"/>
              <a:t>bijv</a:t>
            </a:r>
            <a:r>
              <a:rPr lang="nl-NL" dirty="0"/>
              <a:t> ligt het aan de jongens? Wat voor conclusie trek ik?</a:t>
            </a:r>
          </a:p>
          <a:p>
            <a:endParaRPr lang="nl-NL" dirty="0"/>
          </a:p>
        </p:txBody>
      </p:sp>
      <p:sp>
        <p:nvSpPr>
          <p:cNvPr id="4" name="Tijdelijke aanduiding voor dianummer 3"/>
          <p:cNvSpPr>
            <a:spLocks noGrp="1"/>
          </p:cNvSpPr>
          <p:nvPr>
            <p:ph type="sldNum" sz="quarter" idx="10"/>
          </p:nvPr>
        </p:nvSpPr>
        <p:spPr/>
        <p:txBody>
          <a:bodyPr/>
          <a:lstStyle/>
          <a:p>
            <a:pPr>
              <a:defRPr/>
            </a:pPr>
            <a:fld id="{EAFDDF37-1961-4E84-BA75-987E40F12727}" type="slidenum">
              <a:rPr lang="nl-NL" smtClean="0"/>
              <a:pPr>
                <a:defRPr/>
              </a:pPr>
              <a:t>26</a:t>
            </a:fld>
            <a:endParaRPr lang="nl-NL"/>
          </a:p>
        </p:txBody>
      </p:sp>
    </p:spTree>
    <p:extLst>
      <p:ext uri="{BB962C8B-B14F-4D97-AF65-F5344CB8AC3E}">
        <p14:creationId xmlns:p14="http://schemas.microsoft.com/office/powerpoint/2010/main" val="13020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A2DDD29E-17C5-4F30-82ED-CA5B65A786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65B9FD08-1801-480C-A151-16BA0449A4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Dit heb je nodig om je een beeld te vormen over jouw eigen school </a:t>
            </a:r>
          </a:p>
        </p:txBody>
      </p:sp>
      <p:sp>
        <p:nvSpPr>
          <p:cNvPr id="20484" name="Tijdelijke aanduiding voor dianummer 3">
            <a:extLst>
              <a:ext uri="{FF2B5EF4-FFF2-40B4-BE49-F238E27FC236}">
                <a16:creationId xmlns:a16="http://schemas.microsoft.com/office/drawing/2014/main" id="{ECAE9F28-2627-4C0C-A7E3-292AEE7EDD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3BA2410C-F1CE-477A-9BDF-981A4A357713}" type="slidenum">
              <a:rPr lang="nl-NL" altLang="nl-NL">
                <a:latin typeface="Calibri" panose="020F0502020204030204" pitchFamily="34" charset="0"/>
              </a:rPr>
              <a:pPr/>
              <a:t>2</a:t>
            </a:fld>
            <a:endParaRPr lang="nl-NL" altLang="nl-NL">
              <a:latin typeface="Calibri" panose="020F0502020204030204" pitchFamily="34" charset="0"/>
            </a:endParaRPr>
          </a:p>
        </p:txBody>
      </p:sp>
    </p:spTree>
    <p:extLst>
      <p:ext uri="{BB962C8B-B14F-4D97-AF65-F5344CB8AC3E}">
        <p14:creationId xmlns:p14="http://schemas.microsoft.com/office/powerpoint/2010/main" val="404139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zien per groep</a:t>
            </a:r>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28</a:t>
            </a:fld>
            <a:endParaRPr lang="nl-NL"/>
          </a:p>
        </p:txBody>
      </p:sp>
    </p:spTree>
    <p:extLst>
      <p:ext uri="{BB962C8B-B14F-4D97-AF65-F5344CB8AC3E}">
        <p14:creationId xmlns:p14="http://schemas.microsoft.com/office/powerpoint/2010/main" val="380511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zien per groep</a:t>
            </a:r>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29</a:t>
            </a:fld>
            <a:endParaRPr lang="nl-NL"/>
          </a:p>
        </p:txBody>
      </p:sp>
    </p:spTree>
    <p:extLst>
      <p:ext uri="{BB962C8B-B14F-4D97-AF65-F5344CB8AC3E}">
        <p14:creationId xmlns:p14="http://schemas.microsoft.com/office/powerpoint/2010/main" val="61508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31</a:t>
            </a:fld>
            <a:endParaRPr lang="nl-NL"/>
          </a:p>
        </p:txBody>
      </p:sp>
    </p:spTree>
    <p:extLst>
      <p:ext uri="{BB962C8B-B14F-4D97-AF65-F5344CB8AC3E}">
        <p14:creationId xmlns:p14="http://schemas.microsoft.com/office/powerpoint/2010/main" val="90618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groep</a:t>
            </a:r>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33</a:t>
            </a:fld>
            <a:endParaRPr lang="nl-NL"/>
          </a:p>
        </p:txBody>
      </p:sp>
    </p:spTree>
    <p:extLst>
      <p:ext uri="{BB962C8B-B14F-4D97-AF65-F5344CB8AC3E}">
        <p14:creationId xmlns:p14="http://schemas.microsoft.com/office/powerpoint/2010/main" val="45135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zien per groep</a:t>
            </a:r>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35</a:t>
            </a:fld>
            <a:endParaRPr lang="nl-NL"/>
          </a:p>
        </p:txBody>
      </p:sp>
    </p:spTree>
    <p:extLst>
      <p:ext uri="{BB962C8B-B14F-4D97-AF65-F5344CB8AC3E}">
        <p14:creationId xmlns:p14="http://schemas.microsoft.com/office/powerpoint/2010/main" val="318224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AFDDF37-1961-4E84-BA75-987E40F12727}" type="slidenum">
              <a:rPr lang="nl-NL" smtClean="0"/>
              <a:pPr>
                <a:defRPr/>
              </a:pPr>
              <a:t>36</a:t>
            </a:fld>
            <a:endParaRPr lang="nl-NL"/>
          </a:p>
        </p:txBody>
      </p:sp>
    </p:spTree>
    <p:extLst>
      <p:ext uri="{BB962C8B-B14F-4D97-AF65-F5344CB8AC3E}">
        <p14:creationId xmlns:p14="http://schemas.microsoft.com/office/powerpoint/2010/main" val="228847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41</a:t>
            </a:fld>
            <a:endParaRPr lang="nl-NL"/>
          </a:p>
        </p:txBody>
      </p:sp>
    </p:spTree>
    <p:extLst>
      <p:ext uri="{BB962C8B-B14F-4D97-AF65-F5344CB8AC3E}">
        <p14:creationId xmlns:p14="http://schemas.microsoft.com/office/powerpoint/2010/main" val="3794829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2B09A2-FBB5-41F2-B1F4-5DBFEC4D5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C829317A-0E7D-499D-9595-DE35EBE41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Stephen Krashen heeft talloze onderzoeken naar de effecten van vrij lezen naast elkaar gelegd en komt tot de ondubbelzinnige conclusie dat vrij lezen een positief effect heeft op al deze domeinen van de taalontwikkeling. </a:t>
            </a:r>
          </a:p>
          <a:p>
            <a:pPr eaLnBrk="1" hangingPunct="1">
              <a:spcBef>
                <a:spcPct val="0"/>
              </a:spcBef>
            </a:pPr>
            <a:r>
              <a:rPr lang="nl-NL" altLang="nl-NL"/>
              <a:t> </a:t>
            </a:r>
          </a:p>
          <a:p>
            <a:pPr eaLnBrk="1" hangingPunct="1">
              <a:spcBef>
                <a:spcPct val="0"/>
              </a:spcBef>
            </a:pPr>
            <a:r>
              <a:rPr lang="nl-NL" altLang="nl-NL"/>
              <a:t>Zijn bevindingen worden ondersteund door het onderzoek van Kortlever &amp; Lemmens (dia 1) en door promotieonderzoek van Suzanne Mol (To read or not to read, 2010). Mol heeft gekeken naar de relatie tussen enerzijds de taalontwikkeling (met name woordenschat) en anderzijds de mate waarin kinderen van jongs af aan is voorgelezen en op latere leeftijd zelf veel lezen in hun vrije tijd. Mol gebruikte gegevens over kinderen vanaf de kleutertijd tot in het hoger onderwijs. Het blijkt dat het lezen een cumulatief effect heeft: hoe meer er is (voor)gelezen, hoe groter de kans dat kinderen op latere leeftijd een grote woordenschat hebben. </a:t>
            </a:r>
          </a:p>
          <a:p>
            <a:pPr eaLnBrk="1" hangingPunct="1">
              <a:spcBef>
                <a:spcPct val="0"/>
              </a:spcBef>
            </a:pPr>
            <a:endParaRPr lang="nl-NL" altLang="nl-NL"/>
          </a:p>
          <a:p>
            <a:pPr eaLnBrk="1" hangingPunct="1">
              <a:spcBef>
                <a:spcPct val="0"/>
              </a:spcBef>
            </a:pPr>
            <a:r>
              <a:rPr lang="nl-NL" altLang="nl-NL"/>
              <a:t>Belangrijk: Mol stelde vast dat lezen ook bij zwakke lezers een positief effect heeft. </a:t>
            </a:r>
          </a:p>
        </p:txBody>
      </p:sp>
    </p:spTree>
    <p:extLst>
      <p:ext uri="{BB962C8B-B14F-4D97-AF65-F5344CB8AC3E}">
        <p14:creationId xmlns:p14="http://schemas.microsoft.com/office/powerpoint/2010/main" val="3690972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BD7C723-B501-40AB-92C1-A1C8BA53A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3CBA246E-F35C-48CC-8B5C-05645F36E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Als je een miljoen woorden per jaar leest, kun je 1000 nieuwe woorden verwerven. Je moet wel redelijk goed kunnen lezen en de teksten moeten niet te makkelijk en niet te moeilijk zijn. Het onderzoek van Kortlever en Lemmens (eerste dia) laat zien dat je het meest kunt verwachten van pittige boeken, net iets boven niveau. </a:t>
            </a:r>
          </a:p>
          <a:p>
            <a:pPr eaLnBrk="1" hangingPunct="1">
              <a:spcBef>
                <a:spcPct val="0"/>
              </a:spcBef>
            </a:pPr>
            <a:r>
              <a:rPr lang="nl-NL" altLang="nl-NL"/>
              <a:t> </a:t>
            </a:r>
          </a:p>
          <a:p>
            <a:pPr eaLnBrk="1" hangingPunct="1">
              <a:spcBef>
                <a:spcPct val="0"/>
              </a:spcBef>
            </a:pPr>
            <a:r>
              <a:rPr lang="nl-NL" altLang="nl-NL"/>
              <a:t>Vrij lezen, op school en thuis, kan dus alleen al voor de woordenschatontwikkeling een sterke aanvulling zijn op het woordenschatonderwijs op school. </a:t>
            </a:r>
          </a:p>
        </p:txBody>
      </p:sp>
    </p:spTree>
    <p:extLst>
      <p:ext uri="{BB962C8B-B14F-4D97-AF65-F5344CB8AC3E}">
        <p14:creationId xmlns:p14="http://schemas.microsoft.com/office/powerpoint/2010/main" val="4259778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a:extLst>
              <a:ext uri="{FF2B5EF4-FFF2-40B4-BE49-F238E27FC236}">
                <a16:creationId xmlns:a16="http://schemas.microsoft.com/office/drawing/2014/main" id="{6D8FF252-80D3-4B8A-AE22-490257DFCF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a:extLst>
              <a:ext uri="{FF2B5EF4-FFF2-40B4-BE49-F238E27FC236}">
                <a16:creationId xmlns:a16="http://schemas.microsoft.com/office/drawing/2014/main" id="{81C1E1BC-AF8C-4B30-801C-88EDBA5D89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nl-NL" altLang="nl-NL" dirty="0"/>
              <a:t>Alleen een aanwezige collectie is niet voldoende.  </a:t>
            </a:r>
          </a:p>
          <a:p>
            <a:pPr>
              <a:lnSpc>
                <a:spcPct val="150000"/>
              </a:lnSpc>
            </a:pPr>
            <a:r>
              <a:rPr lang="nl-NL" altLang="nl-NL" dirty="0"/>
              <a:t>Een collectie zonder tijd om te lezen is zinloos (andersom ook). </a:t>
            </a:r>
          </a:p>
          <a:p>
            <a:pPr>
              <a:lnSpc>
                <a:spcPct val="150000"/>
              </a:lnSpc>
            </a:pPr>
            <a:r>
              <a:rPr lang="nl-NL" altLang="nl-NL" dirty="0"/>
              <a:t>Boeken worden gebruikt –en leesplezier aangewakkerd- als zij actueel, aantrekkelijk en goed toegankelijk zijn en als zij worden gepromoot door de faciliterende volwassene (docenten en leesconsulenten met boekkennis) met leesbevorderingsactiviteiten, werkvormen en het gesprek over boeken.</a:t>
            </a:r>
          </a:p>
          <a:p>
            <a:pPr>
              <a:lnSpc>
                <a:spcPct val="150000"/>
              </a:lnSpc>
            </a:pPr>
            <a:r>
              <a:rPr lang="nl-NL" altLang="nl-NL" dirty="0"/>
              <a:t>Klein beginnen is goed mogelijk, als de combinatie er maar inzit. </a:t>
            </a:r>
          </a:p>
          <a:p>
            <a:pPr>
              <a:lnSpc>
                <a:spcPct val="150000"/>
              </a:lnSpc>
            </a:pPr>
            <a:r>
              <a:rPr lang="nl-NL" altLang="nl-NL" dirty="0"/>
              <a:t>We zullen zo zien hoe de monitor hierin of hierbij past</a:t>
            </a:r>
          </a:p>
          <a:p>
            <a:endParaRPr lang="nl-NL" altLang="nl-NL" dirty="0"/>
          </a:p>
        </p:txBody>
      </p:sp>
      <p:sp>
        <p:nvSpPr>
          <p:cNvPr id="78852" name="Tijdelijke aanduiding voor dianummer 3">
            <a:extLst>
              <a:ext uri="{FF2B5EF4-FFF2-40B4-BE49-F238E27FC236}">
                <a16:creationId xmlns:a16="http://schemas.microsoft.com/office/drawing/2014/main" id="{4B82E12C-4708-4542-BC39-35CD83D1B5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C42B2584-FC23-4E30-A5F4-177B5196A8C9}" type="slidenum">
              <a:rPr lang="nl-NL" altLang="nl-NL">
                <a:latin typeface="Calibri" panose="020F0502020204030204" pitchFamily="34" charset="0"/>
              </a:rPr>
              <a:pPr/>
              <a:t>46</a:t>
            </a:fld>
            <a:endParaRPr lang="nl-NL" altLang="nl-NL">
              <a:latin typeface="Calibri" panose="020F0502020204030204" pitchFamily="34" charset="0"/>
            </a:endParaRPr>
          </a:p>
        </p:txBody>
      </p:sp>
    </p:spTree>
    <p:extLst>
      <p:ext uri="{BB962C8B-B14F-4D97-AF65-F5344CB8AC3E}">
        <p14:creationId xmlns:p14="http://schemas.microsoft.com/office/powerpoint/2010/main" val="278884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de grotere kaders: het leesoffensief. De monitor draagt bij aan de invulling van het leesoffensief, misschien niet op strategisch-, maar zeer wel op praktisch niveau. op alle 3 de punten. We zullen zien hoe. Het draagt bij aan he formuleren van een lees(</a:t>
            </a:r>
            <a:r>
              <a:rPr lang="nl-NL" dirty="0" err="1"/>
              <a:t>bevorderings</a:t>
            </a:r>
            <a:r>
              <a:rPr lang="nl-NL" dirty="0"/>
              <a:t>)beleid op school, want alles wat de monitor laat zien, leidt tot het opstellen van het leesplan en doelen voor het leesplan van een school. </a:t>
            </a:r>
          </a:p>
        </p:txBody>
      </p:sp>
      <p:sp>
        <p:nvSpPr>
          <p:cNvPr id="4" name="Tijdelijke aanduiding voor dianummer 3"/>
          <p:cNvSpPr>
            <a:spLocks noGrp="1"/>
          </p:cNvSpPr>
          <p:nvPr>
            <p:ph type="sldNum" sz="quarter" idx="5"/>
          </p:nvPr>
        </p:nvSpPr>
        <p:spPr/>
        <p:txBody>
          <a:bodyPr/>
          <a:lstStyle/>
          <a:p>
            <a:fld id="{B9342D49-ABA4-4ED1-84EF-DEECD3BCF1D2}" type="slidenum">
              <a:rPr lang="nl-NL" altLang="nl-NL" smtClean="0"/>
              <a:pPr/>
              <a:t>3</a:t>
            </a:fld>
            <a:endParaRPr lang="nl-NL" altLang="nl-NL"/>
          </a:p>
        </p:txBody>
      </p:sp>
    </p:spTree>
    <p:extLst>
      <p:ext uri="{BB962C8B-B14F-4D97-AF65-F5344CB8AC3E}">
        <p14:creationId xmlns:p14="http://schemas.microsoft.com/office/powerpoint/2010/main" val="1710270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pPr/>
              <a:t>48</a:t>
            </a:fld>
            <a:endParaRPr lang="nl-NL"/>
          </a:p>
        </p:txBody>
      </p:sp>
    </p:spTree>
    <p:extLst>
      <p:ext uri="{BB962C8B-B14F-4D97-AF65-F5344CB8AC3E}">
        <p14:creationId xmlns:p14="http://schemas.microsoft.com/office/powerpoint/2010/main" val="346536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a:extLst>
              <a:ext uri="{FF2B5EF4-FFF2-40B4-BE49-F238E27FC236}">
                <a16:creationId xmlns:a16="http://schemas.microsoft.com/office/drawing/2014/main" id="{6D8FF252-80D3-4B8A-AE22-490257DFCF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a:extLst>
              <a:ext uri="{FF2B5EF4-FFF2-40B4-BE49-F238E27FC236}">
                <a16:creationId xmlns:a16="http://schemas.microsoft.com/office/drawing/2014/main" id="{81C1E1BC-AF8C-4B30-801C-88EDBA5D89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nl-NL" altLang="nl-NL" dirty="0"/>
              <a:t>Alleen een aanwezige collectie is niet voldoende.  </a:t>
            </a:r>
          </a:p>
          <a:p>
            <a:pPr>
              <a:lnSpc>
                <a:spcPct val="150000"/>
              </a:lnSpc>
            </a:pPr>
            <a:r>
              <a:rPr lang="nl-NL" altLang="nl-NL" dirty="0"/>
              <a:t>Een collectie zonder tijd om te lezen is zinloos (andersom ook). </a:t>
            </a:r>
          </a:p>
          <a:p>
            <a:pPr>
              <a:lnSpc>
                <a:spcPct val="150000"/>
              </a:lnSpc>
            </a:pPr>
            <a:r>
              <a:rPr lang="nl-NL" altLang="nl-NL" dirty="0"/>
              <a:t>Boeken worden gebruikt –en leesplezier aangewakkerd- als zij actueel, aantrekkelijk en goed toegankelijk zijn en als zij worden gepromoot door de faciliterende volwassene (docenten en leesconsulenten met boekkennis) met leesbevorderingsactiviteiten, werkvormen en het gesprek over boeken.</a:t>
            </a:r>
          </a:p>
          <a:p>
            <a:pPr>
              <a:lnSpc>
                <a:spcPct val="150000"/>
              </a:lnSpc>
            </a:pPr>
            <a:r>
              <a:rPr lang="nl-NL" altLang="nl-NL" dirty="0"/>
              <a:t>Klein beginnen is goed mogelijk, als de combinatie er maar inzit. </a:t>
            </a:r>
          </a:p>
          <a:p>
            <a:pPr>
              <a:lnSpc>
                <a:spcPct val="150000"/>
              </a:lnSpc>
            </a:pPr>
            <a:r>
              <a:rPr lang="nl-NL" altLang="nl-NL" dirty="0"/>
              <a:t>We zullen zo zien hoe de monitor hierin of hierbij past</a:t>
            </a:r>
          </a:p>
          <a:p>
            <a:endParaRPr lang="nl-NL" altLang="nl-NL" dirty="0"/>
          </a:p>
        </p:txBody>
      </p:sp>
      <p:sp>
        <p:nvSpPr>
          <p:cNvPr id="78852" name="Tijdelijke aanduiding voor dianummer 3">
            <a:extLst>
              <a:ext uri="{FF2B5EF4-FFF2-40B4-BE49-F238E27FC236}">
                <a16:creationId xmlns:a16="http://schemas.microsoft.com/office/drawing/2014/main" id="{4B82E12C-4708-4542-BC39-35CD83D1B5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C42B2584-FC23-4E30-A5F4-177B5196A8C9}" type="slidenum">
              <a:rPr lang="nl-NL" altLang="nl-NL">
                <a:latin typeface="Calibri" panose="020F0502020204030204" pitchFamily="34" charset="0"/>
              </a:rPr>
              <a:pPr/>
              <a:t>5</a:t>
            </a:fld>
            <a:endParaRPr lang="nl-NL" altLang="nl-NL">
              <a:latin typeface="Calibri" panose="020F0502020204030204" pitchFamily="34" charset="0"/>
            </a:endParaRPr>
          </a:p>
        </p:txBody>
      </p:sp>
    </p:spTree>
    <p:extLst>
      <p:ext uri="{BB962C8B-B14F-4D97-AF65-F5344CB8AC3E}">
        <p14:creationId xmlns:p14="http://schemas.microsoft.com/office/powerpoint/2010/main" val="403631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a:extLst>
              <a:ext uri="{FF2B5EF4-FFF2-40B4-BE49-F238E27FC236}">
                <a16:creationId xmlns:a16="http://schemas.microsoft.com/office/drawing/2014/main" id="{E9693342-2334-4DA4-A555-55C77D721A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Tijdelijke aanduiding voor notities 2">
            <a:extLst>
              <a:ext uri="{FF2B5EF4-FFF2-40B4-BE49-F238E27FC236}">
                <a16:creationId xmlns:a16="http://schemas.microsoft.com/office/drawing/2014/main" id="{4ADA00C0-0885-451B-8737-355742BBC8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nl-NL" altLang="nl-NL" dirty="0"/>
              <a:t>Maak eventueel een hyperlink/koppeling  van elke vraag naar de bijbehorende pagina </a:t>
            </a:r>
          </a:p>
          <a:p>
            <a:pPr>
              <a:lnSpc>
                <a:spcPct val="150000"/>
              </a:lnSpc>
            </a:pPr>
            <a:r>
              <a:rPr lang="nl-NL" altLang="nl-NL" dirty="0"/>
              <a:t>Dit zijn de vragen waar we iets mee kunnen bereiken, de radartjes waaraan we kunnen draaien om iets te veranderen m.b.t. leesplezier. Niet allemaal tegelijk, we kijken naar opvallende zaken </a:t>
            </a:r>
          </a:p>
        </p:txBody>
      </p:sp>
      <p:sp>
        <p:nvSpPr>
          <p:cNvPr id="79876" name="Tijdelijke aanduiding voor dianummer 3">
            <a:extLst>
              <a:ext uri="{FF2B5EF4-FFF2-40B4-BE49-F238E27FC236}">
                <a16:creationId xmlns:a16="http://schemas.microsoft.com/office/drawing/2014/main" id="{CDB7BFC1-6917-43BB-AD84-A45D4E0AD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itchFamily="34" charset="0"/>
              </a:defRPr>
            </a:lvl1pPr>
            <a:lvl2pPr marL="742950" indent="-285750">
              <a:defRPr>
                <a:solidFill>
                  <a:schemeClr val="tx1"/>
                </a:solidFill>
                <a:latin typeface="Arial" panose="020B0604020202020204" pitchFamily="34" charset="0"/>
                <a:cs typeface="DejaVu Sans" pitchFamily="34" charset="0"/>
              </a:defRPr>
            </a:lvl2pPr>
            <a:lvl3pPr marL="1143000" indent="-228600">
              <a:defRPr>
                <a:solidFill>
                  <a:schemeClr val="tx1"/>
                </a:solidFill>
                <a:latin typeface="Arial" panose="020B0604020202020204" pitchFamily="34" charset="0"/>
                <a:cs typeface="DejaVu Sans" pitchFamily="34" charset="0"/>
              </a:defRPr>
            </a:lvl3pPr>
            <a:lvl4pPr marL="1600200" indent="-228600">
              <a:defRPr>
                <a:solidFill>
                  <a:schemeClr val="tx1"/>
                </a:solidFill>
                <a:latin typeface="Arial" panose="020B0604020202020204" pitchFamily="34" charset="0"/>
                <a:cs typeface="DejaVu Sans" pitchFamily="34" charset="0"/>
              </a:defRPr>
            </a:lvl4pPr>
            <a:lvl5pPr marL="2057400" indent="-228600">
              <a:defRPr>
                <a:solidFill>
                  <a:schemeClr val="tx1"/>
                </a:solidFill>
                <a:latin typeface="Arial" panose="020B0604020202020204"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DejaVu Sans" pitchFamily="34" charset="0"/>
              </a:defRPr>
            </a:lvl9pPr>
          </a:lstStyle>
          <a:p>
            <a:fld id="{3CA87AAA-4B86-4FDB-8869-66B78D6D711D}" type="slidenum">
              <a:rPr lang="nl-NL" altLang="nl-NL" smtClean="0">
                <a:latin typeface="Calibri" panose="020F0502020204030204" pitchFamily="34" charset="0"/>
              </a:rPr>
              <a:pPr/>
              <a:t>6</a:t>
            </a:fld>
            <a:endParaRPr lang="nl-NL" altLang="nl-NL">
              <a:latin typeface="Calibri" panose="020F0502020204030204" pitchFamily="34" charset="0"/>
            </a:endParaRPr>
          </a:p>
        </p:txBody>
      </p:sp>
    </p:spTree>
    <p:extLst>
      <p:ext uri="{BB962C8B-B14F-4D97-AF65-F5344CB8AC3E}">
        <p14:creationId xmlns:p14="http://schemas.microsoft.com/office/powerpoint/2010/main" val="147113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AFDDF37-1961-4E84-BA75-987E40F12727}" type="slidenum">
              <a:rPr lang="nl-NL" smtClean="0"/>
              <a:pPr>
                <a:defRPr/>
              </a:pPr>
              <a:t>7</a:t>
            </a:fld>
            <a:endParaRPr lang="nl-NL"/>
          </a:p>
        </p:txBody>
      </p:sp>
    </p:spTree>
    <p:extLst>
      <p:ext uri="{BB962C8B-B14F-4D97-AF65-F5344CB8AC3E}">
        <p14:creationId xmlns:p14="http://schemas.microsoft.com/office/powerpoint/2010/main" val="346439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8</a:t>
            </a:fld>
            <a:endParaRPr lang="nl-NL"/>
          </a:p>
        </p:txBody>
      </p:sp>
    </p:spTree>
    <p:extLst>
      <p:ext uri="{BB962C8B-B14F-4D97-AF65-F5344CB8AC3E}">
        <p14:creationId xmlns:p14="http://schemas.microsoft.com/office/powerpoint/2010/main" val="356644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9</a:t>
            </a:fld>
            <a:endParaRPr lang="nl-NL"/>
          </a:p>
        </p:txBody>
      </p:sp>
    </p:spTree>
    <p:extLst>
      <p:ext uri="{BB962C8B-B14F-4D97-AF65-F5344CB8AC3E}">
        <p14:creationId xmlns:p14="http://schemas.microsoft.com/office/powerpoint/2010/main" val="14041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jdelijke aanduiding voor dia-afbeelding 1">
            <a:extLst>
              <a:ext uri="{FF2B5EF4-FFF2-40B4-BE49-F238E27FC236}">
                <a16:creationId xmlns:a16="http://schemas.microsoft.com/office/drawing/2014/main" id="{70DE9FE3-BAAE-4D75-84F0-BEDE4F96C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Tijdelijke aanduiding voor notities 2">
            <a:extLst>
              <a:ext uri="{FF2B5EF4-FFF2-40B4-BE49-F238E27FC236}">
                <a16:creationId xmlns:a16="http://schemas.microsoft.com/office/drawing/2014/main" id="{B213C814-4FBD-4F4C-87BE-CC95B8EAB6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NB als school vorig jaar meedeed, dan deze cijfers van vorig jaar van de school zelf inplakken </a:t>
            </a:r>
          </a:p>
        </p:txBody>
      </p:sp>
      <p:sp>
        <p:nvSpPr>
          <p:cNvPr id="157700" name="Tijdelijke aanduiding voor dianummer 3">
            <a:extLst>
              <a:ext uri="{FF2B5EF4-FFF2-40B4-BE49-F238E27FC236}">
                <a16:creationId xmlns:a16="http://schemas.microsoft.com/office/drawing/2014/main" id="{0791E6BA-5EE5-4958-8C43-8CEF7C901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CC9B42-2656-4420-83B7-7995ECE479CD}" type="slidenum">
              <a:rPr lang="nl-NL" altLang="nl-NL" smtClean="0">
                <a:latin typeface="Arial" panose="020B0604020202020204" pitchFamily="34" charset="0"/>
              </a:rPr>
              <a:pPr>
                <a:spcBef>
                  <a:spcPct val="0"/>
                </a:spcBef>
              </a:pPr>
              <a:t>10</a:t>
            </a:fld>
            <a:endParaRPr lang="nl-NL" altLang="nl-NL">
              <a:latin typeface="Arial" panose="020B0604020202020204" pitchFamily="34" charset="0"/>
            </a:endParaRPr>
          </a:p>
        </p:txBody>
      </p:sp>
    </p:spTree>
    <p:extLst>
      <p:ext uri="{BB962C8B-B14F-4D97-AF65-F5344CB8AC3E}">
        <p14:creationId xmlns:p14="http://schemas.microsoft.com/office/powerpoint/2010/main" val="389616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4646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1668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extLst>
      <p:ext uri="{BB962C8B-B14F-4D97-AF65-F5344CB8AC3E}">
        <p14:creationId xmlns:p14="http://schemas.microsoft.com/office/powerpoint/2010/main" val="22966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425141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8880" cy="1145160"/>
          </a:xfrm>
          <a:prstGeom prst="rect">
            <a:avLst/>
          </a:prstGeom>
        </p:spPr>
        <p:txBody>
          <a:bodyPr/>
          <a:lstStyle/>
          <a:p>
            <a:endParaRPr/>
          </a:p>
        </p:txBody>
      </p:sp>
      <p:sp>
        <p:nvSpPr>
          <p:cNvPr id="45" name="PlaceHolder 2"/>
          <p:cNvSpPr>
            <a:spLocks noGrp="1"/>
          </p:cNvSpPr>
          <p:nvPr>
            <p:ph type="body"/>
          </p:nvPr>
        </p:nvSpPr>
        <p:spPr>
          <a:xfrm>
            <a:off x="457200" y="1604520"/>
            <a:ext cx="4015800" cy="3977280"/>
          </a:xfrm>
          <a:prstGeom prst="rect">
            <a:avLst/>
          </a:prstGeom>
        </p:spPr>
        <p:txBody>
          <a:bodyPr/>
          <a:lstStyle/>
          <a:p>
            <a:endParaRPr/>
          </a:p>
        </p:txBody>
      </p:sp>
      <p:sp>
        <p:nvSpPr>
          <p:cNvPr id="46" name="PlaceHolder 3"/>
          <p:cNvSpPr>
            <a:spLocks noGrp="1"/>
          </p:cNvSpPr>
          <p:nvPr>
            <p:ph type="body"/>
          </p:nvPr>
        </p:nvSpPr>
        <p:spPr>
          <a:xfrm>
            <a:off x="4674240" y="1604520"/>
            <a:ext cx="4015800" cy="3977280"/>
          </a:xfrm>
          <a:prstGeom prst="rect">
            <a:avLst/>
          </a:prstGeom>
        </p:spPr>
        <p:txBody>
          <a:bodyPr/>
          <a:lstStyle/>
          <a:p>
            <a:endParaRPr/>
          </a:p>
        </p:txBody>
      </p:sp>
    </p:spTree>
    <p:extLst>
      <p:ext uri="{BB962C8B-B14F-4D97-AF65-F5344CB8AC3E}">
        <p14:creationId xmlns:p14="http://schemas.microsoft.com/office/powerpoint/2010/main" val="172903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8880" cy="1145160"/>
          </a:xfrm>
          <a:prstGeom prst="rect">
            <a:avLst/>
          </a:prstGeom>
        </p:spPr>
        <p:txBody>
          <a:bodyPr/>
          <a:lstStyle/>
          <a:p>
            <a:endParaRPr/>
          </a:p>
        </p:txBody>
      </p:sp>
      <p:sp>
        <p:nvSpPr>
          <p:cNvPr id="43"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413194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 id="2147483659" r:id="rId8"/>
  </p:sldLayoutIdLst>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Y8C4hJq51w&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zen.nl/nl/publicaties/lezen-stimuleren-via-vrij-lezen-boekgesprekken-en-appberichte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pro.debibliotheekopschool.nl/toolkit/monitor.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513" y="116632"/>
            <a:ext cx="6120680" cy="2262113"/>
          </a:xfrm>
        </p:spPr>
        <p:txBody>
          <a:bodyPr>
            <a:normAutofit/>
          </a:bodyPr>
          <a:lstStyle/>
          <a:p>
            <a:pPr algn="l"/>
            <a:r>
              <a:rPr lang="nl-NL" sz="3100" dirty="0"/>
              <a:t>Presentatie resultaten monitor</a:t>
            </a:r>
            <a:br>
              <a:rPr lang="nl-NL" sz="3100" dirty="0"/>
            </a:br>
            <a:endParaRPr lang="nl-NL" sz="2200" dirty="0"/>
          </a:p>
        </p:txBody>
      </p:sp>
      <p:sp>
        <p:nvSpPr>
          <p:cNvPr id="3" name="Titel 1"/>
          <p:cNvSpPr txBox="1">
            <a:spLocks/>
          </p:cNvSpPr>
          <p:nvPr/>
        </p:nvSpPr>
        <p:spPr>
          <a:xfrm>
            <a:off x="5580112" y="3871317"/>
            <a:ext cx="3744416" cy="994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pPr algn="l"/>
            <a:endParaRPr lang="nl-NL" dirty="0">
              <a:solidFill>
                <a:srgbClr val="F0720A"/>
              </a:solidFill>
            </a:endParaRPr>
          </a:p>
        </p:txBody>
      </p:sp>
      <p:sp>
        <p:nvSpPr>
          <p:cNvPr id="4" name="Rechthoek 3">
            <a:extLst>
              <a:ext uri="{FF2B5EF4-FFF2-40B4-BE49-F238E27FC236}">
                <a16:creationId xmlns:a16="http://schemas.microsoft.com/office/drawing/2014/main" id="{C4CE5AB6-1DD5-4BD6-BEC1-DEF8D2C7AC60}"/>
              </a:ext>
            </a:extLst>
          </p:cNvPr>
          <p:cNvSpPr/>
          <p:nvPr/>
        </p:nvSpPr>
        <p:spPr>
          <a:xfrm>
            <a:off x="6516216" y="2924944"/>
            <a:ext cx="237626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0000"/>
                </a:solidFill>
              </a:rPr>
              <a:t>Logo school</a:t>
            </a:r>
          </a:p>
        </p:txBody>
      </p:sp>
    </p:spTree>
    <p:extLst>
      <p:ext uri="{BB962C8B-B14F-4D97-AF65-F5344CB8AC3E}">
        <p14:creationId xmlns:p14="http://schemas.microsoft.com/office/powerpoint/2010/main" val="311524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el 1">
            <a:extLst>
              <a:ext uri="{FF2B5EF4-FFF2-40B4-BE49-F238E27FC236}">
                <a16:creationId xmlns:a16="http://schemas.microsoft.com/office/drawing/2014/main" id="{44A62C22-D3FF-4C76-A70A-8DA555C0348D}"/>
              </a:ext>
            </a:extLst>
          </p:cNvPr>
          <p:cNvSpPr>
            <a:spLocks noGrp="1"/>
          </p:cNvSpPr>
          <p:nvPr>
            <p:ph type="title"/>
          </p:nvPr>
        </p:nvSpPr>
        <p:spPr/>
        <p:txBody>
          <a:bodyPr/>
          <a:lstStyle/>
          <a:p>
            <a:r>
              <a:rPr lang="nl-NL" altLang="nl-NL" dirty="0"/>
              <a:t>Profielen school en landelijk</a:t>
            </a:r>
          </a:p>
        </p:txBody>
      </p:sp>
      <p:sp>
        <p:nvSpPr>
          <p:cNvPr id="5" name="Rechthoek: afgeronde hoeken 4">
            <a:extLst>
              <a:ext uri="{FF2B5EF4-FFF2-40B4-BE49-F238E27FC236}">
                <a16:creationId xmlns:a16="http://schemas.microsoft.com/office/drawing/2014/main" id="{20C4E93C-1779-4890-A86A-CF46816E1082}"/>
              </a:ext>
            </a:extLst>
          </p:cNvPr>
          <p:cNvSpPr/>
          <p:nvPr/>
        </p:nvSpPr>
        <p:spPr>
          <a:xfrm>
            <a:off x="1281113" y="2060575"/>
            <a:ext cx="360362" cy="215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 name="Titel 1">
            <a:extLst>
              <a:ext uri="{FF2B5EF4-FFF2-40B4-BE49-F238E27FC236}">
                <a16:creationId xmlns:a16="http://schemas.microsoft.com/office/drawing/2014/main" id="{8AA64DF7-5A92-439E-82E4-2DDFA8781CD7}"/>
              </a:ext>
            </a:extLst>
          </p:cNvPr>
          <p:cNvSpPr txBox="1">
            <a:spLocks/>
          </p:cNvSpPr>
          <p:nvPr/>
        </p:nvSpPr>
        <p:spPr>
          <a:xfrm>
            <a:off x="433452" y="553159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endParaRPr lang="nl-NL" altLang="nl-NL" sz="2800" dirty="0"/>
          </a:p>
        </p:txBody>
      </p:sp>
      <p:sp>
        <p:nvSpPr>
          <p:cNvPr id="16" name="PIJL-OMLAAG 1">
            <a:extLst>
              <a:ext uri="{FF2B5EF4-FFF2-40B4-BE49-F238E27FC236}">
                <a16:creationId xmlns:a16="http://schemas.microsoft.com/office/drawing/2014/main" id="{F16132A8-01F1-45A0-9E50-95F67E1B060E}"/>
              </a:ext>
            </a:extLst>
          </p:cNvPr>
          <p:cNvSpPr/>
          <p:nvPr/>
        </p:nvSpPr>
        <p:spPr>
          <a:xfrm rot="10800000">
            <a:off x="10216850" y="4178249"/>
            <a:ext cx="20249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Tekstvak 21">
            <a:extLst>
              <a:ext uri="{FF2B5EF4-FFF2-40B4-BE49-F238E27FC236}">
                <a16:creationId xmlns:a16="http://schemas.microsoft.com/office/drawing/2014/main" id="{58C2536D-4479-46BB-AE38-371636FF0C1C}"/>
              </a:ext>
            </a:extLst>
          </p:cNvPr>
          <p:cNvSpPr txBox="1"/>
          <p:nvPr/>
        </p:nvSpPr>
        <p:spPr>
          <a:xfrm>
            <a:off x="10318097" y="1219895"/>
            <a:ext cx="688434" cy="338554"/>
          </a:xfrm>
          <a:prstGeom prst="rect">
            <a:avLst/>
          </a:prstGeom>
          <a:noFill/>
          <a:ln>
            <a:noFill/>
          </a:ln>
        </p:spPr>
        <p:txBody>
          <a:bodyPr wrap="square" rtlCol="0">
            <a:spAutoFit/>
          </a:bodyPr>
          <a:lstStyle/>
          <a:p>
            <a:pPr algn="ctr"/>
            <a:r>
              <a:rPr lang="nl-NL" sz="800" b="1" dirty="0">
                <a:solidFill>
                  <a:schemeClr val="tx1">
                    <a:lumMod val="65000"/>
                    <a:lumOff val="35000"/>
                  </a:schemeClr>
                </a:solidFill>
              </a:rPr>
              <a:t>School </a:t>
            </a:r>
          </a:p>
          <a:p>
            <a:pPr algn="ctr"/>
            <a:r>
              <a:rPr lang="nl-NL" sz="800" b="1" dirty="0">
                <a:solidFill>
                  <a:schemeClr val="tx1">
                    <a:lumMod val="65000"/>
                    <a:lumOff val="35000"/>
                  </a:schemeClr>
                </a:solidFill>
              </a:rPr>
              <a:t>2019</a:t>
            </a:r>
          </a:p>
        </p:txBody>
      </p:sp>
      <p:sp>
        <p:nvSpPr>
          <p:cNvPr id="23" name="Rechthoek 22">
            <a:extLst>
              <a:ext uri="{FF2B5EF4-FFF2-40B4-BE49-F238E27FC236}">
                <a16:creationId xmlns:a16="http://schemas.microsoft.com/office/drawing/2014/main" id="{CAD0A253-27DD-4718-859E-4BF6624E92C0}"/>
              </a:ext>
            </a:extLst>
          </p:cNvPr>
          <p:cNvSpPr/>
          <p:nvPr/>
        </p:nvSpPr>
        <p:spPr>
          <a:xfrm>
            <a:off x="10449118" y="1690113"/>
            <a:ext cx="488502" cy="2478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35,9</a:t>
            </a: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r>
              <a:rPr lang="nl-NL" sz="1000" dirty="0">
                <a:solidFill>
                  <a:schemeClr val="tx1"/>
                </a:solidFill>
              </a:rPr>
              <a:t>32,5</a:t>
            </a: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endParaRPr lang="nl-NL" sz="1000" dirty="0">
              <a:solidFill>
                <a:schemeClr val="tx1"/>
              </a:solidFill>
            </a:endParaRPr>
          </a:p>
          <a:p>
            <a:pPr algn="ctr"/>
            <a:r>
              <a:rPr lang="nl-NL" sz="1000" dirty="0">
                <a:solidFill>
                  <a:schemeClr val="tx1"/>
                </a:solidFill>
              </a:rPr>
              <a:t>50</a:t>
            </a:r>
          </a:p>
          <a:p>
            <a:pPr algn="ctr"/>
            <a:endParaRPr lang="nl-NL" sz="1000" dirty="0">
              <a:solidFill>
                <a:schemeClr val="tx1"/>
              </a:solidFill>
            </a:endParaRPr>
          </a:p>
          <a:p>
            <a:pPr algn="ctr"/>
            <a:endParaRPr lang="nl-NL" sz="1000" dirty="0">
              <a:solidFill>
                <a:schemeClr val="tx1"/>
              </a:solidFill>
            </a:endParaRPr>
          </a:p>
        </p:txBody>
      </p:sp>
      <p:sp>
        <p:nvSpPr>
          <p:cNvPr id="24" name="Tekstvak 23">
            <a:extLst>
              <a:ext uri="{FF2B5EF4-FFF2-40B4-BE49-F238E27FC236}">
                <a16:creationId xmlns:a16="http://schemas.microsoft.com/office/drawing/2014/main" id="{4C2185C0-CDB6-441B-A1AC-CA44AC65010E}"/>
              </a:ext>
            </a:extLst>
          </p:cNvPr>
          <p:cNvSpPr txBox="1"/>
          <p:nvPr/>
        </p:nvSpPr>
        <p:spPr>
          <a:xfrm>
            <a:off x="9629663" y="1219895"/>
            <a:ext cx="688434" cy="338554"/>
          </a:xfrm>
          <a:prstGeom prst="rect">
            <a:avLst/>
          </a:prstGeom>
          <a:noFill/>
          <a:ln>
            <a:noFill/>
          </a:ln>
        </p:spPr>
        <p:txBody>
          <a:bodyPr wrap="square" rtlCol="0">
            <a:spAutoFit/>
          </a:bodyPr>
          <a:lstStyle/>
          <a:p>
            <a:pPr algn="ctr"/>
            <a:r>
              <a:rPr lang="nl-NL" sz="800" b="1" dirty="0">
                <a:solidFill>
                  <a:schemeClr val="tx1">
                    <a:lumMod val="65000"/>
                    <a:lumOff val="35000"/>
                  </a:schemeClr>
                </a:solidFill>
              </a:rPr>
              <a:t>School </a:t>
            </a:r>
          </a:p>
          <a:p>
            <a:pPr algn="ctr"/>
            <a:r>
              <a:rPr lang="nl-NL" sz="800" b="1" dirty="0">
                <a:solidFill>
                  <a:schemeClr val="tx1">
                    <a:lumMod val="65000"/>
                    <a:lumOff val="35000"/>
                  </a:schemeClr>
                </a:solidFill>
              </a:rPr>
              <a:t>2018</a:t>
            </a:r>
          </a:p>
        </p:txBody>
      </p:sp>
      <p:pic>
        <p:nvPicPr>
          <p:cNvPr id="25" name="Afbeelding 24">
            <a:extLst>
              <a:ext uri="{FF2B5EF4-FFF2-40B4-BE49-F238E27FC236}">
                <a16:creationId xmlns:a16="http://schemas.microsoft.com/office/drawing/2014/main" id="{2E1AAA1E-B694-46C6-A7AF-1AF24F80086F}"/>
              </a:ext>
            </a:extLst>
          </p:cNvPr>
          <p:cNvPicPr>
            <a:picLocks noChangeAspect="1"/>
          </p:cNvPicPr>
          <p:nvPr/>
        </p:nvPicPr>
        <p:blipFill>
          <a:blip r:embed="rId3"/>
          <a:stretch>
            <a:fillRect/>
          </a:stretch>
        </p:blipFill>
        <p:spPr>
          <a:xfrm>
            <a:off x="9728348" y="1701342"/>
            <a:ext cx="488502" cy="2375730"/>
          </a:xfrm>
          <a:prstGeom prst="rect">
            <a:avLst/>
          </a:prstGeom>
          <a:ln>
            <a:noFill/>
          </a:ln>
        </p:spPr>
      </p:pic>
    </p:spTree>
    <p:extLst>
      <p:ext uri="{BB962C8B-B14F-4D97-AF65-F5344CB8AC3E}">
        <p14:creationId xmlns:p14="http://schemas.microsoft.com/office/powerpoint/2010/main" val="31122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 vind je het om een boek te lezen? Per groep school </a:t>
            </a:r>
            <a:r>
              <a:rPr lang="nl-NL" dirty="0" err="1"/>
              <a:t>vs</a:t>
            </a:r>
            <a:r>
              <a:rPr lang="nl-NL" dirty="0"/>
              <a:t> per groep landelijk</a:t>
            </a:r>
          </a:p>
        </p:txBody>
      </p:sp>
      <p:sp>
        <p:nvSpPr>
          <p:cNvPr id="3" name="Tijdelijke aanduiding voor inhoud 2">
            <a:extLst>
              <a:ext uri="{FF2B5EF4-FFF2-40B4-BE49-F238E27FC236}">
                <a16:creationId xmlns:a16="http://schemas.microsoft.com/office/drawing/2014/main" id="{99111797-ABA9-47B7-8D42-9E56930D4713}"/>
              </a:ext>
            </a:extLst>
          </p:cNvPr>
          <p:cNvSpPr>
            <a:spLocks noGrp="1"/>
          </p:cNvSpPr>
          <p:nvPr>
            <p:ph sz="half" idx="1"/>
          </p:nvPr>
        </p:nvSpPr>
        <p:spPr/>
        <p:txBody>
          <a:bodyPr/>
          <a:lstStyle/>
          <a:p>
            <a:endParaRPr lang="nl-NL" dirty="0"/>
          </a:p>
        </p:txBody>
      </p:sp>
      <p:pic>
        <p:nvPicPr>
          <p:cNvPr id="14" name="Tijdelijke aanduiding voor inhoud 13">
            <a:extLst>
              <a:ext uri="{FF2B5EF4-FFF2-40B4-BE49-F238E27FC236}">
                <a16:creationId xmlns:a16="http://schemas.microsoft.com/office/drawing/2014/main" id="{CF7641D0-C91F-44A7-B15D-9D2B62D8CD05}"/>
              </a:ext>
            </a:extLst>
          </p:cNvPr>
          <p:cNvPicPr>
            <a:picLocks noGrp="1" noChangeAspect="1"/>
          </p:cNvPicPr>
          <p:nvPr>
            <p:ph sz="half" idx="2"/>
          </p:nvPr>
        </p:nvPicPr>
        <p:blipFill>
          <a:blip r:embed="rId3"/>
          <a:stretch>
            <a:fillRect/>
          </a:stretch>
        </p:blipFill>
        <p:spPr>
          <a:xfrm>
            <a:off x="4648200" y="3000847"/>
            <a:ext cx="4038600" cy="1999306"/>
          </a:xfrm>
          <a:prstGeom prst="rect">
            <a:avLst/>
          </a:prstGeom>
        </p:spPr>
      </p:pic>
    </p:spTree>
    <p:extLst>
      <p:ext uri="{BB962C8B-B14F-4D97-AF65-F5344CB8AC3E}">
        <p14:creationId xmlns:p14="http://schemas.microsoft.com/office/powerpoint/2010/main" val="298446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 vind je het om een boek te lezen? Per groep per geslacht. </a:t>
            </a:r>
          </a:p>
        </p:txBody>
      </p:sp>
      <p:sp>
        <p:nvSpPr>
          <p:cNvPr id="5" name="Tijdelijke aanduiding voor inhoud 4">
            <a:extLst>
              <a:ext uri="{FF2B5EF4-FFF2-40B4-BE49-F238E27FC236}">
                <a16:creationId xmlns:a16="http://schemas.microsoft.com/office/drawing/2014/main" id="{14D12DD2-CDD2-4974-959D-862810CC854C}"/>
              </a:ext>
            </a:extLst>
          </p:cNvPr>
          <p:cNvSpPr>
            <a:spLocks noGrp="1"/>
          </p:cNvSpPr>
          <p:nvPr>
            <p:ph sz="half" idx="2"/>
          </p:nvPr>
        </p:nvSpPr>
        <p:spPr/>
        <p:txBody>
          <a:bodyPr/>
          <a:lstStyle/>
          <a:p>
            <a:endParaRPr lang="nl-NL" dirty="0"/>
          </a:p>
        </p:txBody>
      </p:sp>
    </p:spTree>
    <p:extLst>
      <p:ext uri="{BB962C8B-B14F-4D97-AF65-F5344CB8AC3E}">
        <p14:creationId xmlns:p14="http://schemas.microsoft.com/office/powerpoint/2010/main" val="93118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D072658-8D33-4F13-948E-AF422CCD4F93}"/>
              </a:ext>
            </a:extLst>
          </p:cNvPr>
          <p:cNvSpPr/>
          <p:nvPr/>
        </p:nvSpPr>
        <p:spPr>
          <a:xfrm>
            <a:off x="7127875" y="5849938"/>
            <a:ext cx="2016125"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5603" name="Titel 1">
            <a:extLst>
              <a:ext uri="{FF2B5EF4-FFF2-40B4-BE49-F238E27FC236}">
                <a16:creationId xmlns:a16="http://schemas.microsoft.com/office/drawing/2014/main" id="{E6785DF9-3874-4453-9A6A-675917282776}"/>
              </a:ext>
            </a:extLst>
          </p:cNvPr>
          <p:cNvSpPr>
            <a:spLocks noGrp="1"/>
          </p:cNvSpPr>
          <p:nvPr>
            <p:ph type="title"/>
          </p:nvPr>
        </p:nvSpPr>
        <p:spPr>
          <a:xfrm>
            <a:off x="611560" y="1020763"/>
            <a:ext cx="8713788" cy="990600"/>
          </a:xfrm>
        </p:spPr>
        <p:txBody>
          <a:bodyPr>
            <a:normAutofit fontScale="90000"/>
          </a:bodyPr>
          <a:lstStyle/>
          <a:p>
            <a:pPr algn="l" eaLnBrk="1" hangingPunct="1"/>
            <a:r>
              <a:rPr lang="nl-NL" altLang="nl-NL" sz="3600" dirty="0">
                <a:solidFill>
                  <a:srgbClr val="FF6600"/>
                </a:solidFill>
              </a:rPr>
              <a:t>Conclusie algemeen beeld en mogelijke prioriteit </a:t>
            </a:r>
          </a:p>
        </p:txBody>
      </p:sp>
      <p:sp>
        <p:nvSpPr>
          <p:cNvPr id="52227" name="Tijdelijke aanduiding voor inhoud 2">
            <a:extLst>
              <a:ext uri="{FF2B5EF4-FFF2-40B4-BE49-F238E27FC236}">
                <a16:creationId xmlns:a16="http://schemas.microsoft.com/office/drawing/2014/main" id="{C0699410-0607-43EB-B1F0-9395444061A9}"/>
              </a:ext>
            </a:extLst>
          </p:cNvPr>
          <p:cNvSpPr>
            <a:spLocks noGrp="1"/>
          </p:cNvSpPr>
          <p:nvPr>
            <p:ph sz="quarter" idx="4294967295"/>
          </p:nvPr>
        </p:nvSpPr>
        <p:spPr>
          <a:xfrm>
            <a:off x="548926" y="2276872"/>
            <a:ext cx="7794451" cy="4281637"/>
          </a:xfrm>
        </p:spPr>
        <p:txBody>
          <a:bodyPr/>
          <a:lstStyle/>
          <a:p>
            <a:pPr marL="0" indent="0" eaLnBrk="1" fontAlgn="auto" hangingPunct="1">
              <a:lnSpc>
                <a:spcPct val="150000"/>
              </a:lnSpc>
              <a:spcBef>
                <a:spcPts val="0"/>
              </a:spcBef>
              <a:spcAft>
                <a:spcPts val="0"/>
              </a:spcAft>
              <a:buNone/>
              <a:defRPr/>
            </a:pPr>
            <a:r>
              <a:rPr lang="nl-NL" altLang="nl-NL" sz="2400" dirty="0"/>
              <a:t>Wat valt op</a:t>
            </a:r>
          </a:p>
          <a:p>
            <a:pPr marL="361950" indent="-361950" eaLnBrk="1" fontAlgn="auto" hangingPunct="1">
              <a:lnSpc>
                <a:spcPct val="150000"/>
              </a:lnSpc>
              <a:spcBef>
                <a:spcPts val="0"/>
              </a:spcBef>
              <a:spcAft>
                <a:spcPts val="0"/>
              </a:spcAft>
              <a:tabLst>
                <a:tab pos="361950" algn="l"/>
              </a:tabLst>
              <a:defRPr/>
            </a:pPr>
            <a:endParaRPr lang="nl-NL" altLang="nl-NL" sz="2400" dirty="0">
              <a:latin typeface="+mn-lt"/>
            </a:endParaRPr>
          </a:p>
          <a:p>
            <a:pPr marL="361950" indent="-361950" eaLnBrk="1" fontAlgn="auto" hangingPunct="1">
              <a:lnSpc>
                <a:spcPct val="150000"/>
              </a:lnSpc>
              <a:spcBef>
                <a:spcPts val="0"/>
              </a:spcBef>
              <a:spcAft>
                <a:spcPts val="0"/>
              </a:spcAft>
              <a:tabLst>
                <a:tab pos="361950" algn="l"/>
              </a:tabLst>
              <a:defRPr/>
            </a:pPr>
            <a:r>
              <a:rPr lang="nl-NL" altLang="nl-NL" sz="2400" dirty="0">
                <a:latin typeface="+mn-lt"/>
              </a:rPr>
              <a:t>Mogelijke </a:t>
            </a:r>
            <a:r>
              <a:rPr lang="nl-NL" altLang="nl-NL" sz="2400" dirty="0">
                <a:solidFill>
                  <a:srgbClr val="FF6600"/>
                </a:solidFill>
                <a:latin typeface="+mn-lt"/>
              </a:rPr>
              <a:t>prioriteit</a:t>
            </a:r>
          </a:p>
          <a:p>
            <a:pPr marL="361950" indent="-361950" eaLnBrk="1" fontAlgn="auto" hangingPunct="1">
              <a:lnSpc>
                <a:spcPct val="150000"/>
              </a:lnSpc>
              <a:spcBef>
                <a:spcPts val="0"/>
              </a:spcBef>
              <a:spcAft>
                <a:spcPts val="0"/>
              </a:spcAft>
              <a:tabLst>
                <a:tab pos="361950" algn="l"/>
              </a:tabLst>
              <a:defRPr/>
            </a:pPr>
            <a:endParaRPr lang="nl-NL" altLang="nl-NL" sz="2000" dirty="0"/>
          </a:p>
          <a:p>
            <a:pPr eaLnBrk="1" fontAlgn="auto" hangingPunct="1">
              <a:lnSpc>
                <a:spcPct val="150000"/>
              </a:lnSpc>
              <a:spcBef>
                <a:spcPts val="0"/>
              </a:spcBef>
              <a:spcAft>
                <a:spcPts val="0"/>
              </a:spcAft>
              <a:buFont typeface="Arial" panose="020B0604020202020204" pitchFamily="34" charset="0"/>
              <a:buChar char="•"/>
              <a:defRPr/>
            </a:pPr>
            <a:endParaRPr lang="nl-NL" altLang="nl-NL" sz="2000" dirty="0">
              <a:solidFill>
                <a:sysClr val="windowText" lastClr="000000"/>
              </a:solidFill>
              <a:latin typeface="+mn-lt"/>
            </a:endParaRPr>
          </a:p>
          <a:p>
            <a:pPr marL="0" indent="0" eaLnBrk="1" fontAlgn="auto" hangingPunct="1">
              <a:lnSpc>
                <a:spcPct val="150000"/>
              </a:lnSpc>
              <a:spcBef>
                <a:spcPts val="0"/>
              </a:spcBef>
              <a:spcAft>
                <a:spcPts val="0"/>
              </a:spcAft>
              <a:buFontTx/>
              <a:buNone/>
              <a:defRPr/>
            </a:pPr>
            <a:endParaRPr lang="nl-NL" altLang="nl-NL" sz="2000" dirty="0">
              <a:solidFill>
                <a:sysClr val="windowText" lastClr="000000"/>
              </a:solidFill>
              <a:latin typeface="+mn-lt"/>
            </a:endParaRPr>
          </a:p>
          <a:p>
            <a:pPr marL="0" indent="0" eaLnBrk="1" fontAlgn="auto" hangingPunct="1">
              <a:lnSpc>
                <a:spcPct val="150000"/>
              </a:lnSpc>
              <a:spcBef>
                <a:spcPts val="0"/>
              </a:spcBef>
              <a:spcAft>
                <a:spcPts val="0"/>
              </a:spcAft>
              <a:buFontTx/>
              <a:buNone/>
              <a:defRPr/>
            </a:pPr>
            <a:endParaRPr lang="nl-NL" altLang="nl-NL" sz="2000" dirty="0">
              <a:solidFill>
                <a:sysClr val="windowText" lastClr="000000"/>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4D74B5C4-4128-4C83-96F6-7EE40C9D38AD}"/>
              </a:ext>
            </a:extLst>
          </p:cNvPr>
          <p:cNvSpPr>
            <a:spLocks noGrp="1"/>
          </p:cNvSpPr>
          <p:nvPr>
            <p:ph type="title"/>
          </p:nvPr>
        </p:nvSpPr>
        <p:spPr>
          <a:xfrm>
            <a:off x="539552" y="2040999"/>
            <a:ext cx="8229600" cy="1146175"/>
          </a:xfrm>
        </p:spPr>
        <p:txBody>
          <a:bodyPr>
            <a:normAutofit/>
          </a:bodyPr>
          <a:lstStyle/>
          <a:p>
            <a:pPr algn="ctr"/>
            <a:r>
              <a:rPr lang="nl-NL" altLang="nl-NL" dirty="0">
                <a:solidFill>
                  <a:srgbClr val="FF6600"/>
                </a:solidFill>
              </a:rPr>
              <a:t>Voorwaarden voor lezen (1): collectie</a:t>
            </a:r>
          </a:p>
        </p:txBody>
      </p:sp>
      <p:sp>
        <p:nvSpPr>
          <p:cNvPr id="75779" name="Tijdelijke aanduiding voor inhoud 2">
            <a:extLst>
              <a:ext uri="{FF2B5EF4-FFF2-40B4-BE49-F238E27FC236}">
                <a16:creationId xmlns:a16="http://schemas.microsoft.com/office/drawing/2014/main" id="{D59B5B2F-67EF-40B4-8ACD-73CAC9ED08C3}"/>
              </a:ext>
            </a:extLst>
          </p:cNvPr>
          <p:cNvSpPr>
            <a:spLocks noGrp="1" noChangeArrowheads="1"/>
          </p:cNvSpPr>
          <p:nvPr>
            <p:ph idx="4294967295"/>
          </p:nvPr>
        </p:nvSpPr>
        <p:spPr bwMode="auto">
          <a:xfrm>
            <a:off x="395536" y="3523171"/>
            <a:ext cx="6752906" cy="1156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marL="457200" indent="-457200">
              <a:lnSpc>
                <a:spcPct val="170000"/>
              </a:lnSpc>
              <a:buFont typeface="+mj-lt"/>
              <a:buAutoNum type="arabicPeriod"/>
            </a:pPr>
            <a:r>
              <a:rPr lang="nl-NL" dirty="0">
                <a:solidFill>
                  <a:srgbClr val="FF6600"/>
                </a:solidFill>
              </a:rPr>
              <a:t>Kiezen:</a:t>
            </a:r>
            <a:r>
              <a:rPr lang="nl-NL" dirty="0"/>
              <a:t> collectie en goede boeken kunnen vinden (zoekvaardigheid leerlingen) moeten op orde zijn</a:t>
            </a:r>
          </a:p>
          <a:p>
            <a:pPr marL="457200" indent="-457200">
              <a:lnSpc>
                <a:spcPct val="170000"/>
              </a:lnSpc>
              <a:buFont typeface="+mj-lt"/>
              <a:buAutoNum type="arabicPeriod"/>
            </a:pPr>
            <a:endParaRPr lang="nl-NL" sz="2200" dirty="0"/>
          </a:p>
          <a:p>
            <a:pPr eaLnBrk="0" fontAlgn="base" hangingPunct="0">
              <a:lnSpc>
                <a:spcPct val="170000"/>
              </a:lnSpc>
            </a:pPr>
            <a:endParaRPr lang="nl-NL" sz="2200" b="1" dirty="0"/>
          </a:p>
          <a:p>
            <a:pPr eaLnBrk="0" fontAlgn="base" hangingPunct="0">
              <a:lnSpc>
                <a:spcPct val="170000"/>
              </a:lnSpc>
            </a:pPr>
            <a:endParaRPr lang="nl-NL" sz="2200" b="1" dirty="0"/>
          </a:p>
          <a:p>
            <a:endParaRPr lang="nl-NL" altLang="nl-NL" dirty="0"/>
          </a:p>
        </p:txBody>
      </p:sp>
      <p:sp>
        <p:nvSpPr>
          <p:cNvPr id="4" name="Rechteraccolade 3">
            <a:extLst>
              <a:ext uri="{FF2B5EF4-FFF2-40B4-BE49-F238E27FC236}">
                <a16:creationId xmlns:a16="http://schemas.microsoft.com/office/drawing/2014/main" id="{CD477643-49B0-4557-BE0D-2CBC1B2557B6}"/>
              </a:ext>
            </a:extLst>
          </p:cNvPr>
          <p:cNvSpPr/>
          <p:nvPr/>
        </p:nvSpPr>
        <p:spPr>
          <a:xfrm>
            <a:off x="6732240" y="3429000"/>
            <a:ext cx="569697" cy="1005136"/>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dirty="0"/>
          </a:p>
        </p:txBody>
      </p:sp>
      <p:sp>
        <p:nvSpPr>
          <p:cNvPr id="2" name="Rechthoek 1">
            <a:extLst>
              <a:ext uri="{FF2B5EF4-FFF2-40B4-BE49-F238E27FC236}">
                <a16:creationId xmlns:a16="http://schemas.microsoft.com/office/drawing/2014/main" id="{3AFAD718-8F4F-41BF-B6C1-0D9DF3A35FAE}"/>
              </a:ext>
            </a:extLst>
          </p:cNvPr>
          <p:cNvSpPr/>
          <p:nvPr/>
        </p:nvSpPr>
        <p:spPr>
          <a:xfrm>
            <a:off x="7524328" y="3381436"/>
            <a:ext cx="1954609" cy="1045223"/>
          </a:xfrm>
          <a:prstGeom prst="rect">
            <a:avLst/>
          </a:prstGeom>
        </p:spPr>
        <p:txBody>
          <a:bodyPr wrap="square">
            <a:spAutoFit/>
          </a:bodyPr>
          <a:lstStyle/>
          <a:p>
            <a:pPr>
              <a:lnSpc>
                <a:spcPct val="150000"/>
              </a:lnSpc>
            </a:pPr>
            <a:r>
              <a:rPr lang="nl-NL" altLang="nl-NL" sz="2200" dirty="0">
                <a:solidFill>
                  <a:srgbClr val="FF6600"/>
                </a:solidFill>
              </a:rPr>
              <a:t>Een rijk</a:t>
            </a:r>
          </a:p>
          <a:p>
            <a:pPr>
              <a:lnSpc>
                <a:spcPct val="150000"/>
              </a:lnSpc>
            </a:pPr>
            <a:r>
              <a:rPr lang="nl-NL" altLang="nl-NL" sz="2200" dirty="0">
                <a:solidFill>
                  <a:srgbClr val="FF6600"/>
                </a:solidFill>
              </a:rPr>
              <a:t>leesaanbod</a:t>
            </a:r>
            <a:endParaRPr lang="nl-NL" sz="2200" dirty="0"/>
          </a:p>
        </p:txBody>
      </p:sp>
    </p:spTree>
    <p:extLst>
      <p:ext uri="{BB962C8B-B14F-4D97-AF65-F5344CB8AC3E}">
        <p14:creationId xmlns:p14="http://schemas.microsoft.com/office/powerpoint/2010/main" val="77638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Weten leerlingen hoe ze boeken kunnen vinden in de schoolbibliotheek?</a:t>
            </a:r>
          </a:p>
        </p:txBody>
      </p:sp>
      <p:sp>
        <p:nvSpPr>
          <p:cNvPr id="3" name="Tijdelijke aanduiding voor inhoud 2">
            <a:extLst>
              <a:ext uri="{FF2B5EF4-FFF2-40B4-BE49-F238E27FC236}">
                <a16:creationId xmlns:a16="http://schemas.microsoft.com/office/drawing/2014/main" id="{9DA9581C-3A38-4408-8165-7D3C211BC8D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7848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Wat vinden ze van de informatieboeken in de schoolbibliotheek? </a:t>
            </a:r>
          </a:p>
        </p:txBody>
      </p:sp>
      <p:sp>
        <p:nvSpPr>
          <p:cNvPr id="3" name="Tijdelijke aanduiding voor inhoud 2">
            <a:extLst>
              <a:ext uri="{FF2B5EF4-FFF2-40B4-BE49-F238E27FC236}">
                <a16:creationId xmlns:a16="http://schemas.microsoft.com/office/drawing/2014/main" id="{053B1944-B448-4C25-9906-E83A6BCFE3B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B0F3432D-5E89-402A-AC1A-35155B493DC1}"/>
              </a:ext>
            </a:extLst>
          </p:cNvPr>
          <p:cNvPicPr>
            <a:picLocks noChangeAspect="1"/>
          </p:cNvPicPr>
          <p:nvPr/>
        </p:nvPicPr>
        <p:blipFill rotWithShape="1">
          <a:blip r:embed="rId3"/>
          <a:srcRect l="70440" t="14897" r="-629" b="55309"/>
          <a:stretch/>
        </p:blipFill>
        <p:spPr>
          <a:xfrm>
            <a:off x="3707904" y="5815917"/>
            <a:ext cx="1728192" cy="1008112"/>
          </a:xfrm>
          <a:prstGeom prst="rect">
            <a:avLst/>
          </a:prstGeom>
        </p:spPr>
      </p:pic>
    </p:spTree>
    <p:extLst>
      <p:ext uri="{BB962C8B-B14F-4D97-AF65-F5344CB8AC3E}">
        <p14:creationId xmlns:p14="http://schemas.microsoft.com/office/powerpoint/2010/main" val="127611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Wat vinden ze van de leesboeken in de schoolbibliotheek? </a:t>
            </a:r>
          </a:p>
        </p:txBody>
      </p:sp>
      <p:sp>
        <p:nvSpPr>
          <p:cNvPr id="3" name="Tijdelijke aanduiding voor inhoud 2">
            <a:extLst>
              <a:ext uri="{FF2B5EF4-FFF2-40B4-BE49-F238E27FC236}">
                <a16:creationId xmlns:a16="http://schemas.microsoft.com/office/drawing/2014/main" id="{5BA44134-28EF-457E-B75D-3CE63934C04E}"/>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033A9851-2638-4F23-997C-B0EC3BC8EF3D}"/>
              </a:ext>
            </a:extLst>
          </p:cNvPr>
          <p:cNvPicPr>
            <a:picLocks noChangeAspect="1"/>
          </p:cNvPicPr>
          <p:nvPr/>
        </p:nvPicPr>
        <p:blipFill>
          <a:blip r:embed="rId3"/>
          <a:stretch>
            <a:fillRect/>
          </a:stretch>
        </p:blipFill>
        <p:spPr>
          <a:xfrm>
            <a:off x="3741789" y="5445224"/>
            <a:ext cx="1731414" cy="1005927"/>
          </a:xfrm>
          <a:prstGeom prst="rect">
            <a:avLst/>
          </a:prstGeom>
        </p:spPr>
      </p:pic>
    </p:spTree>
    <p:extLst>
      <p:ext uri="{BB962C8B-B14F-4D97-AF65-F5344CB8AC3E}">
        <p14:creationId xmlns:p14="http://schemas.microsoft.com/office/powerpoint/2010/main" val="274626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68C51A61-20E6-4455-A80B-66CF29D32011}"/>
              </a:ext>
            </a:extLst>
          </p:cNvPr>
          <p:cNvSpPr>
            <a:spLocks noGrp="1"/>
          </p:cNvSpPr>
          <p:nvPr>
            <p:ph type="title"/>
          </p:nvPr>
        </p:nvSpPr>
        <p:spPr>
          <a:xfrm>
            <a:off x="250825" y="549275"/>
            <a:ext cx="8229600" cy="1144588"/>
          </a:xfrm>
        </p:spPr>
        <p:txBody>
          <a:bodyPr>
            <a:normAutofit/>
          </a:bodyPr>
          <a:lstStyle/>
          <a:p>
            <a:r>
              <a:rPr lang="nl-NL" altLang="nl-NL" dirty="0">
                <a:solidFill>
                  <a:srgbClr val="FF6600"/>
                </a:solidFill>
              </a:rPr>
              <a:t>Hoe zit dat per groep?</a:t>
            </a:r>
          </a:p>
        </p:txBody>
      </p:sp>
      <p:sp>
        <p:nvSpPr>
          <p:cNvPr id="5" name="Pijl: omlaag 4">
            <a:extLst>
              <a:ext uri="{FF2B5EF4-FFF2-40B4-BE49-F238E27FC236}">
                <a16:creationId xmlns:a16="http://schemas.microsoft.com/office/drawing/2014/main" id="{36B9B1FE-FB15-444B-AF9F-1FB6FA42518A}"/>
              </a:ext>
            </a:extLst>
          </p:cNvPr>
          <p:cNvSpPr/>
          <p:nvPr/>
        </p:nvSpPr>
        <p:spPr>
          <a:xfrm rot="10800000">
            <a:off x="10620672" y="5085184"/>
            <a:ext cx="484632" cy="1167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5656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15" y="116632"/>
            <a:ext cx="8229600" cy="1143000"/>
          </a:xfrm>
        </p:spPr>
        <p:txBody>
          <a:bodyPr>
            <a:noAutofit/>
          </a:bodyPr>
          <a:lstStyle/>
          <a:p>
            <a:r>
              <a:rPr lang="nl-NL" dirty="0"/>
              <a:t>Over welke onderwerpen </a:t>
            </a:r>
            <a:br>
              <a:rPr lang="nl-NL" dirty="0"/>
            </a:br>
            <a:r>
              <a:rPr lang="nl-NL" dirty="0"/>
              <a:t>lezen ze graag? </a:t>
            </a:r>
          </a:p>
        </p:txBody>
      </p:sp>
      <p:sp>
        <p:nvSpPr>
          <p:cNvPr id="3" name="Tijdelijke aanduiding voor inhoud 2">
            <a:extLst>
              <a:ext uri="{FF2B5EF4-FFF2-40B4-BE49-F238E27FC236}">
                <a16:creationId xmlns:a16="http://schemas.microsoft.com/office/drawing/2014/main" id="{650CB701-6783-49EA-96BB-AA69FCF6089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8031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08C03C6C-83B4-439E-81AA-CF4514565C30}"/>
              </a:ext>
            </a:extLst>
          </p:cNvPr>
          <p:cNvSpPr>
            <a:spLocks noGrp="1"/>
          </p:cNvSpPr>
          <p:nvPr>
            <p:ph type="title"/>
          </p:nvPr>
        </p:nvSpPr>
        <p:spPr>
          <a:xfrm>
            <a:off x="376552" y="188640"/>
            <a:ext cx="8795320" cy="1146175"/>
          </a:xfrm>
        </p:spPr>
        <p:txBody>
          <a:bodyPr/>
          <a:lstStyle/>
          <a:p>
            <a:r>
              <a:rPr lang="nl-NL" altLang="nl-NL" sz="3600" dirty="0">
                <a:solidFill>
                  <a:srgbClr val="FF6600"/>
                </a:solidFill>
              </a:rPr>
              <a:t>Focus in de rapportage</a:t>
            </a:r>
            <a:br>
              <a:rPr lang="nl-NL" altLang="nl-NL" sz="3600" dirty="0">
                <a:solidFill>
                  <a:srgbClr val="FF6600"/>
                </a:solidFill>
              </a:rPr>
            </a:br>
            <a:r>
              <a:rPr lang="nl-NL" altLang="nl-NL" sz="3200" dirty="0">
                <a:solidFill>
                  <a:srgbClr val="FF6600"/>
                </a:solidFill>
                <a:hlinkClick r:id="rId3"/>
              </a:rPr>
              <a:t>Webinar </a:t>
            </a:r>
            <a:r>
              <a:rPr lang="nl-NL" altLang="nl-NL" sz="3200" dirty="0">
                <a:solidFill>
                  <a:srgbClr val="FF6600"/>
                </a:solidFill>
              </a:rPr>
              <a:t>geeft handvatten </a:t>
            </a:r>
          </a:p>
        </p:txBody>
      </p:sp>
      <p:pic>
        <p:nvPicPr>
          <p:cNvPr id="3" name="Afbeelding 2">
            <a:extLst>
              <a:ext uri="{FF2B5EF4-FFF2-40B4-BE49-F238E27FC236}">
                <a16:creationId xmlns:a16="http://schemas.microsoft.com/office/drawing/2014/main" id="{B677B5FF-36EE-456F-A816-4E1545594902}"/>
              </a:ext>
            </a:extLst>
          </p:cNvPr>
          <p:cNvPicPr>
            <a:picLocks noChangeAspect="1"/>
          </p:cNvPicPr>
          <p:nvPr/>
        </p:nvPicPr>
        <p:blipFill rotWithShape="1">
          <a:blip r:embed="rId4"/>
          <a:srcRect l="9809" t="5910"/>
          <a:stretch/>
        </p:blipFill>
        <p:spPr>
          <a:xfrm>
            <a:off x="143969" y="1412776"/>
            <a:ext cx="5616624" cy="3262148"/>
          </a:xfrm>
          <a:prstGeom prst="rect">
            <a:avLst/>
          </a:prstGeom>
        </p:spPr>
      </p:pic>
      <p:pic>
        <p:nvPicPr>
          <p:cNvPr id="2" name="Afbeelding 1">
            <a:extLst>
              <a:ext uri="{FF2B5EF4-FFF2-40B4-BE49-F238E27FC236}">
                <a16:creationId xmlns:a16="http://schemas.microsoft.com/office/drawing/2014/main" id="{E941CA4E-5E40-414D-8E00-EE80E3D52CFB}"/>
              </a:ext>
            </a:extLst>
          </p:cNvPr>
          <p:cNvPicPr>
            <a:picLocks noChangeAspect="1"/>
          </p:cNvPicPr>
          <p:nvPr/>
        </p:nvPicPr>
        <p:blipFill rotWithShape="1">
          <a:blip r:embed="rId5"/>
          <a:srcRect l="7087" t="19600" r="31490" b="22800"/>
          <a:stretch/>
        </p:blipFill>
        <p:spPr>
          <a:xfrm>
            <a:off x="3383407" y="3963888"/>
            <a:ext cx="5616624" cy="2962672"/>
          </a:xfrm>
          <a:prstGeom prst="rect">
            <a:avLst/>
          </a:prstGeom>
        </p:spPr>
      </p:pic>
    </p:spTree>
    <p:extLst>
      <p:ext uri="{BB962C8B-B14F-4D97-AF65-F5344CB8AC3E}">
        <p14:creationId xmlns:p14="http://schemas.microsoft.com/office/powerpoint/2010/main" val="174915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273671" y="263099"/>
            <a:ext cx="6512150" cy="561287"/>
          </a:xfrm>
        </p:spPr>
        <p:txBody>
          <a:bodyPr>
            <a:noAutofit/>
          </a:bodyPr>
          <a:lstStyle/>
          <a:p>
            <a:r>
              <a:rPr lang="nl-NL" sz="2400" dirty="0"/>
              <a:t>Over welke onderwerpen lees je graag? </a:t>
            </a:r>
            <a:br>
              <a:rPr lang="nl-NL" sz="2400" dirty="0"/>
            </a:br>
            <a:r>
              <a:rPr lang="nl-NL" sz="2400" dirty="0"/>
              <a:t>Top  jongens en meisjes per groep</a:t>
            </a:r>
          </a:p>
        </p:txBody>
      </p:sp>
      <p:sp>
        <p:nvSpPr>
          <p:cNvPr id="2" name="AutoShape 2" descr="https://www.desan.nl/net/DESANOR/ChartAxd.axd?i=dcp_a96831423.png&amp;_guid_=395595a1-e91a-4f3b-b413-01e2bb6c3fc3"/>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solidFill>
                <a:prstClr val="black"/>
              </a:solidFill>
              <a:latin typeface="Calibri"/>
            </a:endParaRPr>
          </a:p>
        </p:txBody>
      </p:sp>
      <p:sp>
        <p:nvSpPr>
          <p:cNvPr id="15364" name="Tekstvak 4"/>
          <p:cNvSpPr txBox="1">
            <a:spLocks noChangeArrowheads="1"/>
          </p:cNvSpPr>
          <p:nvPr/>
        </p:nvSpPr>
        <p:spPr bwMode="auto">
          <a:xfrm>
            <a:off x="6660487" y="2501089"/>
            <a:ext cx="184731" cy="300082"/>
          </a:xfrm>
          <a:prstGeom prst="rect">
            <a:avLst/>
          </a:prstGeom>
          <a:solidFill>
            <a:schemeClr val="bg1"/>
          </a:solid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nl-NL" sz="1350" dirty="0">
              <a:solidFill>
                <a:prstClr val="black"/>
              </a:solidFill>
            </a:endParaRPr>
          </a:p>
        </p:txBody>
      </p:sp>
      <p:sp>
        <p:nvSpPr>
          <p:cNvPr id="6" name="Rechthoek 5"/>
          <p:cNvSpPr/>
          <p:nvPr/>
        </p:nvSpPr>
        <p:spPr>
          <a:xfrm>
            <a:off x="5226269" y="1900341"/>
            <a:ext cx="2754306" cy="253916"/>
          </a:xfrm>
          <a:prstGeom prst="rect">
            <a:avLst/>
          </a:prstGeom>
        </p:spPr>
        <p:txBody>
          <a:bodyPr wrap="square">
            <a:spAutoFit/>
          </a:bodyPr>
          <a:lstStyle/>
          <a:p>
            <a:r>
              <a:rPr lang="nl-NL" sz="1050" dirty="0">
                <a:solidFill>
                  <a:prstClr val="black"/>
                </a:solidFill>
                <a:latin typeface="Calibri"/>
              </a:rPr>
              <a:t> </a:t>
            </a:r>
          </a:p>
        </p:txBody>
      </p:sp>
      <p:sp>
        <p:nvSpPr>
          <p:cNvPr id="18" name="AutoShape 2" descr="https://www.desan.nl/net/DESANOR/ChartAxd.axd?i=dcp_a96831421E.png&amp;_guid_=2c6ced7e-9ef8-43cb-8ebb-9b4ee136f33e"/>
          <p:cNvSpPr>
            <a:spLocks noChangeAspect="1" noChangeArrowheads="1"/>
          </p:cNvSpPr>
          <p:nvPr/>
        </p:nvSpPr>
        <p:spPr bwMode="auto">
          <a:xfrm>
            <a:off x="1262063" y="863204"/>
            <a:ext cx="342900" cy="342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200" dirty="0">
              <a:solidFill>
                <a:prstClr val="black"/>
              </a:solidFill>
              <a:latin typeface="Calibri"/>
            </a:endParaRPr>
          </a:p>
        </p:txBody>
      </p:sp>
      <p:sp>
        <p:nvSpPr>
          <p:cNvPr id="20" name="Tekstvak 19"/>
          <p:cNvSpPr txBox="1"/>
          <p:nvPr/>
        </p:nvSpPr>
        <p:spPr>
          <a:xfrm>
            <a:off x="1231448" y="1989483"/>
            <a:ext cx="1394414" cy="830997"/>
          </a:xfrm>
          <a:prstGeom prst="rect">
            <a:avLst/>
          </a:prstGeom>
          <a:noFill/>
        </p:spPr>
        <p:txBody>
          <a:bodyPr wrap="square" rtlCol="0">
            <a:spAutoFit/>
          </a:bodyPr>
          <a:lstStyle/>
          <a:p>
            <a:r>
              <a:rPr lang="nl-NL" sz="1200" b="1" dirty="0">
                <a:solidFill>
                  <a:prstClr val="white"/>
                </a:solidFill>
                <a:latin typeface="Calibri"/>
              </a:rPr>
              <a:t>Meisjes:</a:t>
            </a:r>
          </a:p>
          <a:p>
            <a:pPr marL="257175" indent="-257175">
              <a:buFontTx/>
              <a:buAutoNum type="arabicPeriod"/>
            </a:pPr>
            <a:r>
              <a:rPr lang="nl-NL" sz="1200" dirty="0">
                <a:solidFill>
                  <a:prstClr val="white"/>
                </a:solidFill>
                <a:latin typeface="Calibri"/>
              </a:rPr>
              <a:t>Dieren</a:t>
            </a:r>
          </a:p>
          <a:p>
            <a:pPr marL="257175" indent="-257175">
              <a:buFontTx/>
              <a:buAutoNum type="arabicPeriod"/>
            </a:pPr>
            <a:r>
              <a:rPr lang="nl-NL" sz="1200" dirty="0">
                <a:solidFill>
                  <a:prstClr val="white"/>
                </a:solidFill>
                <a:latin typeface="Calibri"/>
              </a:rPr>
              <a:t>Humor</a:t>
            </a:r>
          </a:p>
          <a:p>
            <a:pPr marL="257175" indent="-257175">
              <a:buFontTx/>
              <a:buAutoNum type="arabicPeriod"/>
            </a:pPr>
            <a:r>
              <a:rPr lang="nl-NL" sz="1200" dirty="0">
                <a:solidFill>
                  <a:prstClr val="white"/>
                </a:solidFill>
                <a:latin typeface="Calibri"/>
              </a:rPr>
              <a:t>Vriendschap</a:t>
            </a:r>
          </a:p>
        </p:txBody>
      </p:sp>
      <p:sp>
        <p:nvSpPr>
          <p:cNvPr id="30" name="Tekstvak 29"/>
          <p:cNvSpPr txBox="1"/>
          <p:nvPr/>
        </p:nvSpPr>
        <p:spPr>
          <a:xfrm>
            <a:off x="6799035" y="2015757"/>
            <a:ext cx="1077491" cy="830997"/>
          </a:xfrm>
          <a:prstGeom prst="rect">
            <a:avLst/>
          </a:prstGeom>
          <a:noFill/>
        </p:spPr>
        <p:txBody>
          <a:bodyPr wrap="square" rtlCol="0">
            <a:spAutoFit/>
          </a:bodyPr>
          <a:lstStyle/>
          <a:p>
            <a:r>
              <a:rPr lang="nl-NL" sz="1200" b="1" dirty="0">
                <a:solidFill>
                  <a:prstClr val="white"/>
                </a:solidFill>
                <a:latin typeface="Calibri"/>
              </a:rPr>
              <a:t>Jongens:</a:t>
            </a:r>
          </a:p>
          <a:p>
            <a:pPr marL="257175" indent="-257175">
              <a:buFontTx/>
              <a:buAutoNum type="arabicPeriod"/>
            </a:pPr>
            <a:r>
              <a:rPr lang="nl-NL" sz="1200" dirty="0">
                <a:solidFill>
                  <a:prstClr val="white"/>
                </a:solidFill>
                <a:latin typeface="Calibri"/>
              </a:rPr>
              <a:t>Humor</a:t>
            </a:r>
          </a:p>
          <a:p>
            <a:pPr marL="257175" indent="-257175">
              <a:buFontTx/>
              <a:buAutoNum type="arabicPeriod"/>
            </a:pPr>
            <a:r>
              <a:rPr lang="nl-NL" sz="1200" dirty="0">
                <a:solidFill>
                  <a:prstClr val="white"/>
                </a:solidFill>
                <a:latin typeface="Calibri"/>
              </a:rPr>
              <a:t>Dieren</a:t>
            </a:r>
          </a:p>
          <a:p>
            <a:pPr marL="257175" indent="-257175">
              <a:buFontTx/>
              <a:buAutoNum type="arabicPeriod"/>
            </a:pPr>
            <a:r>
              <a:rPr lang="nl-NL" sz="1200" dirty="0">
                <a:solidFill>
                  <a:prstClr val="white"/>
                </a:solidFill>
                <a:latin typeface="Calibri"/>
              </a:rPr>
              <a:t>Griezelen</a:t>
            </a:r>
          </a:p>
        </p:txBody>
      </p:sp>
      <p:pic>
        <p:nvPicPr>
          <p:cNvPr id="11" name="Afbeelding 10">
            <a:extLst>
              <a:ext uri="{FF2B5EF4-FFF2-40B4-BE49-F238E27FC236}">
                <a16:creationId xmlns:a16="http://schemas.microsoft.com/office/drawing/2014/main" id="{4F63DB08-0A05-40AE-9177-DA8466FD1C3A}"/>
              </a:ext>
            </a:extLst>
          </p:cNvPr>
          <p:cNvPicPr>
            <a:picLocks noChangeAspect="1"/>
          </p:cNvPicPr>
          <p:nvPr/>
        </p:nvPicPr>
        <p:blipFill>
          <a:blip r:embed="rId3"/>
          <a:stretch>
            <a:fillRect/>
          </a:stretch>
        </p:blipFill>
        <p:spPr>
          <a:xfrm>
            <a:off x="1281857" y="960068"/>
            <a:ext cx="2912851" cy="2942373"/>
          </a:xfrm>
          <a:prstGeom prst="rect">
            <a:avLst/>
          </a:prstGeom>
        </p:spPr>
      </p:pic>
      <p:sp>
        <p:nvSpPr>
          <p:cNvPr id="15" name="Tekstvak 14">
            <a:extLst>
              <a:ext uri="{FF2B5EF4-FFF2-40B4-BE49-F238E27FC236}">
                <a16:creationId xmlns:a16="http://schemas.microsoft.com/office/drawing/2014/main" id="{0641710B-D6F0-498B-8FBE-639A11A2A573}"/>
              </a:ext>
            </a:extLst>
          </p:cNvPr>
          <p:cNvSpPr txBox="1"/>
          <p:nvPr/>
        </p:nvSpPr>
        <p:spPr>
          <a:xfrm>
            <a:off x="2082435" y="1888800"/>
            <a:ext cx="697642" cy="265457"/>
          </a:xfrm>
          <a:prstGeom prst="rect">
            <a:avLst/>
          </a:prstGeom>
          <a:noFill/>
        </p:spPr>
        <p:txBody>
          <a:bodyPr wrap="square" rtlCol="0">
            <a:spAutoFit/>
          </a:bodyPr>
          <a:lstStyle/>
          <a:p>
            <a:r>
              <a:rPr lang="nl-NL" sz="1125" b="1" dirty="0">
                <a:solidFill>
                  <a:schemeClr val="bg1"/>
                </a:solidFill>
              </a:rPr>
              <a:t>Groep 5</a:t>
            </a:r>
          </a:p>
        </p:txBody>
      </p:sp>
      <p:sp>
        <p:nvSpPr>
          <p:cNvPr id="3" name="Rechthoek 2">
            <a:extLst>
              <a:ext uri="{FF2B5EF4-FFF2-40B4-BE49-F238E27FC236}">
                <a16:creationId xmlns:a16="http://schemas.microsoft.com/office/drawing/2014/main" id="{28D860C8-DEB8-4E95-9065-37FAE5603363}"/>
              </a:ext>
            </a:extLst>
          </p:cNvPr>
          <p:cNvSpPr/>
          <p:nvPr/>
        </p:nvSpPr>
        <p:spPr>
          <a:xfrm>
            <a:off x="1957082" y="1849740"/>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meisjes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pic>
        <p:nvPicPr>
          <p:cNvPr id="4" name="Afbeelding 3">
            <a:extLst>
              <a:ext uri="{FF2B5EF4-FFF2-40B4-BE49-F238E27FC236}">
                <a16:creationId xmlns:a16="http://schemas.microsoft.com/office/drawing/2014/main" id="{9B6E7CBD-4271-4102-94BD-228E8A568006}"/>
              </a:ext>
            </a:extLst>
          </p:cNvPr>
          <p:cNvPicPr>
            <a:picLocks noChangeAspect="1"/>
          </p:cNvPicPr>
          <p:nvPr/>
        </p:nvPicPr>
        <p:blipFill>
          <a:blip r:embed="rId4"/>
          <a:stretch>
            <a:fillRect/>
          </a:stretch>
        </p:blipFill>
        <p:spPr>
          <a:xfrm>
            <a:off x="1394147" y="3902441"/>
            <a:ext cx="2914141" cy="2944623"/>
          </a:xfrm>
          <a:prstGeom prst="rect">
            <a:avLst/>
          </a:prstGeom>
        </p:spPr>
      </p:pic>
      <p:pic>
        <p:nvPicPr>
          <p:cNvPr id="9" name="Afbeelding 8">
            <a:extLst>
              <a:ext uri="{FF2B5EF4-FFF2-40B4-BE49-F238E27FC236}">
                <a16:creationId xmlns:a16="http://schemas.microsoft.com/office/drawing/2014/main" id="{5D327CDE-688E-40CB-90C8-0CEFB4A2FF74}"/>
              </a:ext>
            </a:extLst>
          </p:cNvPr>
          <p:cNvPicPr>
            <a:picLocks noChangeAspect="1"/>
          </p:cNvPicPr>
          <p:nvPr/>
        </p:nvPicPr>
        <p:blipFill>
          <a:blip r:embed="rId4"/>
          <a:stretch>
            <a:fillRect/>
          </a:stretch>
        </p:blipFill>
        <p:spPr>
          <a:xfrm>
            <a:off x="4688758" y="883301"/>
            <a:ext cx="2914141" cy="2944623"/>
          </a:xfrm>
          <a:prstGeom prst="rect">
            <a:avLst/>
          </a:prstGeom>
        </p:spPr>
      </p:pic>
      <p:pic>
        <p:nvPicPr>
          <p:cNvPr id="10" name="Afbeelding 9">
            <a:extLst>
              <a:ext uri="{FF2B5EF4-FFF2-40B4-BE49-F238E27FC236}">
                <a16:creationId xmlns:a16="http://schemas.microsoft.com/office/drawing/2014/main" id="{FD1CC964-577E-4174-A18A-759017AE3892}"/>
              </a:ext>
            </a:extLst>
          </p:cNvPr>
          <p:cNvPicPr>
            <a:picLocks noChangeAspect="1"/>
          </p:cNvPicPr>
          <p:nvPr/>
        </p:nvPicPr>
        <p:blipFill>
          <a:blip r:embed="rId4"/>
          <a:stretch>
            <a:fillRect/>
          </a:stretch>
        </p:blipFill>
        <p:spPr>
          <a:xfrm>
            <a:off x="4688758" y="3880096"/>
            <a:ext cx="2914141" cy="2944623"/>
          </a:xfrm>
          <a:prstGeom prst="rect">
            <a:avLst/>
          </a:prstGeom>
        </p:spPr>
      </p:pic>
      <p:sp>
        <p:nvSpPr>
          <p:cNvPr id="32" name="Rechthoek 31">
            <a:extLst>
              <a:ext uri="{FF2B5EF4-FFF2-40B4-BE49-F238E27FC236}">
                <a16:creationId xmlns:a16="http://schemas.microsoft.com/office/drawing/2014/main" id="{68FEB5A8-465F-466C-8C2A-18364E480C1B}"/>
              </a:ext>
            </a:extLst>
          </p:cNvPr>
          <p:cNvSpPr/>
          <p:nvPr/>
        </p:nvSpPr>
        <p:spPr>
          <a:xfrm>
            <a:off x="5375155" y="1814999"/>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meisjes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sp>
        <p:nvSpPr>
          <p:cNvPr id="33" name="Rechthoek 32">
            <a:extLst>
              <a:ext uri="{FF2B5EF4-FFF2-40B4-BE49-F238E27FC236}">
                <a16:creationId xmlns:a16="http://schemas.microsoft.com/office/drawing/2014/main" id="{72D11FF8-A168-4466-8ABD-55F6D1E593ED}"/>
              </a:ext>
            </a:extLst>
          </p:cNvPr>
          <p:cNvSpPr/>
          <p:nvPr/>
        </p:nvSpPr>
        <p:spPr>
          <a:xfrm>
            <a:off x="2082435" y="4823058"/>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meisjes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sp>
        <p:nvSpPr>
          <p:cNvPr id="34" name="Rechthoek 33">
            <a:extLst>
              <a:ext uri="{FF2B5EF4-FFF2-40B4-BE49-F238E27FC236}">
                <a16:creationId xmlns:a16="http://schemas.microsoft.com/office/drawing/2014/main" id="{2423756F-B70B-44CD-BECA-62385AEBAB03}"/>
              </a:ext>
            </a:extLst>
          </p:cNvPr>
          <p:cNvSpPr/>
          <p:nvPr/>
        </p:nvSpPr>
        <p:spPr>
          <a:xfrm>
            <a:off x="5370825" y="4814970"/>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meisjes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sp>
        <p:nvSpPr>
          <p:cNvPr id="35" name="Rechthoek 34">
            <a:extLst>
              <a:ext uri="{FF2B5EF4-FFF2-40B4-BE49-F238E27FC236}">
                <a16:creationId xmlns:a16="http://schemas.microsoft.com/office/drawing/2014/main" id="{C22B0C4D-083C-4E38-8D16-83CEE07AD90A}"/>
              </a:ext>
            </a:extLst>
          </p:cNvPr>
          <p:cNvSpPr/>
          <p:nvPr/>
        </p:nvSpPr>
        <p:spPr>
          <a:xfrm>
            <a:off x="2728991" y="1849740"/>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jongens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pic>
        <p:nvPicPr>
          <p:cNvPr id="16" name="Afbeelding 15">
            <a:extLst>
              <a:ext uri="{FF2B5EF4-FFF2-40B4-BE49-F238E27FC236}">
                <a16:creationId xmlns:a16="http://schemas.microsoft.com/office/drawing/2014/main" id="{764E46D3-78B9-4472-B5B9-1ADAD8C52702}"/>
              </a:ext>
            </a:extLst>
          </p:cNvPr>
          <p:cNvPicPr>
            <a:picLocks noChangeAspect="1"/>
          </p:cNvPicPr>
          <p:nvPr/>
        </p:nvPicPr>
        <p:blipFill>
          <a:blip r:embed="rId5"/>
          <a:stretch>
            <a:fillRect/>
          </a:stretch>
        </p:blipFill>
        <p:spPr>
          <a:xfrm>
            <a:off x="6108308" y="1811677"/>
            <a:ext cx="762066" cy="1103472"/>
          </a:xfrm>
          <a:prstGeom prst="rect">
            <a:avLst/>
          </a:prstGeom>
        </p:spPr>
      </p:pic>
      <p:sp>
        <p:nvSpPr>
          <p:cNvPr id="36" name="Rechthoek 35">
            <a:extLst>
              <a:ext uri="{FF2B5EF4-FFF2-40B4-BE49-F238E27FC236}">
                <a16:creationId xmlns:a16="http://schemas.microsoft.com/office/drawing/2014/main" id="{1EFBC820-B6CA-4AC5-8730-2F39DEA58733}"/>
              </a:ext>
            </a:extLst>
          </p:cNvPr>
          <p:cNvSpPr/>
          <p:nvPr/>
        </p:nvSpPr>
        <p:spPr>
          <a:xfrm>
            <a:off x="2853845" y="4837510"/>
            <a:ext cx="737483" cy="107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nl-NL" sz="1000" dirty="0">
                <a:solidFill>
                  <a:schemeClr val="tx1"/>
                </a:solidFill>
              </a:rPr>
              <a:t>Top jongens</a:t>
            </a:r>
          </a:p>
          <a:p>
            <a:r>
              <a:rPr lang="nl-NL" sz="1000" dirty="0">
                <a:solidFill>
                  <a:schemeClr val="tx1"/>
                </a:solidFill>
              </a:rPr>
              <a:t>1</a:t>
            </a:r>
          </a:p>
          <a:p>
            <a:r>
              <a:rPr lang="nl-NL" sz="1000" dirty="0">
                <a:solidFill>
                  <a:schemeClr val="tx1"/>
                </a:solidFill>
              </a:rPr>
              <a:t>2</a:t>
            </a:r>
          </a:p>
          <a:p>
            <a:r>
              <a:rPr lang="nl-NL" sz="1000" dirty="0">
                <a:solidFill>
                  <a:schemeClr val="tx1"/>
                </a:solidFill>
              </a:rPr>
              <a:t>3</a:t>
            </a:r>
          </a:p>
          <a:p>
            <a:r>
              <a:rPr lang="nl-NL" sz="1000" dirty="0">
                <a:solidFill>
                  <a:schemeClr val="tx1"/>
                </a:solidFill>
              </a:rPr>
              <a:t>4</a:t>
            </a:r>
          </a:p>
          <a:p>
            <a:endParaRPr lang="nl-NL" sz="750" dirty="0">
              <a:solidFill>
                <a:schemeClr val="tx1"/>
              </a:solidFill>
            </a:endParaRPr>
          </a:p>
        </p:txBody>
      </p:sp>
      <p:pic>
        <p:nvPicPr>
          <p:cNvPr id="17" name="Afbeelding 16">
            <a:extLst>
              <a:ext uri="{FF2B5EF4-FFF2-40B4-BE49-F238E27FC236}">
                <a16:creationId xmlns:a16="http://schemas.microsoft.com/office/drawing/2014/main" id="{2D4A444F-AA8A-456C-8649-1B65768C69F5}"/>
              </a:ext>
            </a:extLst>
          </p:cNvPr>
          <p:cNvPicPr>
            <a:picLocks noChangeAspect="1"/>
          </p:cNvPicPr>
          <p:nvPr/>
        </p:nvPicPr>
        <p:blipFill>
          <a:blip r:embed="rId5"/>
          <a:stretch>
            <a:fillRect/>
          </a:stretch>
        </p:blipFill>
        <p:spPr>
          <a:xfrm>
            <a:off x="6108308" y="4802572"/>
            <a:ext cx="762066" cy="1103472"/>
          </a:xfrm>
          <a:prstGeom prst="rect">
            <a:avLst/>
          </a:prstGeom>
        </p:spPr>
      </p:pic>
      <p:sp>
        <p:nvSpPr>
          <p:cNvPr id="27" name="Tekstvak 26">
            <a:extLst>
              <a:ext uri="{FF2B5EF4-FFF2-40B4-BE49-F238E27FC236}">
                <a16:creationId xmlns:a16="http://schemas.microsoft.com/office/drawing/2014/main" id="{49BBD36E-39B0-4289-95C8-3703FE193C0C}"/>
              </a:ext>
            </a:extLst>
          </p:cNvPr>
          <p:cNvSpPr txBox="1"/>
          <p:nvPr/>
        </p:nvSpPr>
        <p:spPr>
          <a:xfrm>
            <a:off x="2455697" y="4177964"/>
            <a:ext cx="697642" cy="265457"/>
          </a:xfrm>
          <a:prstGeom prst="rect">
            <a:avLst/>
          </a:prstGeom>
          <a:noFill/>
        </p:spPr>
        <p:txBody>
          <a:bodyPr wrap="square" rtlCol="0">
            <a:spAutoFit/>
          </a:bodyPr>
          <a:lstStyle/>
          <a:p>
            <a:r>
              <a:rPr lang="nl-NL" sz="1125" b="1" dirty="0">
                <a:solidFill>
                  <a:schemeClr val="bg1"/>
                </a:solidFill>
              </a:rPr>
              <a:t>Groep 7</a:t>
            </a:r>
          </a:p>
        </p:txBody>
      </p:sp>
      <p:sp>
        <p:nvSpPr>
          <p:cNvPr id="28" name="Tekstvak 27">
            <a:extLst>
              <a:ext uri="{FF2B5EF4-FFF2-40B4-BE49-F238E27FC236}">
                <a16:creationId xmlns:a16="http://schemas.microsoft.com/office/drawing/2014/main" id="{07260475-CFF5-443C-9204-7362E73AB347}"/>
              </a:ext>
            </a:extLst>
          </p:cNvPr>
          <p:cNvSpPr txBox="1"/>
          <p:nvPr/>
        </p:nvSpPr>
        <p:spPr>
          <a:xfrm>
            <a:off x="5887145" y="4184619"/>
            <a:ext cx="697642" cy="265457"/>
          </a:xfrm>
          <a:prstGeom prst="rect">
            <a:avLst/>
          </a:prstGeom>
          <a:noFill/>
        </p:spPr>
        <p:txBody>
          <a:bodyPr wrap="square" rtlCol="0">
            <a:spAutoFit/>
          </a:bodyPr>
          <a:lstStyle/>
          <a:p>
            <a:r>
              <a:rPr lang="nl-NL" sz="1125" b="1" dirty="0">
                <a:solidFill>
                  <a:schemeClr val="bg1"/>
                </a:solidFill>
              </a:rPr>
              <a:t>Groep 8</a:t>
            </a:r>
          </a:p>
        </p:txBody>
      </p:sp>
      <p:sp>
        <p:nvSpPr>
          <p:cNvPr id="26" name="Tekstvak 25">
            <a:extLst>
              <a:ext uri="{FF2B5EF4-FFF2-40B4-BE49-F238E27FC236}">
                <a16:creationId xmlns:a16="http://schemas.microsoft.com/office/drawing/2014/main" id="{8C86E660-9DEA-4208-A56E-902B834A80B7}"/>
              </a:ext>
            </a:extLst>
          </p:cNvPr>
          <p:cNvSpPr txBox="1"/>
          <p:nvPr/>
        </p:nvSpPr>
        <p:spPr>
          <a:xfrm>
            <a:off x="5739566" y="1206105"/>
            <a:ext cx="697642" cy="265457"/>
          </a:xfrm>
          <a:prstGeom prst="rect">
            <a:avLst/>
          </a:prstGeom>
          <a:noFill/>
        </p:spPr>
        <p:txBody>
          <a:bodyPr wrap="square" rtlCol="0">
            <a:spAutoFit/>
          </a:bodyPr>
          <a:lstStyle/>
          <a:p>
            <a:r>
              <a:rPr lang="nl-NL" sz="1125" b="1" dirty="0">
                <a:solidFill>
                  <a:schemeClr val="bg1"/>
                </a:solidFill>
              </a:rPr>
              <a:t>Groep 6</a:t>
            </a:r>
          </a:p>
        </p:txBody>
      </p:sp>
      <p:sp>
        <p:nvSpPr>
          <p:cNvPr id="37" name="Tekstvak 36">
            <a:extLst>
              <a:ext uri="{FF2B5EF4-FFF2-40B4-BE49-F238E27FC236}">
                <a16:creationId xmlns:a16="http://schemas.microsoft.com/office/drawing/2014/main" id="{8D44C07B-F5E6-40C1-8D4D-019866E4AD75}"/>
              </a:ext>
            </a:extLst>
          </p:cNvPr>
          <p:cNvSpPr txBox="1"/>
          <p:nvPr/>
        </p:nvSpPr>
        <p:spPr>
          <a:xfrm>
            <a:off x="2431256" y="1169394"/>
            <a:ext cx="697642" cy="265457"/>
          </a:xfrm>
          <a:prstGeom prst="rect">
            <a:avLst/>
          </a:prstGeom>
          <a:noFill/>
        </p:spPr>
        <p:txBody>
          <a:bodyPr wrap="square" rtlCol="0">
            <a:spAutoFit/>
          </a:bodyPr>
          <a:lstStyle/>
          <a:p>
            <a:r>
              <a:rPr lang="nl-NL" sz="1125" b="1" dirty="0">
                <a:solidFill>
                  <a:schemeClr val="bg1"/>
                </a:solidFill>
              </a:rPr>
              <a:t>Groep 5</a:t>
            </a:r>
          </a:p>
        </p:txBody>
      </p:sp>
    </p:spTree>
    <p:extLst>
      <p:ext uri="{BB962C8B-B14F-4D97-AF65-F5344CB8AC3E}">
        <p14:creationId xmlns:p14="http://schemas.microsoft.com/office/powerpoint/2010/main" val="1625514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692696"/>
            <a:ext cx="8229600" cy="1143000"/>
          </a:xfrm>
        </p:spPr>
        <p:txBody>
          <a:bodyPr>
            <a:noAutofit/>
          </a:bodyPr>
          <a:lstStyle/>
          <a:p>
            <a:r>
              <a:rPr lang="nl-NL" dirty="0"/>
              <a:t>Welk soort boeken lezen ze graag? </a:t>
            </a:r>
          </a:p>
        </p:txBody>
      </p:sp>
      <p:sp>
        <p:nvSpPr>
          <p:cNvPr id="3" name="Tijdelijke aanduiding voor inhoud 2">
            <a:extLst>
              <a:ext uri="{FF2B5EF4-FFF2-40B4-BE49-F238E27FC236}">
                <a16:creationId xmlns:a16="http://schemas.microsoft.com/office/drawing/2014/main" id="{83B9B208-18F6-4FF2-BE08-831DDB2A230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14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548680"/>
            <a:ext cx="8229600" cy="1143000"/>
          </a:xfrm>
        </p:spPr>
        <p:txBody>
          <a:bodyPr>
            <a:normAutofit fontScale="90000"/>
          </a:bodyPr>
          <a:lstStyle/>
          <a:p>
            <a:r>
              <a:rPr lang="nl-NL" b="0" dirty="0">
                <a:solidFill>
                  <a:schemeClr val="tx1"/>
                </a:solidFill>
              </a:rPr>
              <a:t>Wat doen leerkrachten? </a:t>
            </a:r>
            <a:br>
              <a:rPr lang="nl-NL" dirty="0"/>
            </a:br>
            <a:r>
              <a:rPr lang="nl-NL" dirty="0"/>
              <a:t>Leerlingen helpen met het kiezen van een boek </a:t>
            </a:r>
          </a:p>
        </p:txBody>
      </p:sp>
      <p:sp>
        <p:nvSpPr>
          <p:cNvPr id="3" name="Tijdelijke aanduiding voor inhoud 2">
            <a:extLst>
              <a:ext uri="{FF2B5EF4-FFF2-40B4-BE49-F238E27FC236}">
                <a16:creationId xmlns:a16="http://schemas.microsoft.com/office/drawing/2014/main" id="{42993B64-86EF-4527-9AE6-F772742E602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9219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normAutofit fontScale="90000"/>
          </a:bodyPr>
          <a:lstStyle/>
          <a:p>
            <a:r>
              <a:rPr lang="nl-NL" b="0" dirty="0">
                <a:solidFill>
                  <a:schemeClr val="tx1"/>
                </a:solidFill>
              </a:rPr>
              <a:t>Wat doen leerkrachten?</a:t>
            </a:r>
            <a:br>
              <a:rPr lang="nl-NL" dirty="0"/>
            </a:br>
            <a:r>
              <a:rPr lang="nl-NL" dirty="0"/>
              <a:t>Naar de schoolmediatheek gaan?</a:t>
            </a:r>
            <a:br>
              <a:rPr lang="nl-NL" dirty="0"/>
            </a:br>
            <a:r>
              <a:rPr lang="nl-NL" dirty="0"/>
              <a:t>OF aantal uitleningen in de schoolmediatheek</a:t>
            </a:r>
          </a:p>
        </p:txBody>
      </p:sp>
    </p:spTree>
    <p:extLst>
      <p:ext uri="{BB962C8B-B14F-4D97-AF65-F5344CB8AC3E}">
        <p14:creationId xmlns:p14="http://schemas.microsoft.com/office/powerpoint/2010/main" val="195216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475CCC5-EF29-4313-980F-799087F149BF}"/>
              </a:ext>
            </a:extLst>
          </p:cNvPr>
          <p:cNvSpPr/>
          <p:nvPr/>
        </p:nvSpPr>
        <p:spPr>
          <a:xfrm>
            <a:off x="7380312" y="5805264"/>
            <a:ext cx="176368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034" name="Titel 1">
            <a:extLst>
              <a:ext uri="{FF2B5EF4-FFF2-40B4-BE49-F238E27FC236}">
                <a16:creationId xmlns:a16="http://schemas.microsoft.com/office/drawing/2014/main" id="{871DDB65-1F00-4CA8-9EFF-DC6C7AA4793F}"/>
              </a:ext>
            </a:extLst>
          </p:cNvPr>
          <p:cNvSpPr>
            <a:spLocks noGrp="1"/>
          </p:cNvSpPr>
          <p:nvPr>
            <p:ph type="title"/>
          </p:nvPr>
        </p:nvSpPr>
        <p:spPr>
          <a:xfrm>
            <a:off x="451482" y="705761"/>
            <a:ext cx="8296982" cy="1146175"/>
          </a:xfrm>
        </p:spPr>
        <p:txBody>
          <a:bodyPr>
            <a:normAutofit fontScale="90000"/>
          </a:bodyPr>
          <a:lstStyle/>
          <a:p>
            <a:r>
              <a:rPr lang="nl-NL" altLang="nl-NL" sz="3600" dirty="0">
                <a:solidFill>
                  <a:srgbClr val="FF6600"/>
                </a:solidFill>
              </a:rPr>
              <a:t>Conclusie Collectie en vinden van boeken </a:t>
            </a:r>
          </a:p>
        </p:txBody>
      </p:sp>
      <p:sp>
        <p:nvSpPr>
          <p:cNvPr id="44035" name="Tijdelijke aanduiding voor inhoud 2">
            <a:extLst>
              <a:ext uri="{FF2B5EF4-FFF2-40B4-BE49-F238E27FC236}">
                <a16:creationId xmlns:a16="http://schemas.microsoft.com/office/drawing/2014/main" id="{E1D5A7E6-C581-4EEC-9CB3-C5FF966568A3}"/>
              </a:ext>
            </a:extLst>
          </p:cNvPr>
          <p:cNvSpPr>
            <a:spLocks noGrp="1" noChangeArrowheads="1"/>
          </p:cNvSpPr>
          <p:nvPr>
            <p:ph idx="4294967295"/>
          </p:nvPr>
        </p:nvSpPr>
        <p:spPr bwMode="auto">
          <a:xfrm>
            <a:off x="438859" y="2060848"/>
            <a:ext cx="867220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lnSpc>
                <a:spcPct val="150000"/>
              </a:lnSpc>
              <a:buNone/>
            </a:pPr>
            <a:r>
              <a:rPr lang="nl-NL" altLang="nl-NL" sz="2000" dirty="0"/>
              <a:t>Wat valt op? ..</a:t>
            </a:r>
          </a:p>
          <a:p>
            <a:pPr>
              <a:lnSpc>
                <a:spcPct val="150000"/>
              </a:lnSpc>
            </a:pPr>
            <a:r>
              <a:rPr lang="nl-NL" altLang="nl-NL" sz="2000" dirty="0"/>
              <a:t>..</a:t>
            </a:r>
          </a:p>
          <a:p>
            <a:pPr>
              <a:lnSpc>
                <a:spcPct val="150000"/>
              </a:lnSpc>
            </a:pPr>
            <a:r>
              <a:rPr lang="nl-NL" altLang="nl-NL" sz="2000" dirty="0"/>
              <a:t>..</a:t>
            </a:r>
          </a:p>
          <a:p>
            <a:pPr>
              <a:lnSpc>
                <a:spcPct val="150000"/>
              </a:lnSpc>
            </a:pPr>
            <a:r>
              <a:rPr lang="nl-NL" altLang="nl-NL" sz="2000" dirty="0"/>
              <a:t>Mogelijke </a:t>
            </a:r>
            <a:r>
              <a:rPr lang="nl-NL" altLang="nl-NL" sz="2000" dirty="0">
                <a:solidFill>
                  <a:srgbClr val="FF6600"/>
                </a:solidFill>
              </a:rPr>
              <a:t>prioriteit 2: </a:t>
            </a:r>
            <a:r>
              <a:rPr lang="nl-NL" altLang="nl-NL" sz="2000" dirty="0"/>
              <a:t>.. </a:t>
            </a:r>
          </a:p>
          <a:p>
            <a:pPr>
              <a:lnSpc>
                <a:spcPct val="150000"/>
              </a:lnSpc>
            </a:pPr>
            <a:r>
              <a:rPr lang="nl-NL" altLang="nl-NL" sz="2000" dirty="0"/>
              <a:t>Mogelijke </a:t>
            </a:r>
            <a:r>
              <a:rPr lang="nl-NL" altLang="nl-NL" sz="2000" dirty="0">
                <a:solidFill>
                  <a:srgbClr val="FF7320"/>
                </a:solidFill>
              </a:rPr>
              <a:t>prioriteit 3: </a:t>
            </a:r>
            <a:r>
              <a:rPr lang="nl-NL" altLang="nl-NL" sz="2000" dirty="0"/>
              <a:t>..</a:t>
            </a:r>
          </a:p>
          <a:p>
            <a:pPr marL="0" indent="0">
              <a:buNone/>
            </a:pPr>
            <a:endParaRPr lang="nl-NL" alt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4D74B5C4-4128-4C83-96F6-7EE40C9D38AD}"/>
              </a:ext>
            </a:extLst>
          </p:cNvPr>
          <p:cNvSpPr>
            <a:spLocks noGrp="1"/>
          </p:cNvSpPr>
          <p:nvPr>
            <p:ph type="title"/>
          </p:nvPr>
        </p:nvSpPr>
        <p:spPr>
          <a:xfrm>
            <a:off x="611560" y="2284664"/>
            <a:ext cx="8229600" cy="1146175"/>
          </a:xfrm>
        </p:spPr>
        <p:txBody>
          <a:bodyPr>
            <a:normAutofit fontScale="90000"/>
          </a:bodyPr>
          <a:lstStyle/>
          <a:p>
            <a:pPr algn="ctr"/>
            <a:r>
              <a:rPr lang="nl-NL" altLang="nl-NL" sz="3600" dirty="0">
                <a:solidFill>
                  <a:srgbClr val="FF6600"/>
                </a:solidFill>
              </a:rPr>
              <a:t>Voorwaarden voor lezen (2): </a:t>
            </a:r>
            <a:br>
              <a:rPr lang="nl-NL" altLang="nl-NL" sz="3600" dirty="0">
                <a:solidFill>
                  <a:srgbClr val="FF6600"/>
                </a:solidFill>
              </a:rPr>
            </a:br>
            <a:r>
              <a:rPr lang="nl-NL" altLang="nl-NL" sz="3600" dirty="0">
                <a:solidFill>
                  <a:srgbClr val="FF6600"/>
                </a:solidFill>
              </a:rPr>
              <a:t>Tijd voor lezen</a:t>
            </a:r>
          </a:p>
        </p:txBody>
      </p:sp>
      <p:sp>
        <p:nvSpPr>
          <p:cNvPr id="75779" name="Tijdelijke aanduiding voor inhoud 2">
            <a:extLst>
              <a:ext uri="{FF2B5EF4-FFF2-40B4-BE49-F238E27FC236}">
                <a16:creationId xmlns:a16="http://schemas.microsoft.com/office/drawing/2014/main" id="{D59B5B2F-67EF-40B4-8ACD-73CAC9ED08C3}"/>
              </a:ext>
            </a:extLst>
          </p:cNvPr>
          <p:cNvSpPr>
            <a:spLocks noGrp="1" noChangeArrowheads="1"/>
          </p:cNvSpPr>
          <p:nvPr>
            <p:ph idx="4294967295"/>
          </p:nvPr>
        </p:nvSpPr>
        <p:spPr bwMode="auto">
          <a:xfrm>
            <a:off x="282212" y="3543605"/>
            <a:ext cx="7201496" cy="1609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57200" indent="-457200">
              <a:lnSpc>
                <a:spcPct val="150000"/>
              </a:lnSpc>
              <a:buFont typeface="+mj-lt"/>
              <a:buAutoNum type="arabicPeriod"/>
            </a:pPr>
            <a:r>
              <a:rPr lang="nl-NL" sz="2200" dirty="0">
                <a:solidFill>
                  <a:srgbClr val="FF6600"/>
                </a:solidFill>
              </a:rPr>
              <a:t>.</a:t>
            </a:r>
            <a:endParaRPr lang="nl-NL" sz="2200" dirty="0"/>
          </a:p>
          <a:p>
            <a:pPr marL="457200" indent="-457200">
              <a:lnSpc>
                <a:spcPct val="150000"/>
              </a:lnSpc>
              <a:buFont typeface="+mj-lt"/>
              <a:buAutoNum type="arabicPeriod"/>
            </a:pPr>
            <a:r>
              <a:rPr lang="nl-NL" sz="2200" dirty="0">
                <a:solidFill>
                  <a:srgbClr val="FF6600"/>
                </a:solidFill>
              </a:rPr>
              <a:t>Tijd voor lezen</a:t>
            </a:r>
            <a:r>
              <a:rPr lang="nl-NL" sz="2200" dirty="0"/>
              <a:t>: voorlezen en vrij lezen</a:t>
            </a:r>
          </a:p>
          <a:p>
            <a:endParaRPr lang="nl-NL" altLang="nl-NL" dirty="0"/>
          </a:p>
        </p:txBody>
      </p:sp>
      <p:sp>
        <p:nvSpPr>
          <p:cNvPr id="3" name="Rechthoek 2">
            <a:extLst>
              <a:ext uri="{FF2B5EF4-FFF2-40B4-BE49-F238E27FC236}">
                <a16:creationId xmlns:a16="http://schemas.microsoft.com/office/drawing/2014/main" id="{D1EC1778-4AE7-4F9B-9543-173F766A31A2}"/>
              </a:ext>
            </a:extLst>
          </p:cNvPr>
          <p:cNvSpPr/>
          <p:nvPr/>
        </p:nvSpPr>
        <p:spPr>
          <a:xfrm>
            <a:off x="7458409" y="3818249"/>
            <a:ext cx="1628972" cy="1045223"/>
          </a:xfrm>
          <a:prstGeom prst="rect">
            <a:avLst/>
          </a:prstGeom>
        </p:spPr>
        <p:txBody>
          <a:bodyPr wrap="none">
            <a:spAutoFit/>
          </a:bodyPr>
          <a:lstStyle/>
          <a:p>
            <a:pPr marL="0" indent="0" algn="ctr">
              <a:lnSpc>
                <a:spcPct val="150000"/>
              </a:lnSpc>
              <a:buNone/>
            </a:pPr>
            <a:r>
              <a:rPr lang="nl-NL" altLang="nl-NL" sz="2200" dirty="0">
                <a:solidFill>
                  <a:srgbClr val="FF6600"/>
                </a:solidFill>
              </a:rPr>
              <a:t>Een goede </a:t>
            </a:r>
          </a:p>
          <a:p>
            <a:pPr marL="0" indent="0" algn="ctr">
              <a:lnSpc>
                <a:spcPct val="150000"/>
              </a:lnSpc>
              <a:buNone/>
            </a:pPr>
            <a:r>
              <a:rPr lang="nl-NL" altLang="nl-NL" sz="2200" dirty="0">
                <a:solidFill>
                  <a:srgbClr val="FF6600"/>
                </a:solidFill>
              </a:rPr>
              <a:t>leescultuur</a:t>
            </a:r>
            <a:endParaRPr lang="nl-NL" altLang="nl-NL" sz="2200" dirty="0"/>
          </a:p>
        </p:txBody>
      </p:sp>
      <p:sp>
        <p:nvSpPr>
          <p:cNvPr id="7" name="Rechteraccolade 6">
            <a:extLst>
              <a:ext uri="{FF2B5EF4-FFF2-40B4-BE49-F238E27FC236}">
                <a16:creationId xmlns:a16="http://schemas.microsoft.com/office/drawing/2014/main" id="{F6338652-7C2E-4442-A881-7A305A2C9C41}"/>
              </a:ext>
            </a:extLst>
          </p:cNvPr>
          <p:cNvSpPr/>
          <p:nvPr/>
        </p:nvSpPr>
        <p:spPr>
          <a:xfrm>
            <a:off x="6516216" y="3818249"/>
            <a:ext cx="706892" cy="1059989"/>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dirty="0"/>
          </a:p>
        </p:txBody>
      </p:sp>
    </p:spTree>
    <p:extLst>
      <p:ext uri="{BB962C8B-B14F-4D97-AF65-F5344CB8AC3E}">
        <p14:creationId xmlns:p14="http://schemas.microsoft.com/office/powerpoint/2010/main" val="274560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960" y="764704"/>
            <a:ext cx="8424480" cy="1143000"/>
          </a:xfrm>
        </p:spPr>
        <p:txBody>
          <a:bodyPr>
            <a:normAutofit/>
          </a:bodyPr>
          <a:lstStyle/>
          <a:p>
            <a:r>
              <a:rPr lang="nl-NL" sz="3000" dirty="0"/>
              <a:t>Hoe vaak lezen leerlingen thuis in een boek? </a:t>
            </a:r>
          </a:p>
        </p:txBody>
      </p:sp>
      <p:sp>
        <p:nvSpPr>
          <p:cNvPr id="5" name="Tijdelijke aanduiding voor inhoud 4">
            <a:extLst>
              <a:ext uri="{FF2B5EF4-FFF2-40B4-BE49-F238E27FC236}">
                <a16:creationId xmlns:a16="http://schemas.microsoft.com/office/drawing/2014/main" id="{B257383F-D608-4D01-8FA9-B105F9EB2225}"/>
              </a:ext>
            </a:extLst>
          </p:cNvPr>
          <p:cNvSpPr>
            <a:spLocks noGrp="1"/>
          </p:cNvSpPr>
          <p:nvPr>
            <p:ph sz="half" idx="2"/>
          </p:nvPr>
        </p:nvSpPr>
        <p:spPr/>
        <p:txBody>
          <a:bodyPr/>
          <a:lstStyle/>
          <a:p>
            <a:endParaRPr lang="nl-NL" dirty="0"/>
          </a:p>
        </p:txBody>
      </p:sp>
    </p:spTree>
    <p:extLst>
      <p:ext uri="{BB962C8B-B14F-4D97-AF65-F5344CB8AC3E}">
        <p14:creationId xmlns:p14="http://schemas.microsoft.com/office/powerpoint/2010/main" val="1690228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764704"/>
            <a:ext cx="8229600" cy="1143000"/>
          </a:xfrm>
        </p:spPr>
        <p:txBody>
          <a:bodyPr/>
          <a:lstStyle/>
          <a:p>
            <a:r>
              <a:rPr lang="nl-NL" dirty="0"/>
              <a:t>Tijd voor lezen in het rooster</a:t>
            </a:r>
          </a:p>
        </p:txBody>
      </p:sp>
      <p:sp>
        <p:nvSpPr>
          <p:cNvPr id="3" name="Tijdelijke aanduiding voor inhoud 2">
            <a:extLst>
              <a:ext uri="{FF2B5EF4-FFF2-40B4-BE49-F238E27FC236}">
                <a16:creationId xmlns:a16="http://schemas.microsoft.com/office/drawing/2014/main" id="{42993B64-86EF-4527-9AE6-F772742E602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5405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851" y="620688"/>
            <a:ext cx="8229600" cy="1143000"/>
          </a:xfrm>
        </p:spPr>
        <p:txBody>
          <a:bodyPr/>
          <a:lstStyle/>
          <a:p>
            <a:r>
              <a:rPr lang="nl-NL" sz="2800" b="0" dirty="0">
                <a:solidFill>
                  <a:schemeClr val="tx1"/>
                </a:solidFill>
              </a:rPr>
              <a:t>Wat doen leerkrachten?</a:t>
            </a:r>
            <a:br>
              <a:rPr lang="nl-NL" sz="2800" b="0" dirty="0">
                <a:solidFill>
                  <a:schemeClr val="tx1"/>
                </a:solidFill>
              </a:rPr>
            </a:br>
            <a:r>
              <a:rPr lang="nl-NL" dirty="0"/>
              <a:t>Leerlingen laten stillezen/vrij lezen.  </a:t>
            </a:r>
          </a:p>
        </p:txBody>
      </p:sp>
      <p:sp>
        <p:nvSpPr>
          <p:cNvPr id="3" name="Tijdelijke aanduiding voor inhoud 2">
            <a:extLst>
              <a:ext uri="{FF2B5EF4-FFF2-40B4-BE49-F238E27FC236}">
                <a16:creationId xmlns:a16="http://schemas.microsoft.com/office/drawing/2014/main" id="{42993B64-86EF-4527-9AE6-F772742E602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34550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176" y="620688"/>
            <a:ext cx="8229600" cy="1143000"/>
          </a:xfrm>
        </p:spPr>
        <p:txBody>
          <a:bodyPr>
            <a:noAutofit/>
          </a:bodyPr>
          <a:lstStyle/>
          <a:p>
            <a:r>
              <a:rPr lang="nl-NL" sz="2800" b="0" dirty="0">
                <a:solidFill>
                  <a:schemeClr val="tx1"/>
                </a:solidFill>
              </a:rPr>
              <a:t>Wat doen leerkrachten? </a:t>
            </a:r>
            <a:br>
              <a:rPr lang="nl-NL" b="0" dirty="0">
                <a:solidFill>
                  <a:schemeClr val="tx1"/>
                </a:solidFill>
              </a:rPr>
            </a:br>
            <a:r>
              <a:rPr lang="nl-NL" dirty="0"/>
              <a:t>Voorlezen</a:t>
            </a:r>
          </a:p>
        </p:txBody>
      </p:sp>
      <p:sp>
        <p:nvSpPr>
          <p:cNvPr id="3" name="Tijdelijke aanduiding voor inhoud 2">
            <a:extLst>
              <a:ext uri="{FF2B5EF4-FFF2-40B4-BE49-F238E27FC236}">
                <a16:creationId xmlns:a16="http://schemas.microsoft.com/office/drawing/2014/main" id="{1B42EED9-D4E9-4ADE-84C2-52FF44ACFAD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8492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06D22-8C00-4A42-98AC-BA8EB3A82067}"/>
              </a:ext>
            </a:extLst>
          </p:cNvPr>
          <p:cNvSpPr>
            <a:spLocks noGrp="1"/>
          </p:cNvSpPr>
          <p:nvPr>
            <p:ph type="title"/>
          </p:nvPr>
        </p:nvSpPr>
        <p:spPr>
          <a:xfrm>
            <a:off x="361666" y="864410"/>
            <a:ext cx="8665573" cy="994172"/>
          </a:xfrm>
        </p:spPr>
        <p:txBody>
          <a:bodyPr>
            <a:noAutofit/>
          </a:bodyPr>
          <a:lstStyle/>
          <a:p>
            <a:r>
              <a:rPr lang="nl-NL" dirty="0">
                <a:solidFill>
                  <a:srgbClr val="FF6600"/>
                </a:solidFill>
              </a:rPr>
              <a:t>Hoe draagt de monitor bij aan</a:t>
            </a:r>
            <a:br>
              <a:rPr lang="nl-NL" dirty="0">
                <a:solidFill>
                  <a:srgbClr val="FF6600"/>
                </a:solidFill>
              </a:rPr>
            </a:br>
            <a:r>
              <a:rPr lang="nl-NL" dirty="0">
                <a:solidFill>
                  <a:srgbClr val="FF6600"/>
                </a:solidFill>
              </a:rPr>
              <a:t>een gezamenlijk leesoffensief (Lees!) </a:t>
            </a:r>
          </a:p>
        </p:txBody>
      </p:sp>
      <p:sp>
        <p:nvSpPr>
          <p:cNvPr id="3" name="Tijdelijke aanduiding voor inhoud 2">
            <a:extLst>
              <a:ext uri="{FF2B5EF4-FFF2-40B4-BE49-F238E27FC236}">
                <a16:creationId xmlns:a16="http://schemas.microsoft.com/office/drawing/2014/main" id="{3C28B3DD-CB39-40C6-A099-5732C5E25E02}"/>
              </a:ext>
            </a:extLst>
          </p:cNvPr>
          <p:cNvSpPr>
            <a:spLocks noGrp="1"/>
          </p:cNvSpPr>
          <p:nvPr>
            <p:ph idx="1"/>
          </p:nvPr>
        </p:nvSpPr>
        <p:spPr>
          <a:xfrm>
            <a:off x="478428" y="2233000"/>
            <a:ext cx="8270036" cy="3263504"/>
          </a:xfrm>
        </p:spPr>
        <p:txBody>
          <a:bodyPr>
            <a:normAutofit fontScale="77500" lnSpcReduction="20000"/>
          </a:bodyPr>
          <a:lstStyle/>
          <a:p>
            <a:pPr marL="0" indent="0">
              <a:lnSpc>
                <a:spcPct val="150000"/>
              </a:lnSpc>
              <a:buNone/>
            </a:pPr>
            <a:r>
              <a:rPr lang="nl-NL" sz="3100" dirty="0"/>
              <a:t>Gezamenlijk advies van </a:t>
            </a:r>
            <a:r>
              <a:rPr lang="nl-NL" sz="3100" dirty="0">
                <a:solidFill>
                  <a:srgbClr val="00B0F0"/>
                </a:solidFill>
              </a:rPr>
              <a:t>Onderwijsraad en Raad van Cultuur</a:t>
            </a:r>
            <a:r>
              <a:rPr lang="nl-NL" sz="3100" dirty="0"/>
              <a:t>:</a:t>
            </a:r>
            <a:endParaRPr lang="nl-NL" sz="3100" dirty="0">
              <a:solidFill>
                <a:srgbClr val="FF6600"/>
              </a:solidFill>
            </a:endParaRPr>
          </a:p>
          <a:p>
            <a:pPr>
              <a:lnSpc>
                <a:spcPct val="150000"/>
              </a:lnSpc>
            </a:pPr>
            <a:r>
              <a:rPr lang="nl-NL" sz="3100" dirty="0"/>
              <a:t>Voer een krachtig en samenhangend </a:t>
            </a:r>
            <a:r>
              <a:rPr lang="nl-NL" sz="3100" dirty="0">
                <a:solidFill>
                  <a:srgbClr val="FF6600"/>
                </a:solidFill>
              </a:rPr>
              <a:t>leesbeleid</a:t>
            </a:r>
            <a:r>
              <a:rPr lang="nl-NL" sz="3100" dirty="0"/>
              <a:t> </a:t>
            </a:r>
          </a:p>
          <a:p>
            <a:pPr>
              <a:lnSpc>
                <a:spcPct val="150000"/>
              </a:lnSpc>
            </a:pPr>
            <a:r>
              <a:rPr lang="nl-NL" sz="3100" dirty="0"/>
              <a:t>Zorg voor een rijk </a:t>
            </a:r>
            <a:r>
              <a:rPr lang="nl-NL" sz="3100" dirty="0">
                <a:solidFill>
                  <a:srgbClr val="FF6600"/>
                </a:solidFill>
              </a:rPr>
              <a:t>leesaanbod</a:t>
            </a:r>
            <a:r>
              <a:rPr lang="nl-NL" sz="3100" dirty="0"/>
              <a:t>, hetzij op papier,           hetzij digitaal.</a:t>
            </a:r>
          </a:p>
          <a:p>
            <a:pPr>
              <a:lnSpc>
                <a:spcPct val="150000"/>
              </a:lnSpc>
            </a:pPr>
            <a:r>
              <a:rPr lang="nl-NL" sz="3100" dirty="0"/>
              <a:t>Breng een </a:t>
            </a:r>
            <a:r>
              <a:rPr lang="nl-NL" sz="3100" dirty="0">
                <a:solidFill>
                  <a:srgbClr val="FF6600"/>
                </a:solidFill>
              </a:rPr>
              <a:t>leescultuur</a:t>
            </a:r>
            <a:r>
              <a:rPr lang="nl-NL" sz="3100" dirty="0"/>
              <a:t> tot stand </a:t>
            </a:r>
          </a:p>
          <a:p>
            <a:pPr marL="0" indent="0">
              <a:buNone/>
            </a:pPr>
            <a:endParaRPr lang="nl-NL" dirty="0"/>
          </a:p>
          <a:p>
            <a:pPr marL="0" indent="0">
              <a:buNone/>
            </a:pPr>
            <a:endParaRPr lang="nl-NL" dirty="0"/>
          </a:p>
          <a:p>
            <a:endParaRPr lang="nl-NL" dirty="0"/>
          </a:p>
        </p:txBody>
      </p:sp>
      <p:pic>
        <p:nvPicPr>
          <p:cNvPr id="6" name="Afbeelding 5">
            <a:extLst>
              <a:ext uri="{FF2B5EF4-FFF2-40B4-BE49-F238E27FC236}">
                <a16:creationId xmlns:a16="http://schemas.microsoft.com/office/drawing/2014/main" id="{63431F65-06E8-408B-A646-677676BB44B6}"/>
              </a:ext>
            </a:extLst>
          </p:cNvPr>
          <p:cNvPicPr>
            <a:picLocks noChangeAspect="1"/>
          </p:cNvPicPr>
          <p:nvPr/>
        </p:nvPicPr>
        <p:blipFill>
          <a:blip r:embed="rId3"/>
          <a:stretch>
            <a:fillRect/>
          </a:stretch>
        </p:blipFill>
        <p:spPr>
          <a:xfrm>
            <a:off x="7772401" y="3143843"/>
            <a:ext cx="1399045" cy="2400508"/>
          </a:xfrm>
          <a:prstGeom prst="rect">
            <a:avLst/>
          </a:prstGeom>
        </p:spPr>
      </p:pic>
    </p:spTree>
    <p:extLst>
      <p:ext uri="{BB962C8B-B14F-4D97-AF65-F5344CB8AC3E}">
        <p14:creationId xmlns:p14="http://schemas.microsoft.com/office/powerpoint/2010/main" val="176719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147" y="548680"/>
            <a:ext cx="8229600" cy="1143000"/>
          </a:xfrm>
        </p:spPr>
        <p:txBody>
          <a:bodyPr/>
          <a:lstStyle/>
          <a:p>
            <a:r>
              <a:rPr lang="nl-NL" sz="2800" b="0" dirty="0">
                <a:solidFill>
                  <a:schemeClr val="tx1"/>
                </a:solidFill>
              </a:rPr>
              <a:t>Wat doen ouders?</a:t>
            </a:r>
            <a:br>
              <a:rPr lang="nl-NL" sz="2800" b="0" dirty="0">
                <a:solidFill>
                  <a:schemeClr val="tx1"/>
                </a:solidFill>
              </a:rPr>
            </a:br>
            <a:r>
              <a:rPr lang="nl-NL" dirty="0"/>
              <a:t>Voorlezen thuis </a:t>
            </a:r>
          </a:p>
        </p:txBody>
      </p:sp>
      <p:sp>
        <p:nvSpPr>
          <p:cNvPr id="3" name="Tijdelijke aanduiding voor inhoud 2">
            <a:extLst>
              <a:ext uri="{FF2B5EF4-FFF2-40B4-BE49-F238E27FC236}">
                <a16:creationId xmlns:a16="http://schemas.microsoft.com/office/drawing/2014/main" id="{48709113-F682-4ECA-88CF-71BD42FF3EB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43426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6C570597-3EC3-472F-81E6-A6CE94B4070B}"/>
              </a:ext>
            </a:extLst>
          </p:cNvPr>
          <p:cNvSpPr>
            <a:spLocks noGrp="1"/>
          </p:cNvSpPr>
          <p:nvPr>
            <p:ph type="title"/>
          </p:nvPr>
        </p:nvSpPr>
        <p:spPr>
          <a:xfrm>
            <a:off x="457200" y="454025"/>
            <a:ext cx="8229600" cy="1146175"/>
          </a:xfrm>
        </p:spPr>
        <p:txBody>
          <a:bodyPr/>
          <a:lstStyle/>
          <a:p>
            <a:r>
              <a:rPr lang="nl-NL" altLang="nl-NL" sz="3600" dirty="0">
                <a:solidFill>
                  <a:srgbClr val="FF6600"/>
                </a:solidFill>
              </a:rPr>
              <a:t>Conclusie tijd om te lezen</a:t>
            </a:r>
          </a:p>
        </p:txBody>
      </p:sp>
      <p:sp>
        <p:nvSpPr>
          <p:cNvPr id="53251" name="Tijdelijke aanduiding voor inhoud 2">
            <a:extLst>
              <a:ext uri="{FF2B5EF4-FFF2-40B4-BE49-F238E27FC236}">
                <a16:creationId xmlns:a16="http://schemas.microsoft.com/office/drawing/2014/main" id="{20EF17D5-BDB6-41FC-95FB-28C2BD436F16}"/>
              </a:ext>
            </a:extLst>
          </p:cNvPr>
          <p:cNvSpPr>
            <a:spLocks noGrp="1" noChangeArrowheads="1"/>
          </p:cNvSpPr>
          <p:nvPr>
            <p:ph idx="4294967295"/>
          </p:nvPr>
        </p:nvSpPr>
        <p:spPr bwMode="auto">
          <a:xfrm>
            <a:off x="323528"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lnSpc>
                <a:spcPct val="150000"/>
              </a:lnSpc>
              <a:buNone/>
            </a:pPr>
            <a:r>
              <a:rPr lang="nl-NL" sz="2000" dirty="0"/>
              <a:t>Wat valt op?</a:t>
            </a:r>
          </a:p>
          <a:p>
            <a:pPr>
              <a:lnSpc>
                <a:spcPct val="150000"/>
              </a:lnSpc>
            </a:pPr>
            <a:r>
              <a:rPr lang="nl-NL" sz="2000" dirty="0"/>
              <a:t>Er staat (voldoende?) tijd op het rooster voor stillezen en voorlezen, maar dit zegt nog niets over de kwaliteit*.</a:t>
            </a:r>
          </a:p>
          <a:p>
            <a:pPr>
              <a:lnSpc>
                <a:spcPct val="150000"/>
              </a:lnSpc>
            </a:pPr>
            <a:r>
              <a:rPr lang="nl-NL" sz="2000" dirty="0"/>
              <a:t>Voorlezen: </a:t>
            </a:r>
          </a:p>
          <a:p>
            <a:pPr>
              <a:lnSpc>
                <a:spcPct val="150000"/>
              </a:lnSpc>
            </a:pPr>
            <a:r>
              <a:rPr lang="nl-NL" sz="2000" dirty="0"/>
              <a:t>Thuis lezen: </a:t>
            </a:r>
          </a:p>
          <a:p>
            <a:pPr marL="0" indent="0">
              <a:lnSpc>
                <a:spcPct val="150000"/>
              </a:lnSpc>
              <a:buNone/>
            </a:pPr>
            <a:endParaRPr lang="nl-NL" sz="2000" dirty="0"/>
          </a:p>
          <a:p>
            <a:pPr>
              <a:lnSpc>
                <a:spcPct val="150000"/>
              </a:lnSpc>
            </a:pPr>
            <a:r>
              <a:rPr lang="nl-NL" altLang="nl-NL" sz="2000" dirty="0"/>
              <a:t>Mogelijke</a:t>
            </a:r>
            <a:r>
              <a:rPr lang="nl-NL" altLang="nl-NL" sz="2000" dirty="0">
                <a:solidFill>
                  <a:srgbClr val="FF6600"/>
                </a:solidFill>
              </a:rPr>
              <a:t> prioriteit 4:</a:t>
            </a:r>
            <a:endParaRPr lang="nl-NL" altLang="nl-NL" sz="2000" dirty="0"/>
          </a:p>
          <a:p>
            <a:pPr>
              <a:lnSpc>
                <a:spcPct val="150000"/>
              </a:lnSpc>
            </a:pPr>
            <a:r>
              <a:rPr lang="nl-NL" sz="2000" dirty="0"/>
              <a:t>Mogelijke </a:t>
            </a:r>
            <a:r>
              <a:rPr lang="nl-NL" sz="2000" dirty="0">
                <a:solidFill>
                  <a:srgbClr val="FF7320"/>
                </a:solidFill>
              </a:rPr>
              <a:t>prioriteit 5:</a:t>
            </a:r>
            <a:endParaRPr lang="nl-NL" sz="2000" dirty="0"/>
          </a:p>
          <a:p>
            <a:pPr>
              <a:lnSpc>
                <a:spcPct val="150000"/>
              </a:lnSpc>
            </a:pPr>
            <a:endParaRPr lang="nl-NL" altLang="nl-NL" sz="2000" dirty="0"/>
          </a:p>
        </p:txBody>
      </p:sp>
      <p:sp>
        <p:nvSpPr>
          <p:cNvPr id="2" name="Rechthoek 1">
            <a:extLst>
              <a:ext uri="{FF2B5EF4-FFF2-40B4-BE49-F238E27FC236}">
                <a16:creationId xmlns:a16="http://schemas.microsoft.com/office/drawing/2014/main" id="{D01F9A93-55C4-4037-8ED2-1D7D2FC408D2}"/>
              </a:ext>
            </a:extLst>
          </p:cNvPr>
          <p:cNvSpPr/>
          <p:nvPr/>
        </p:nvSpPr>
        <p:spPr>
          <a:xfrm>
            <a:off x="189856" y="5949280"/>
            <a:ext cx="6402725" cy="698717"/>
          </a:xfrm>
          <a:prstGeom prst="rect">
            <a:avLst/>
          </a:prstGeom>
        </p:spPr>
        <p:txBody>
          <a:bodyPr wrap="square">
            <a:spAutoFit/>
          </a:bodyPr>
          <a:lstStyle/>
          <a:p>
            <a:pPr>
              <a:lnSpc>
                <a:spcPct val="150000"/>
              </a:lnSpc>
            </a:pPr>
            <a:r>
              <a:rPr lang="nl-NL" sz="1400" dirty="0">
                <a:latin typeface="Arial" panose="020B0604020202020204" pitchFamily="34" charset="0"/>
                <a:cs typeface="Arial" panose="020B0604020202020204" pitchFamily="34" charset="0"/>
              </a:rPr>
              <a:t>*Uit </a:t>
            </a:r>
            <a:r>
              <a:rPr lang="nl-NL" sz="1400" dirty="0">
                <a:latin typeface="Arial" panose="020B0604020202020204" pitchFamily="34" charset="0"/>
                <a:cs typeface="Arial" panose="020B0604020202020204" pitchFamily="34" charset="0"/>
                <a:hlinkClick r:id="rId3"/>
              </a:rPr>
              <a:t>onderzoek van Adriana Bus </a:t>
            </a:r>
            <a:r>
              <a:rPr lang="nl-NL" sz="1400" dirty="0">
                <a:latin typeface="Arial" panose="020B0604020202020204" pitchFamily="34" charset="0"/>
                <a:cs typeface="Arial" panose="020B0604020202020204" pitchFamily="34" charset="0"/>
              </a:rPr>
              <a:t>blijkt dat stillezen voor niet-lezers averechts kan uitpakken, dus misschien een teamscholing over ‘begeleid stillezen’?</a:t>
            </a:r>
          </a:p>
        </p:txBody>
      </p:sp>
      <p:pic>
        <p:nvPicPr>
          <p:cNvPr id="5" name="Afbeelding 4">
            <a:extLst>
              <a:ext uri="{FF2B5EF4-FFF2-40B4-BE49-F238E27FC236}">
                <a16:creationId xmlns:a16="http://schemas.microsoft.com/office/drawing/2014/main" id="{E2126B93-F749-4218-9C55-63E567FE591E}"/>
              </a:ext>
            </a:extLst>
          </p:cNvPr>
          <p:cNvPicPr>
            <a:picLocks noChangeAspect="1"/>
          </p:cNvPicPr>
          <p:nvPr/>
        </p:nvPicPr>
        <p:blipFill>
          <a:blip r:embed="rId4"/>
          <a:stretch>
            <a:fillRect/>
          </a:stretch>
        </p:blipFill>
        <p:spPr>
          <a:xfrm>
            <a:off x="6732240" y="3556364"/>
            <a:ext cx="2278262" cy="3232284"/>
          </a:xfrm>
          <a:prstGeom prst="rect">
            <a:avLst/>
          </a:prstGeom>
        </p:spPr>
      </p:pic>
    </p:spTree>
    <p:extLst>
      <p:ext uri="{BB962C8B-B14F-4D97-AF65-F5344CB8AC3E}">
        <p14:creationId xmlns:p14="http://schemas.microsoft.com/office/powerpoint/2010/main" val="274355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4D74B5C4-4128-4C83-96F6-7EE40C9D38AD}"/>
              </a:ext>
            </a:extLst>
          </p:cNvPr>
          <p:cNvSpPr>
            <a:spLocks noGrp="1"/>
          </p:cNvSpPr>
          <p:nvPr>
            <p:ph type="title"/>
          </p:nvPr>
        </p:nvSpPr>
        <p:spPr>
          <a:xfrm>
            <a:off x="611560" y="2430218"/>
            <a:ext cx="8229600" cy="1146175"/>
          </a:xfrm>
        </p:spPr>
        <p:txBody>
          <a:bodyPr>
            <a:normAutofit fontScale="90000"/>
          </a:bodyPr>
          <a:lstStyle/>
          <a:p>
            <a:pPr algn="ctr"/>
            <a:r>
              <a:rPr lang="nl-NL" altLang="nl-NL" sz="3600" dirty="0">
                <a:solidFill>
                  <a:srgbClr val="FF6600"/>
                </a:solidFill>
              </a:rPr>
              <a:t>Voorwaarden voor lezen (3):</a:t>
            </a:r>
            <a:br>
              <a:rPr lang="nl-NL" altLang="nl-NL" sz="3600" dirty="0">
                <a:solidFill>
                  <a:srgbClr val="FF6600"/>
                </a:solidFill>
              </a:rPr>
            </a:br>
            <a:r>
              <a:rPr lang="nl-NL" altLang="nl-NL" sz="3600" dirty="0">
                <a:solidFill>
                  <a:srgbClr val="FF6600"/>
                </a:solidFill>
              </a:rPr>
              <a:t>Praten over lezen</a:t>
            </a:r>
          </a:p>
        </p:txBody>
      </p:sp>
      <p:sp>
        <p:nvSpPr>
          <p:cNvPr id="75779" name="Tijdelijke aanduiding voor inhoud 2">
            <a:extLst>
              <a:ext uri="{FF2B5EF4-FFF2-40B4-BE49-F238E27FC236}">
                <a16:creationId xmlns:a16="http://schemas.microsoft.com/office/drawing/2014/main" id="{D59B5B2F-67EF-40B4-8ACD-73CAC9ED08C3}"/>
              </a:ext>
            </a:extLst>
          </p:cNvPr>
          <p:cNvSpPr>
            <a:spLocks noGrp="1" noChangeArrowheads="1"/>
          </p:cNvSpPr>
          <p:nvPr>
            <p:ph idx="4294967295"/>
          </p:nvPr>
        </p:nvSpPr>
        <p:spPr bwMode="auto">
          <a:xfrm>
            <a:off x="321594" y="3625969"/>
            <a:ext cx="7201496" cy="211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50000"/>
              </a:lnSpc>
            </a:pPr>
            <a:endParaRPr lang="nl-NL" sz="2200" dirty="0">
              <a:solidFill>
                <a:srgbClr val="FF6600"/>
              </a:solidFill>
            </a:endParaRPr>
          </a:p>
          <a:p>
            <a:pPr>
              <a:lnSpc>
                <a:spcPct val="150000"/>
              </a:lnSpc>
            </a:pPr>
            <a:r>
              <a:rPr lang="nl-NL" sz="2200" dirty="0">
                <a:solidFill>
                  <a:srgbClr val="FF6600"/>
                </a:solidFill>
              </a:rPr>
              <a:t>Praten over lezen</a:t>
            </a:r>
            <a:r>
              <a:rPr lang="nl-NL" sz="2200" dirty="0"/>
              <a:t>: structureel aandacht voor boekenkring/werkvormen en boekpromotie </a:t>
            </a:r>
          </a:p>
          <a:p>
            <a:pPr marL="0" indent="0">
              <a:buNone/>
            </a:pPr>
            <a:endParaRPr lang="nl-NL" altLang="nl-NL" dirty="0"/>
          </a:p>
        </p:txBody>
      </p:sp>
      <p:sp>
        <p:nvSpPr>
          <p:cNvPr id="3" name="Rechthoek 2">
            <a:extLst>
              <a:ext uri="{FF2B5EF4-FFF2-40B4-BE49-F238E27FC236}">
                <a16:creationId xmlns:a16="http://schemas.microsoft.com/office/drawing/2014/main" id="{D1EC1778-4AE7-4F9B-9543-173F766A31A2}"/>
              </a:ext>
            </a:extLst>
          </p:cNvPr>
          <p:cNvSpPr/>
          <p:nvPr/>
        </p:nvSpPr>
        <p:spPr>
          <a:xfrm>
            <a:off x="7511968" y="4071417"/>
            <a:ext cx="1628972" cy="1045223"/>
          </a:xfrm>
          <a:prstGeom prst="rect">
            <a:avLst/>
          </a:prstGeom>
        </p:spPr>
        <p:txBody>
          <a:bodyPr wrap="none">
            <a:spAutoFit/>
          </a:bodyPr>
          <a:lstStyle/>
          <a:p>
            <a:pPr marL="0" indent="0" algn="ctr">
              <a:lnSpc>
                <a:spcPct val="150000"/>
              </a:lnSpc>
              <a:buNone/>
            </a:pPr>
            <a:r>
              <a:rPr lang="nl-NL" altLang="nl-NL" sz="2200" dirty="0">
                <a:solidFill>
                  <a:srgbClr val="FF6600"/>
                </a:solidFill>
              </a:rPr>
              <a:t>Een goede </a:t>
            </a:r>
          </a:p>
          <a:p>
            <a:pPr marL="0" indent="0" algn="ctr">
              <a:lnSpc>
                <a:spcPct val="150000"/>
              </a:lnSpc>
              <a:buNone/>
            </a:pPr>
            <a:r>
              <a:rPr lang="nl-NL" altLang="nl-NL" sz="2200" dirty="0">
                <a:solidFill>
                  <a:srgbClr val="FF6600"/>
                </a:solidFill>
              </a:rPr>
              <a:t>leescultuur</a:t>
            </a:r>
            <a:endParaRPr lang="nl-NL" altLang="nl-NL" sz="2200" dirty="0"/>
          </a:p>
        </p:txBody>
      </p:sp>
      <p:sp>
        <p:nvSpPr>
          <p:cNvPr id="7" name="Rechteraccolade 6">
            <a:extLst>
              <a:ext uri="{FF2B5EF4-FFF2-40B4-BE49-F238E27FC236}">
                <a16:creationId xmlns:a16="http://schemas.microsoft.com/office/drawing/2014/main" id="{F6338652-7C2E-4442-A881-7A305A2C9C41}"/>
              </a:ext>
            </a:extLst>
          </p:cNvPr>
          <p:cNvSpPr/>
          <p:nvPr/>
        </p:nvSpPr>
        <p:spPr>
          <a:xfrm>
            <a:off x="6444208" y="4071417"/>
            <a:ext cx="706892" cy="1222438"/>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extLst>
      <p:ext uri="{BB962C8B-B14F-4D97-AF65-F5344CB8AC3E}">
        <p14:creationId xmlns:p14="http://schemas.microsoft.com/office/powerpoint/2010/main" val="711477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620688"/>
            <a:ext cx="8496488" cy="1143000"/>
          </a:xfrm>
        </p:spPr>
        <p:txBody>
          <a:bodyPr>
            <a:noAutofit/>
          </a:bodyPr>
          <a:lstStyle/>
          <a:p>
            <a:r>
              <a:rPr lang="nl-NL" sz="3000" dirty="0"/>
              <a:t>Wie geeft leerlingen tips voor leuke boeken?</a:t>
            </a:r>
          </a:p>
        </p:txBody>
      </p:sp>
      <p:sp>
        <p:nvSpPr>
          <p:cNvPr id="5" name="Tijdelijke aanduiding voor inhoud 4">
            <a:extLst>
              <a:ext uri="{FF2B5EF4-FFF2-40B4-BE49-F238E27FC236}">
                <a16:creationId xmlns:a16="http://schemas.microsoft.com/office/drawing/2014/main" id="{36EEA2E9-3E5F-42C6-BEC9-1327B2492F8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6220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9228"/>
            <a:ext cx="8229600" cy="1143000"/>
          </a:xfrm>
        </p:spPr>
        <p:txBody>
          <a:bodyPr>
            <a:normAutofit fontScale="90000"/>
          </a:bodyPr>
          <a:lstStyle/>
          <a:p>
            <a:r>
              <a:rPr lang="nl-NL" b="0" dirty="0">
                <a:solidFill>
                  <a:schemeClr val="tx1"/>
                </a:solidFill>
              </a:rPr>
              <a:t>Wat doen leerkrachten?</a:t>
            </a:r>
            <a:br>
              <a:rPr lang="nl-NL" b="0" dirty="0">
                <a:solidFill>
                  <a:schemeClr val="tx1"/>
                </a:solidFill>
              </a:rPr>
            </a:br>
            <a:r>
              <a:rPr lang="nl-NL" dirty="0"/>
              <a:t>Praten over boeken voor of na het voorlezen?  </a:t>
            </a:r>
          </a:p>
        </p:txBody>
      </p:sp>
      <p:sp>
        <p:nvSpPr>
          <p:cNvPr id="3" name="Tijdelijke aanduiding voor inhoud 2">
            <a:extLst>
              <a:ext uri="{FF2B5EF4-FFF2-40B4-BE49-F238E27FC236}">
                <a16:creationId xmlns:a16="http://schemas.microsoft.com/office/drawing/2014/main" id="{42993B64-86EF-4527-9AE6-F772742E602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407891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9228"/>
            <a:ext cx="8229600" cy="1143000"/>
          </a:xfrm>
        </p:spPr>
        <p:txBody>
          <a:bodyPr/>
          <a:lstStyle/>
          <a:p>
            <a:r>
              <a:rPr lang="nl-NL" sz="2800" b="0" dirty="0">
                <a:solidFill>
                  <a:schemeClr val="tx1"/>
                </a:solidFill>
              </a:rPr>
              <a:t>Wat doen leerkrachten?</a:t>
            </a:r>
            <a:br>
              <a:rPr lang="nl-NL" sz="2800" b="0" dirty="0">
                <a:solidFill>
                  <a:schemeClr val="tx1"/>
                </a:solidFill>
              </a:rPr>
            </a:br>
            <a:r>
              <a:rPr lang="nl-NL" dirty="0"/>
              <a:t>Boekenkring</a:t>
            </a:r>
          </a:p>
        </p:txBody>
      </p:sp>
      <p:sp>
        <p:nvSpPr>
          <p:cNvPr id="3" name="Tijdelijke aanduiding voor inhoud 2">
            <a:extLst>
              <a:ext uri="{FF2B5EF4-FFF2-40B4-BE49-F238E27FC236}">
                <a16:creationId xmlns:a16="http://schemas.microsoft.com/office/drawing/2014/main" id="{2C707D41-7E01-41EC-BD7A-61FCECB44BA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8053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9228"/>
            <a:ext cx="8229600" cy="1143000"/>
          </a:xfrm>
        </p:spPr>
        <p:txBody>
          <a:bodyPr>
            <a:normAutofit/>
          </a:bodyPr>
          <a:lstStyle/>
          <a:p>
            <a:r>
              <a:rPr lang="nl-NL" sz="2800" b="0" dirty="0">
                <a:solidFill>
                  <a:schemeClr val="tx1"/>
                </a:solidFill>
              </a:rPr>
              <a:t>Wat doen ouders?</a:t>
            </a:r>
            <a:br>
              <a:rPr lang="nl-NL" sz="2800" b="0" dirty="0">
                <a:solidFill>
                  <a:schemeClr val="tx1"/>
                </a:solidFill>
              </a:rPr>
            </a:br>
            <a:r>
              <a:rPr lang="nl-NL" dirty="0"/>
              <a:t>Praten ouders over boeken?</a:t>
            </a:r>
          </a:p>
        </p:txBody>
      </p:sp>
      <p:sp>
        <p:nvSpPr>
          <p:cNvPr id="3" name="Tijdelijke aanduiding voor inhoud 2">
            <a:extLst>
              <a:ext uri="{FF2B5EF4-FFF2-40B4-BE49-F238E27FC236}">
                <a16:creationId xmlns:a16="http://schemas.microsoft.com/office/drawing/2014/main" id="{2B08B060-538C-40AA-AAE0-2E91391C3F9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95433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6C570597-3EC3-472F-81E6-A6CE94B4070B}"/>
              </a:ext>
            </a:extLst>
          </p:cNvPr>
          <p:cNvSpPr>
            <a:spLocks noGrp="1"/>
          </p:cNvSpPr>
          <p:nvPr>
            <p:ph type="title"/>
          </p:nvPr>
        </p:nvSpPr>
        <p:spPr>
          <a:xfrm>
            <a:off x="457200" y="454025"/>
            <a:ext cx="8229600" cy="1146175"/>
          </a:xfrm>
        </p:spPr>
        <p:txBody>
          <a:bodyPr/>
          <a:lstStyle/>
          <a:p>
            <a:r>
              <a:rPr lang="nl-NL" altLang="nl-NL" sz="3600" dirty="0">
                <a:solidFill>
                  <a:srgbClr val="FF6600"/>
                </a:solidFill>
              </a:rPr>
              <a:t>Conclusie praten over boeken</a:t>
            </a:r>
          </a:p>
        </p:txBody>
      </p:sp>
      <p:sp>
        <p:nvSpPr>
          <p:cNvPr id="53251" name="Tijdelijke aanduiding voor inhoud 2">
            <a:extLst>
              <a:ext uri="{FF2B5EF4-FFF2-40B4-BE49-F238E27FC236}">
                <a16:creationId xmlns:a16="http://schemas.microsoft.com/office/drawing/2014/main" id="{20EF17D5-BDB6-41FC-95FB-28C2BD436F16}"/>
              </a:ext>
            </a:extLst>
          </p:cNvPr>
          <p:cNvSpPr>
            <a:spLocks noGrp="1" noChangeArrowheads="1"/>
          </p:cNvSpPr>
          <p:nvPr>
            <p:ph idx="4294967295"/>
          </p:nvPr>
        </p:nvSpPr>
        <p:spPr bwMode="auto">
          <a:xfrm>
            <a:off x="4572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lnSpc>
                <a:spcPct val="150000"/>
              </a:lnSpc>
              <a:buNone/>
            </a:pPr>
            <a:r>
              <a:rPr lang="nl-NL" altLang="nl-NL" sz="2000" dirty="0"/>
              <a:t>Wat valt op?</a:t>
            </a:r>
          </a:p>
          <a:p>
            <a:pPr>
              <a:lnSpc>
                <a:spcPct val="150000"/>
              </a:lnSpc>
            </a:pPr>
            <a:endParaRPr lang="nl-NL" altLang="nl-NL" sz="2000" dirty="0"/>
          </a:p>
          <a:p>
            <a:pPr marL="0" indent="0">
              <a:lnSpc>
                <a:spcPct val="150000"/>
              </a:lnSpc>
              <a:buNone/>
            </a:pPr>
            <a:r>
              <a:rPr lang="nl-NL" altLang="nl-NL" sz="2000" dirty="0"/>
              <a:t>Mogelijke</a:t>
            </a:r>
            <a:r>
              <a:rPr lang="nl-NL" altLang="nl-NL" sz="2000" dirty="0">
                <a:solidFill>
                  <a:srgbClr val="FF6600"/>
                </a:solidFill>
              </a:rPr>
              <a:t> Prioriteit 6</a:t>
            </a:r>
            <a:endParaRPr lang="nl-NL" altLang="nl-NL" sz="2000" dirty="0"/>
          </a:p>
          <a:p>
            <a:pPr marL="0" indent="0">
              <a:lnSpc>
                <a:spcPct val="150000"/>
              </a:lnSpc>
              <a:buNone/>
            </a:pPr>
            <a:r>
              <a:rPr lang="nl-NL" sz="2000" dirty="0"/>
              <a:t>Mogelijke</a:t>
            </a:r>
            <a:r>
              <a:rPr lang="nl-NL" sz="2000" dirty="0">
                <a:solidFill>
                  <a:srgbClr val="FF7320"/>
                </a:solidFill>
              </a:rPr>
              <a:t> Prioriteit 7</a:t>
            </a:r>
            <a:endParaRPr lang="nl-NL" altLang="nl-NL"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Check: zijn doelen vorig jaar gehaald?</a:t>
            </a:r>
          </a:p>
        </p:txBody>
      </p:sp>
      <p:sp>
        <p:nvSpPr>
          <p:cNvPr id="4" name="Tijdelijke aanduiding voor inhoud 3">
            <a:extLst>
              <a:ext uri="{FF2B5EF4-FFF2-40B4-BE49-F238E27FC236}">
                <a16:creationId xmlns:a16="http://schemas.microsoft.com/office/drawing/2014/main" id="{5E395CD9-E6D1-4575-87C4-6B28D918264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04372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(Nieuwe) prioriteiten m.b.t. doelen vorig jaar </a:t>
            </a:r>
          </a:p>
        </p:txBody>
      </p:sp>
      <p:sp>
        <p:nvSpPr>
          <p:cNvPr id="4" name="Tijdelijke aanduiding voor inhoud 3">
            <a:extLst>
              <a:ext uri="{FF2B5EF4-FFF2-40B4-BE49-F238E27FC236}">
                <a16:creationId xmlns:a16="http://schemas.microsoft.com/office/drawing/2014/main" id="{BAD1E565-C9BE-4165-95BB-B0F5F7C6221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9099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4D74B5C4-4128-4C83-96F6-7EE40C9D38AD}"/>
              </a:ext>
            </a:extLst>
          </p:cNvPr>
          <p:cNvSpPr>
            <a:spLocks noGrp="1"/>
          </p:cNvSpPr>
          <p:nvPr>
            <p:ph type="title"/>
          </p:nvPr>
        </p:nvSpPr>
        <p:spPr>
          <a:xfrm>
            <a:off x="457200" y="817563"/>
            <a:ext cx="8229600" cy="1146175"/>
          </a:xfrm>
        </p:spPr>
        <p:txBody>
          <a:bodyPr>
            <a:normAutofit/>
          </a:bodyPr>
          <a:lstStyle/>
          <a:p>
            <a:r>
              <a:rPr lang="nl-NL" altLang="nl-NL" dirty="0">
                <a:solidFill>
                  <a:srgbClr val="FF6600"/>
                </a:solidFill>
              </a:rPr>
              <a:t>3 voorwaarden voor lezen</a:t>
            </a:r>
          </a:p>
        </p:txBody>
      </p:sp>
      <p:sp>
        <p:nvSpPr>
          <p:cNvPr id="75779" name="Tijdelijke aanduiding voor inhoud 2">
            <a:extLst>
              <a:ext uri="{FF2B5EF4-FFF2-40B4-BE49-F238E27FC236}">
                <a16:creationId xmlns:a16="http://schemas.microsoft.com/office/drawing/2014/main" id="{D59B5B2F-67EF-40B4-8ACD-73CAC9ED08C3}"/>
              </a:ext>
            </a:extLst>
          </p:cNvPr>
          <p:cNvSpPr>
            <a:spLocks noGrp="1" noChangeArrowheads="1"/>
          </p:cNvSpPr>
          <p:nvPr>
            <p:ph idx="4294967295"/>
          </p:nvPr>
        </p:nvSpPr>
        <p:spPr bwMode="auto">
          <a:xfrm>
            <a:off x="267366" y="1963738"/>
            <a:ext cx="7201496"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57200" indent="-457200">
              <a:lnSpc>
                <a:spcPct val="150000"/>
              </a:lnSpc>
              <a:buFont typeface="+mj-lt"/>
              <a:buAutoNum type="arabicPeriod"/>
            </a:pPr>
            <a:r>
              <a:rPr lang="nl-NL" sz="2200" dirty="0">
                <a:solidFill>
                  <a:srgbClr val="FF6600"/>
                </a:solidFill>
              </a:rPr>
              <a:t>Kiezen:</a:t>
            </a:r>
            <a:r>
              <a:rPr lang="nl-NL" sz="2200" dirty="0"/>
              <a:t> collectie en goede boeken kunnen vinden (zoekvaardigheid leerlingen) moeten op orde zijn</a:t>
            </a:r>
          </a:p>
          <a:p>
            <a:pPr marL="457200" indent="-457200">
              <a:lnSpc>
                <a:spcPct val="150000"/>
              </a:lnSpc>
              <a:buFont typeface="+mj-lt"/>
              <a:buAutoNum type="arabicPeriod"/>
            </a:pPr>
            <a:endParaRPr lang="nl-NL" sz="2200" dirty="0"/>
          </a:p>
          <a:p>
            <a:pPr marL="457200" indent="-457200">
              <a:lnSpc>
                <a:spcPct val="150000"/>
              </a:lnSpc>
              <a:buFont typeface="+mj-lt"/>
              <a:buAutoNum type="arabicPeriod"/>
            </a:pPr>
            <a:r>
              <a:rPr lang="nl-NL" sz="2200" dirty="0">
                <a:solidFill>
                  <a:srgbClr val="FF6600"/>
                </a:solidFill>
              </a:rPr>
              <a:t>Tijd voor lezen</a:t>
            </a:r>
            <a:r>
              <a:rPr lang="nl-NL" sz="2200" dirty="0"/>
              <a:t>: voorlezen en vrij lezen</a:t>
            </a:r>
          </a:p>
          <a:p>
            <a:pPr marL="457200" indent="-457200">
              <a:lnSpc>
                <a:spcPct val="150000"/>
              </a:lnSpc>
              <a:buFont typeface="+mj-lt"/>
              <a:buAutoNum type="arabicPeriod"/>
            </a:pPr>
            <a:r>
              <a:rPr lang="nl-NL" sz="2200" dirty="0">
                <a:solidFill>
                  <a:srgbClr val="FF6600"/>
                </a:solidFill>
              </a:rPr>
              <a:t>Praten over lezen</a:t>
            </a:r>
            <a:r>
              <a:rPr lang="nl-NL" sz="2200" dirty="0"/>
              <a:t>: structureel aandacht voor boekenkring/werkvormen en boekpromotie </a:t>
            </a:r>
          </a:p>
          <a:p>
            <a:endParaRPr lang="nl-NL" altLang="nl-NL" dirty="0"/>
          </a:p>
        </p:txBody>
      </p:sp>
      <p:sp>
        <p:nvSpPr>
          <p:cNvPr id="4" name="Rechteraccolade 3">
            <a:extLst>
              <a:ext uri="{FF2B5EF4-FFF2-40B4-BE49-F238E27FC236}">
                <a16:creationId xmlns:a16="http://schemas.microsoft.com/office/drawing/2014/main" id="{CD477643-49B0-4557-BE0D-2CBC1B2557B6}"/>
              </a:ext>
            </a:extLst>
          </p:cNvPr>
          <p:cNvSpPr/>
          <p:nvPr/>
        </p:nvSpPr>
        <p:spPr>
          <a:xfrm>
            <a:off x="6656821" y="1957041"/>
            <a:ext cx="569697" cy="1005136"/>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dirty="0"/>
          </a:p>
        </p:txBody>
      </p:sp>
      <p:sp>
        <p:nvSpPr>
          <p:cNvPr id="2" name="Rechthoek 1">
            <a:extLst>
              <a:ext uri="{FF2B5EF4-FFF2-40B4-BE49-F238E27FC236}">
                <a16:creationId xmlns:a16="http://schemas.microsoft.com/office/drawing/2014/main" id="{3AFAD718-8F4F-41BF-B6C1-0D9DF3A35FAE}"/>
              </a:ext>
            </a:extLst>
          </p:cNvPr>
          <p:cNvSpPr/>
          <p:nvPr/>
        </p:nvSpPr>
        <p:spPr>
          <a:xfrm>
            <a:off x="7468862" y="2075482"/>
            <a:ext cx="1954609" cy="1045223"/>
          </a:xfrm>
          <a:prstGeom prst="rect">
            <a:avLst/>
          </a:prstGeom>
        </p:spPr>
        <p:txBody>
          <a:bodyPr wrap="square">
            <a:spAutoFit/>
          </a:bodyPr>
          <a:lstStyle/>
          <a:p>
            <a:pPr>
              <a:lnSpc>
                <a:spcPct val="150000"/>
              </a:lnSpc>
            </a:pPr>
            <a:r>
              <a:rPr lang="nl-NL" altLang="nl-NL" sz="2200" dirty="0">
                <a:solidFill>
                  <a:srgbClr val="FF6600"/>
                </a:solidFill>
              </a:rPr>
              <a:t>Een rijk</a:t>
            </a:r>
          </a:p>
          <a:p>
            <a:pPr>
              <a:lnSpc>
                <a:spcPct val="150000"/>
              </a:lnSpc>
            </a:pPr>
            <a:r>
              <a:rPr lang="nl-NL" altLang="nl-NL" sz="2200" dirty="0">
                <a:solidFill>
                  <a:srgbClr val="FF6600"/>
                </a:solidFill>
              </a:rPr>
              <a:t>leesaanbod</a:t>
            </a:r>
            <a:endParaRPr lang="nl-NL" sz="2200" dirty="0"/>
          </a:p>
        </p:txBody>
      </p:sp>
      <p:sp>
        <p:nvSpPr>
          <p:cNvPr id="3" name="Rechthoek 2">
            <a:extLst>
              <a:ext uri="{FF2B5EF4-FFF2-40B4-BE49-F238E27FC236}">
                <a16:creationId xmlns:a16="http://schemas.microsoft.com/office/drawing/2014/main" id="{D1EC1778-4AE7-4F9B-9543-173F766A31A2}"/>
              </a:ext>
            </a:extLst>
          </p:cNvPr>
          <p:cNvSpPr/>
          <p:nvPr/>
        </p:nvSpPr>
        <p:spPr>
          <a:xfrm>
            <a:off x="7536188" y="3695805"/>
            <a:ext cx="1628972" cy="1045223"/>
          </a:xfrm>
          <a:prstGeom prst="rect">
            <a:avLst/>
          </a:prstGeom>
        </p:spPr>
        <p:txBody>
          <a:bodyPr wrap="none">
            <a:spAutoFit/>
          </a:bodyPr>
          <a:lstStyle/>
          <a:p>
            <a:pPr marL="0" indent="0" algn="ctr">
              <a:lnSpc>
                <a:spcPct val="150000"/>
              </a:lnSpc>
              <a:buNone/>
            </a:pPr>
            <a:r>
              <a:rPr lang="nl-NL" altLang="nl-NL" sz="2200" dirty="0">
                <a:solidFill>
                  <a:srgbClr val="FF6600"/>
                </a:solidFill>
              </a:rPr>
              <a:t>Een goede </a:t>
            </a:r>
          </a:p>
          <a:p>
            <a:pPr marL="0" indent="0" algn="ctr">
              <a:lnSpc>
                <a:spcPct val="150000"/>
              </a:lnSpc>
              <a:buNone/>
            </a:pPr>
            <a:r>
              <a:rPr lang="nl-NL" altLang="nl-NL" sz="2200" dirty="0">
                <a:solidFill>
                  <a:srgbClr val="FF6600"/>
                </a:solidFill>
              </a:rPr>
              <a:t>leescultuur</a:t>
            </a:r>
            <a:endParaRPr lang="nl-NL" altLang="nl-NL" sz="2200" dirty="0"/>
          </a:p>
        </p:txBody>
      </p:sp>
      <p:sp>
        <p:nvSpPr>
          <p:cNvPr id="7" name="Rechteraccolade 6">
            <a:extLst>
              <a:ext uri="{FF2B5EF4-FFF2-40B4-BE49-F238E27FC236}">
                <a16:creationId xmlns:a16="http://schemas.microsoft.com/office/drawing/2014/main" id="{F6338652-7C2E-4442-A881-7A305A2C9C41}"/>
              </a:ext>
            </a:extLst>
          </p:cNvPr>
          <p:cNvSpPr/>
          <p:nvPr/>
        </p:nvSpPr>
        <p:spPr>
          <a:xfrm>
            <a:off x="6656821" y="3587910"/>
            <a:ext cx="706892" cy="1222438"/>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extLst>
      <p:ext uri="{BB962C8B-B14F-4D97-AF65-F5344CB8AC3E}">
        <p14:creationId xmlns:p14="http://schemas.microsoft.com/office/powerpoint/2010/main" val="130431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BDFF168C-25CF-47A2-BE57-592922311F10}"/>
              </a:ext>
            </a:extLst>
          </p:cNvPr>
          <p:cNvSpPr>
            <a:spLocks noGrp="1"/>
          </p:cNvSpPr>
          <p:nvPr>
            <p:ph type="title"/>
          </p:nvPr>
        </p:nvSpPr>
        <p:spPr>
          <a:xfrm>
            <a:off x="250825" y="549275"/>
            <a:ext cx="8229600" cy="1146175"/>
          </a:xfrm>
        </p:spPr>
        <p:txBody>
          <a:bodyPr>
            <a:normAutofit/>
          </a:bodyPr>
          <a:lstStyle/>
          <a:p>
            <a:r>
              <a:rPr lang="nl-NL" altLang="nl-NL" dirty="0">
                <a:solidFill>
                  <a:srgbClr val="FF6600"/>
                </a:solidFill>
              </a:rPr>
              <a:t>Prioriteiten voor de bibliotheek</a:t>
            </a:r>
          </a:p>
        </p:txBody>
      </p:sp>
      <p:sp>
        <p:nvSpPr>
          <p:cNvPr id="3" name="Tijdelijke aanduiding voor inhoud 2">
            <a:extLst>
              <a:ext uri="{FF2B5EF4-FFF2-40B4-BE49-F238E27FC236}">
                <a16:creationId xmlns:a16="http://schemas.microsoft.com/office/drawing/2014/main" id="{267246B6-D3BC-492D-8E82-6D982ABDF3E7}"/>
              </a:ext>
            </a:extLst>
          </p:cNvPr>
          <p:cNvSpPr>
            <a:spLocks noGrp="1"/>
          </p:cNvSpPr>
          <p:nvPr>
            <p:ph idx="4294967295"/>
          </p:nvPr>
        </p:nvSpPr>
        <p:spPr>
          <a:xfrm>
            <a:off x="539750" y="1725613"/>
            <a:ext cx="8229600" cy="4343400"/>
          </a:xfrm>
        </p:spPr>
        <p:txBody>
          <a:bodyPr>
            <a:normAutofit/>
          </a:bodyPr>
          <a:lstStyle/>
          <a:p>
            <a:pPr>
              <a:lnSpc>
                <a:spcPct val="150000"/>
              </a:lnSpc>
              <a:defRPr/>
            </a:pPr>
            <a:endParaRPr lang="nl-NL"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AD8E690B-5152-4F4F-85ED-89BFCFDE65EB}"/>
              </a:ext>
            </a:extLst>
          </p:cNvPr>
          <p:cNvSpPr>
            <a:spLocks noGrp="1"/>
          </p:cNvSpPr>
          <p:nvPr>
            <p:ph type="title"/>
          </p:nvPr>
        </p:nvSpPr>
        <p:spPr>
          <a:xfrm>
            <a:off x="455230" y="692696"/>
            <a:ext cx="8229600" cy="1143000"/>
          </a:xfrm>
        </p:spPr>
        <p:txBody>
          <a:bodyPr>
            <a:normAutofit/>
          </a:bodyPr>
          <a:lstStyle/>
          <a:p>
            <a:r>
              <a:rPr lang="nl-NL" altLang="nl-NL" dirty="0">
                <a:solidFill>
                  <a:srgbClr val="FF6600"/>
                </a:solidFill>
              </a:rPr>
              <a:t>Mogelijke prioriteiten leerkrachten</a:t>
            </a:r>
          </a:p>
        </p:txBody>
      </p:sp>
      <p:sp>
        <p:nvSpPr>
          <p:cNvPr id="4" name="Tijdelijke aanduiding voor inhoud 3">
            <a:extLst>
              <a:ext uri="{FF2B5EF4-FFF2-40B4-BE49-F238E27FC236}">
                <a16:creationId xmlns:a16="http://schemas.microsoft.com/office/drawing/2014/main" id="{C1A1A1CC-0ACE-435A-B516-6998A2DA8565}"/>
              </a:ext>
            </a:extLst>
          </p:cNvPr>
          <p:cNvSpPr>
            <a:spLocks noGrp="1"/>
          </p:cNvSpPr>
          <p:nvPr>
            <p:ph idx="1"/>
          </p:nvPr>
        </p:nvSpPr>
        <p:spPr/>
        <p:txBody>
          <a:bodyPr>
            <a:normAutofit/>
          </a:bodyPr>
          <a:lstStyle/>
          <a:p>
            <a:pPr lvl="0">
              <a:lnSpc>
                <a:spcPct val="150000"/>
              </a:lnSpc>
              <a:defRPr/>
            </a:pPr>
            <a:endParaRPr lang="nl-NL" dirty="0">
              <a:solidFill>
                <a:prstClr val="black"/>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204864"/>
            <a:ext cx="8229600" cy="2088232"/>
          </a:xfrm>
          <a:prstGeom prst="rect">
            <a:avLst/>
          </a:prstGeom>
        </p:spPr>
        <p:txBody>
          <a:bodyPr>
            <a:normAutofit fontScale="85000" lnSpcReduction="20000"/>
          </a:bodyPr>
          <a:lstStyle/>
          <a:p>
            <a:pPr lvl="0" algn="ctr">
              <a:spcBef>
                <a:spcPct val="0"/>
              </a:spcBef>
              <a:defRPr/>
            </a:pPr>
            <a:b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br>
            <a: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t>Stap </a:t>
            </a:r>
            <a:r>
              <a:rPr lang="nl-NL" sz="3200" b="1" dirty="0">
                <a:solidFill>
                  <a:srgbClr val="FF7320"/>
                </a:solidFill>
                <a:latin typeface="Arial" pitchFamily="34" charset="0"/>
                <a:ea typeface="+mj-ea"/>
                <a:cs typeface="Arial" pitchFamily="34" charset="0"/>
              </a:rPr>
              <a:t>2:</a:t>
            </a:r>
          </a:p>
          <a:p>
            <a:pPr lvl="0" algn="ctr">
              <a:lnSpc>
                <a:spcPct val="170000"/>
              </a:lnSpc>
              <a:spcBef>
                <a:spcPct val="0"/>
              </a:spcBef>
              <a:defRPr/>
            </a:pPr>
            <a:r>
              <a:rPr lang="nl-NL" sz="3200" b="1" dirty="0">
                <a:solidFill>
                  <a:srgbClr val="FF7320"/>
                </a:solidFill>
                <a:latin typeface="Arial" pitchFamily="34" charset="0"/>
                <a:ea typeface="+mj-ea"/>
                <a:cs typeface="Arial" pitchFamily="34" charset="0"/>
              </a:rPr>
              <a:t>Wat laat je zien aan de directie / het team</a:t>
            </a:r>
          </a:p>
          <a:p>
            <a:pPr lvl="0" algn="ctr">
              <a:lnSpc>
                <a:spcPct val="170000"/>
              </a:lnSpc>
              <a:spcBef>
                <a:spcPct val="0"/>
              </a:spcBef>
              <a:defRPr/>
            </a:pPr>
            <a:r>
              <a:rPr lang="nl-NL" sz="3200" b="1" dirty="0">
                <a:solidFill>
                  <a:srgbClr val="FF7320"/>
                </a:solidFill>
                <a:latin typeface="Arial" pitchFamily="34" charset="0"/>
                <a:ea typeface="+mj-ea"/>
                <a:cs typeface="Arial" pitchFamily="34" charset="0"/>
              </a:rPr>
              <a:t>Conclusies en prioriteiten leiden tot een voorstel</a:t>
            </a:r>
            <a:endPar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nl-NL" sz="3200" b="1" dirty="0">
              <a:solidFill>
                <a:srgbClr val="FF732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3200" b="1" i="1" u="none" strike="noStrike" kern="1200" cap="none" spc="0" normalizeH="0" baseline="0" noProof="0" dirty="0">
              <a:ln>
                <a:noFill/>
              </a:ln>
              <a:solidFill>
                <a:srgbClr val="FF732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39996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Dia’s selecteren voor de terugkoppeling naar het team</a:t>
            </a:r>
          </a:p>
        </p:txBody>
      </p:sp>
      <p:sp>
        <p:nvSpPr>
          <p:cNvPr id="3" name="Tijdelijke aanduiding voor inhoud 2"/>
          <p:cNvSpPr>
            <a:spLocks noGrp="1"/>
          </p:cNvSpPr>
          <p:nvPr>
            <p:ph idx="1"/>
          </p:nvPr>
        </p:nvSpPr>
        <p:spPr/>
        <p:txBody>
          <a:bodyPr>
            <a:normAutofit fontScale="92500"/>
          </a:bodyPr>
          <a:lstStyle/>
          <a:p>
            <a:pPr>
              <a:lnSpc>
                <a:spcPct val="150000"/>
              </a:lnSpc>
            </a:pPr>
            <a:r>
              <a:rPr lang="nl-NL" altLang="nl-NL" sz="2400" dirty="0"/>
              <a:t>Begin met een opfrisser over het waarom van lezen en samenwerken</a:t>
            </a:r>
          </a:p>
          <a:p>
            <a:pPr>
              <a:lnSpc>
                <a:spcPct val="150000"/>
              </a:lnSpc>
            </a:pPr>
            <a:r>
              <a:rPr lang="nl-NL" altLang="nl-NL" sz="2400" dirty="0"/>
              <a:t>Twee dia’s over het leesplezier van leerlingen (bijvoorbeeld 1 per geslacht en 1 per groep)</a:t>
            </a:r>
          </a:p>
          <a:p>
            <a:pPr>
              <a:lnSpc>
                <a:spcPct val="150000"/>
              </a:lnSpc>
            </a:pPr>
            <a:r>
              <a:rPr lang="nl-NL" sz="2400" dirty="0"/>
              <a:t>Kies bij elk van de 3 prioriteiten 2 dia’s om met het team te bespreken. Dit is de basis van je presentatie voor het team.</a:t>
            </a:r>
            <a:r>
              <a:rPr lang="nl-NL" altLang="nl-NL" sz="2400" dirty="0"/>
              <a:t> </a:t>
            </a:r>
          </a:p>
          <a:p>
            <a:pPr lvl="1">
              <a:lnSpc>
                <a:spcPct val="150000"/>
              </a:lnSpc>
            </a:pPr>
            <a:endParaRPr lang="nl-NL" altLang="nl-NL" sz="2000" dirty="0"/>
          </a:p>
          <a:p>
            <a:pPr>
              <a:lnSpc>
                <a:spcPct val="150000"/>
              </a:lnSpc>
            </a:pPr>
            <a:endParaRPr lang="nl-NL" sz="2400" dirty="0"/>
          </a:p>
          <a:p>
            <a:pPr marL="0" indent="0">
              <a:buNone/>
            </a:pPr>
            <a:endParaRPr lang="nl-NL" dirty="0"/>
          </a:p>
        </p:txBody>
      </p:sp>
    </p:spTree>
    <p:extLst>
      <p:ext uri="{BB962C8B-B14F-4D97-AF65-F5344CB8AC3E}">
        <p14:creationId xmlns:p14="http://schemas.microsoft.com/office/powerpoint/2010/main" val="404316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E8326-E4E4-432E-8823-F39751312A25}"/>
              </a:ext>
            </a:extLst>
          </p:cNvPr>
          <p:cNvSpPr>
            <a:spLocks noGrp="1"/>
          </p:cNvSpPr>
          <p:nvPr>
            <p:ph type="title"/>
          </p:nvPr>
        </p:nvSpPr>
        <p:spPr/>
        <p:txBody>
          <a:bodyPr>
            <a:normAutofit fontScale="90000"/>
          </a:bodyPr>
          <a:lstStyle/>
          <a:p>
            <a:r>
              <a:rPr lang="nl-NL" altLang="nl-NL" dirty="0">
                <a:ea typeface="MS PGothic" panose="020B0600070205080204" pitchFamily="34" charset="-128"/>
              </a:rPr>
              <a:t>Voorbeeld Opfrisser</a:t>
            </a:r>
            <a:br>
              <a:rPr lang="nl-NL" altLang="nl-NL" dirty="0">
                <a:ea typeface="MS PGothic" panose="020B0600070205080204" pitchFamily="34" charset="-128"/>
              </a:rPr>
            </a:br>
            <a:r>
              <a:rPr lang="nl-NL" altLang="nl-NL" sz="2400" i="1" dirty="0">
                <a:ea typeface="MS PGothic" panose="020B0600070205080204" pitchFamily="34" charset="-128"/>
              </a:rPr>
              <a:t>Buitenlands onderzoek liet al zien dat lezen een positief effect heeft op:</a:t>
            </a:r>
            <a:endParaRPr lang="nl-NL" sz="2400" i="1" dirty="0"/>
          </a:p>
        </p:txBody>
      </p:sp>
      <p:sp>
        <p:nvSpPr>
          <p:cNvPr id="23555" name="Tijdelijke aanduiding voor inhoud 3">
            <a:extLst>
              <a:ext uri="{FF2B5EF4-FFF2-40B4-BE49-F238E27FC236}">
                <a16:creationId xmlns:a16="http://schemas.microsoft.com/office/drawing/2014/main" id="{076B20F3-605E-40A0-AE8C-80014AB4505F}"/>
              </a:ext>
            </a:extLst>
          </p:cNvPr>
          <p:cNvSpPr>
            <a:spLocks noGrp="1"/>
          </p:cNvSpPr>
          <p:nvPr>
            <p:ph idx="1"/>
          </p:nvPr>
        </p:nvSpPr>
        <p:spPr/>
        <p:txBody>
          <a:bodyPr>
            <a:normAutofit fontScale="77500" lnSpcReduction="20000"/>
          </a:bodyPr>
          <a:lstStyle/>
          <a:p>
            <a:pPr eaLnBrk="1" hangingPunct="1">
              <a:lnSpc>
                <a:spcPct val="80000"/>
              </a:lnSpc>
            </a:pPr>
            <a:endParaRPr lang="nl-NL" altLang="nl-NL" sz="3000"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150000"/>
              </a:lnSpc>
            </a:pPr>
            <a:r>
              <a:rPr lang="nl-NL" altLang="nl-NL" sz="2600" dirty="0">
                <a:ea typeface="MS PGothic" panose="020B0600070205080204" pitchFamily="34" charset="-128"/>
                <a:cs typeface="Arial" panose="020B0604020202020204" pitchFamily="34" charset="0"/>
              </a:rPr>
              <a:t>woordenschat</a:t>
            </a:r>
          </a:p>
          <a:p>
            <a:pPr eaLnBrk="1" hangingPunct="1">
              <a:lnSpc>
                <a:spcPct val="150000"/>
              </a:lnSpc>
            </a:pPr>
            <a:r>
              <a:rPr lang="nl-NL" altLang="nl-NL" sz="2600" dirty="0">
                <a:ea typeface="MS PGothic" panose="020B0600070205080204" pitchFamily="34" charset="-128"/>
                <a:cs typeface="Arial" panose="020B0604020202020204" pitchFamily="34" charset="0"/>
              </a:rPr>
              <a:t>begrijpend lezen</a:t>
            </a:r>
          </a:p>
          <a:p>
            <a:pPr eaLnBrk="1" hangingPunct="1">
              <a:lnSpc>
                <a:spcPct val="150000"/>
              </a:lnSpc>
            </a:pPr>
            <a:r>
              <a:rPr lang="nl-NL" altLang="nl-NL" sz="2600" dirty="0">
                <a:ea typeface="MS PGothic" panose="020B0600070205080204" pitchFamily="34" charset="-128"/>
                <a:cs typeface="Arial" panose="020B0604020202020204" pitchFamily="34" charset="0"/>
              </a:rPr>
              <a:t>schrijfstijl</a:t>
            </a:r>
          </a:p>
          <a:p>
            <a:pPr eaLnBrk="1" hangingPunct="1">
              <a:lnSpc>
                <a:spcPct val="150000"/>
              </a:lnSpc>
            </a:pPr>
            <a:r>
              <a:rPr lang="nl-NL" altLang="nl-NL" sz="2600" dirty="0">
                <a:ea typeface="MS PGothic" panose="020B0600070205080204" pitchFamily="34" charset="-128"/>
                <a:cs typeface="Arial" panose="020B0604020202020204" pitchFamily="34" charset="0"/>
              </a:rPr>
              <a:t>spelling</a:t>
            </a:r>
          </a:p>
          <a:p>
            <a:pPr eaLnBrk="1" hangingPunct="1">
              <a:lnSpc>
                <a:spcPct val="150000"/>
              </a:lnSpc>
            </a:pPr>
            <a:r>
              <a:rPr lang="nl-NL" altLang="nl-NL" sz="2600" dirty="0">
                <a:ea typeface="MS PGothic" panose="020B0600070205080204" pitchFamily="34" charset="-128"/>
                <a:cs typeface="Arial" panose="020B0604020202020204" pitchFamily="34" charset="0"/>
              </a:rPr>
              <a:t>kennis van grammatica</a:t>
            </a:r>
          </a:p>
          <a:p>
            <a:pPr eaLnBrk="1" hangingPunct="1">
              <a:lnSpc>
                <a:spcPct val="80000"/>
              </a:lnSpc>
              <a:buFont typeface="Wingdings" panose="05000000000000000000" pitchFamily="2" charset="2"/>
              <a:buNone/>
            </a:pPr>
            <a:r>
              <a:rPr lang="en-US" altLang="nl-NL" sz="2800" dirty="0">
                <a:latin typeface="Arial" panose="020B0604020202020204" pitchFamily="34" charset="0"/>
                <a:ea typeface="MS PGothic" panose="020B0600070205080204" pitchFamily="34" charset="-128"/>
                <a:cs typeface="Arial" panose="020B0604020202020204" pitchFamily="34" charset="0"/>
              </a:rPr>
              <a:t> 	</a:t>
            </a:r>
            <a:endParaRPr lang="en-US" altLang="nl-NL" sz="3000"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r>
              <a:rPr lang="en-US" altLang="nl-NL" sz="3000" dirty="0">
                <a:latin typeface="Arial" panose="020B0604020202020204" pitchFamily="34" charset="0"/>
                <a:ea typeface="MS PGothic" panose="020B0600070205080204" pitchFamily="34" charset="-128"/>
                <a:cs typeface="Arial" panose="020B0604020202020204" pitchFamily="34" charset="0"/>
              </a:rPr>
              <a:t>	</a:t>
            </a:r>
            <a:r>
              <a:rPr lang="en-US" altLang="nl-NL" sz="1600" dirty="0">
                <a:latin typeface="Arial" panose="020B0604020202020204" pitchFamily="34" charset="0"/>
                <a:ea typeface="MS PGothic" panose="020B0600070205080204" pitchFamily="34" charset="-128"/>
                <a:cs typeface="Arial" panose="020B0604020202020204" pitchFamily="34" charset="0"/>
              </a:rPr>
              <a:t>Stephen Krashen (1993), </a:t>
            </a:r>
            <a:r>
              <a:rPr lang="en-US" altLang="nl-NL" sz="1600" i="1" dirty="0">
                <a:latin typeface="Arial" panose="020B0604020202020204" pitchFamily="34" charset="0"/>
                <a:ea typeface="MS PGothic" panose="020B0600070205080204" pitchFamily="34" charset="-128"/>
                <a:cs typeface="Arial" panose="020B0604020202020204" pitchFamily="34" charset="0"/>
              </a:rPr>
              <a:t>The Power of Reading: Insights from the Research.</a:t>
            </a:r>
            <a:r>
              <a:rPr lang="en-US" altLang="nl-NL" sz="1600" dirty="0">
                <a:latin typeface="Arial" panose="020B0604020202020204" pitchFamily="34" charset="0"/>
                <a:ea typeface="MS PGothic" panose="020B0600070205080204" pitchFamily="34" charset="-128"/>
                <a:cs typeface="Arial" panose="020B0604020202020204" pitchFamily="34" charset="0"/>
              </a:rPr>
              <a:t> </a:t>
            </a:r>
            <a:endParaRPr lang="en-US" altLang="nl-NL" sz="3000"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r>
              <a:rPr lang="en-US" altLang="nl-NL" sz="3000" dirty="0">
                <a:latin typeface="Arial" panose="020B0604020202020204" pitchFamily="34" charset="0"/>
                <a:ea typeface="MS PGothic" panose="020B0600070205080204" pitchFamily="34" charset="-128"/>
                <a:cs typeface="Arial" panose="020B0604020202020204" pitchFamily="34" charset="0"/>
              </a:rPr>
              <a:t>	</a:t>
            </a:r>
            <a:endParaRPr lang="nl-NL" altLang="nl-NL" sz="3000" dirty="0">
              <a:latin typeface="Arial" panose="020B0604020202020204" pitchFamily="34" charset="0"/>
              <a:ea typeface="MS PGothic" panose="020B0600070205080204" pitchFamily="34" charset="-128"/>
              <a:cs typeface="Arial" panose="020B0604020202020204" pitchFamily="34" charset="0"/>
            </a:endParaRPr>
          </a:p>
        </p:txBody>
      </p:sp>
      <p:pic>
        <p:nvPicPr>
          <p:cNvPr id="23556" name="Afbeelding 3">
            <a:extLst>
              <a:ext uri="{FF2B5EF4-FFF2-40B4-BE49-F238E27FC236}">
                <a16:creationId xmlns:a16="http://schemas.microsoft.com/office/drawing/2014/main" id="{C6CA1ED6-D5D8-49F7-A14D-DF538659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316163"/>
            <a:ext cx="16017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0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967B9A70-661D-4981-A98D-D50E43BD739D}"/>
              </a:ext>
            </a:extLst>
          </p:cNvPr>
          <p:cNvSpPr>
            <a:spLocks noGrp="1"/>
          </p:cNvSpPr>
          <p:nvPr>
            <p:ph type="title"/>
          </p:nvPr>
        </p:nvSpPr>
        <p:spPr>
          <a:xfrm>
            <a:off x="755576" y="620688"/>
            <a:ext cx="8153400" cy="990600"/>
          </a:xfrm>
        </p:spPr>
        <p:txBody>
          <a:bodyPr>
            <a:normAutofit fontScale="90000"/>
          </a:bodyPr>
          <a:lstStyle/>
          <a:p>
            <a:pPr eaLnBrk="1" hangingPunct="1"/>
            <a:r>
              <a:rPr lang="nl-NL" altLang="nl-NL" dirty="0">
                <a:ea typeface="MS PGothic" panose="020B0600070205080204" pitchFamily="34" charset="-128"/>
                <a:cs typeface="Arial" panose="020B0604020202020204" pitchFamily="34" charset="0"/>
              </a:rPr>
              <a:t>Voorbeeld Opfrisser</a:t>
            </a:r>
            <a:br>
              <a:rPr lang="nl-NL" altLang="nl-NL" dirty="0">
                <a:ea typeface="MS PGothic" panose="020B0600070205080204" pitchFamily="34" charset="-128"/>
                <a:cs typeface="Arial" panose="020B0604020202020204" pitchFamily="34" charset="0"/>
              </a:rPr>
            </a:br>
            <a:r>
              <a:rPr lang="nl-NL" altLang="nl-NL" dirty="0">
                <a:ea typeface="MS PGothic" panose="020B0600070205080204" pitchFamily="34" charset="-128"/>
                <a:cs typeface="Arial" panose="020B0604020202020204" pitchFamily="34" charset="0"/>
              </a:rPr>
              <a:t>Vrij lezen en woordenschat</a:t>
            </a:r>
          </a:p>
        </p:txBody>
      </p:sp>
      <p:sp>
        <p:nvSpPr>
          <p:cNvPr id="11267" name="Rectangle 3">
            <a:extLst>
              <a:ext uri="{FF2B5EF4-FFF2-40B4-BE49-F238E27FC236}">
                <a16:creationId xmlns:a16="http://schemas.microsoft.com/office/drawing/2014/main" id="{872C84F3-2671-415E-B583-98D63607AD56}"/>
              </a:ext>
            </a:extLst>
          </p:cNvPr>
          <p:cNvSpPr>
            <a:spLocks noGrp="1" noChangeArrowheads="1"/>
          </p:cNvSpPr>
          <p:nvPr>
            <p:ph idx="1"/>
          </p:nvPr>
        </p:nvSpPr>
        <p:spPr>
          <a:xfrm>
            <a:off x="468313" y="2124074"/>
            <a:ext cx="8229600" cy="4257253"/>
          </a:xfrm>
        </p:spPr>
        <p:txBody>
          <a:bodyPr>
            <a:normAutofit fontScale="92500" lnSpcReduction="10000"/>
          </a:bodyPr>
          <a:lstStyle/>
          <a:p>
            <a:pPr eaLnBrk="1" hangingPunct="1">
              <a:lnSpc>
                <a:spcPct val="150000"/>
              </a:lnSpc>
              <a:defRPr/>
            </a:pPr>
            <a:r>
              <a:rPr lang="nl-NL" altLang="nl-NL" sz="2400" dirty="0">
                <a:ea typeface="ＭＳ Ｐゴシック" pitchFamily="34" charset="-128"/>
              </a:rPr>
              <a:t>Kinderen die 1 miljoen woorden per jaar lezen, kunnen per jaar hun woordenschat uitbreiden met ca. 1.000 woorden.</a:t>
            </a:r>
          </a:p>
          <a:p>
            <a:pPr eaLnBrk="1" hangingPunct="1">
              <a:lnSpc>
                <a:spcPct val="150000"/>
              </a:lnSpc>
              <a:defRPr/>
            </a:pPr>
            <a:endParaRPr lang="nl-NL" altLang="nl-NL" sz="2400" dirty="0">
              <a:ea typeface="ＭＳ Ｐゴシック" pitchFamily="34" charset="-128"/>
            </a:endParaRPr>
          </a:p>
          <a:p>
            <a:pPr eaLnBrk="1" hangingPunct="1">
              <a:lnSpc>
                <a:spcPct val="150000"/>
              </a:lnSpc>
              <a:defRPr/>
            </a:pPr>
            <a:r>
              <a:rPr lang="nl-NL" altLang="nl-NL" sz="2400" dirty="0">
                <a:ea typeface="ＭＳ Ｐゴシック" pitchFamily="34" charset="-128"/>
              </a:rPr>
              <a:t>Dit komt overeen met ongeveer een kwartier per dag</a:t>
            </a:r>
            <a:r>
              <a:rPr lang="nl-NL" altLang="ja-JP" sz="2400" dirty="0"/>
              <a:t>.</a:t>
            </a:r>
          </a:p>
          <a:p>
            <a:pPr eaLnBrk="1" hangingPunct="1">
              <a:lnSpc>
                <a:spcPct val="150000"/>
              </a:lnSpc>
              <a:defRPr/>
            </a:pPr>
            <a:endParaRPr lang="nl-NL" altLang="nl-NL" sz="2400" dirty="0">
              <a:ea typeface="ＭＳ Ｐゴシック" pitchFamily="34" charset="-128"/>
            </a:endParaRPr>
          </a:p>
          <a:p>
            <a:pPr eaLnBrk="1" hangingPunct="1">
              <a:lnSpc>
                <a:spcPct val="150000"/>
              </a:lnSpc>
              <a:buFont typeface="Arial" charset="0"/>
              <a:buNone/>
              <a:defRPr/>
            </a:pPr>
            <a:r>
              <a:rPr lang="nl-NL" altLang="nl-NL" sz="2400" dirty="0">
                <a:ea typeface="ＭＳ Ｐゴシック" pitchFamily="34" charset="-128"/>
              </a:rPr>
              <a:t>	</a:t>
            </a:r>
          </a:p>
          <a:p>
            <a:pPr eaLnBrk="1" hangingPunct="1">
              <a:lnSpc>
                <a:spcPct val="80000"/>
              </a:lnSpc>
              <a:buFont typeface="Arial" charset="0"/>
              <a:buNone/>
              <a:defRPr/>
            </a:pPr>
            <a:endParaRPr lang="nl-NL" altLang="nl-NL" sz="2000" dirty="0">
              <a:latin typeface="Arial" charset="0"/>
              <a:ea typeface="ＭＳ Ｐゴシック" pitchFamily="34" charset="-128"/>
              <a:cs typeface="Arial" charset="0"/>
            </a:endParaRPr>
          </a:p>
          <a:p>
            <a:pPr eaLnBrk="1" hangingPunct="1">
              <a:lnSpc>
                <a:spcPct val="80000"/>
              </a:lnSpc>
              <a:buFont typeface="Arial" charset="0"/>
              <a:buNone/>
              <a:defRPr/>
            </a:pPr>
            <a:r>
              <a:rPr lang="nl-NL" altLang="nl-NL" sz="1400" dirty="0">
                <a:latin typeface="Arial" charset="0"/>
                <a:ea typeface="ＭＳ Ｐゴシック" pitchFamily="34" charset="-128"/>
                <a:cs typeface="Arial" charset="0"/>
              </a:rPr>
              <a:t>Bronnen: </a:t>
            </a:r>
            <a:r>
              <a:rPr lang="nl-NL" altLang="nl-NL" sz="1400" dirty="0" err="1">
                <a:latin typeface="Arial" charset="0"/>
                <a:ea typeface="ＭＳ Ｐゴシック" pitchFamily="34" charset="-128"/>
                <a:cs typeface="Arial" charset="0"/>
              </a:rPr>
              <a:t>Nagy</a:t>
            </a:r>
            <a:r>
              <a:rPr lang="nl-NL" altLang="nl-NL" sz="1400" dirty="0">
                <a:latin typeface="Arial" charset="0"/>
                <a:ea typeface="ＭＳ Ｐゴシック" pitchFamily="34" charset="-128"/>
                <a:cs typeface="Arial" charset="0"/>
              </a:rPr>
              <a:t>, W., R. Anderson &amp; P. Herman (1987), </a:t>
            </a:r>
            <a:r>
              <a:rPr lang="ja-JP" altLang="nl-NL" sz="1400" dirty="0">
                <a:latin typeface="Arial" charset="0"/>
                <a:cs typeface="Arial" charset="0"/>
              </a:rPr>
              <a:t>‘</a:t>
            </a:r>
            <a:r>
              <a:rPr lang="nl-NL" altLang="ja-JP" sz="1400" dirty="0">
                <a:latin typeface="Arial" charset="0"/>
                <a:cs typeface="Arial" charset="0"/>
              </a:rPr>
              <a:t>Learning word </a:t>
            </a:r>
            <a:r>
              <a:rPr lang="nl-NL" altLang="ja-JP" sz="1400" dirty="0" err="1">
                <a:latin typeface="Arial" charset="0"/>
                <a:cs typeface="Arial" charset="0"/>
              </a:rPr>
              <a:t>meanings</a:t>
            </a:r>
            <a:r>
              <a:rPr lang="nl-NL" altLang="ja-JP" sz="1400" dirty="0">
                <a:latin typeface="Arial" charset="0"/>
                <a:cs typeface="Arial" charset="0"/>
              </a:rPr>
              <a:t> </a:t>
            </a:r>
            <a:r>
              <a:rPr lang="nl-NL" altLang="ja-JP" sz="1400" dirty="0" err="1">
                <a:latin typeface="Arial" charset="0"/>
                <a:cs typeface="Arial" charset="0"/>
              </a:rPr>
              <a:t>from</a:t>
            </a:r>
            <a:r>
              <a:rPr lang="nl-NL" altLang="ja-JP" sz="1400" dirty="0">
                <a:latin typeface="Arial" charset="0"/>
                <a:cs typeface="Arial" charset="0"/>
              </a:rPr>
              <a:t> context </a:t>
            </a:r>
            <a:r>
              <a:rPr lang="nl-NL" altLang="ja-JP" sz="1400" dirty="0" err="1">
                <a:latin typeface="Arial" charset="0"/>
                <a:cs typeface="Arial" charset="0"/>
              </a:rPr>
              <a:t>during</a:t>
            </a:r>
            <a:r>
              <a:rPr lang="nl-NL" altLang="ja-JP" sz="1400" dirty="0">
                <a:latin typeface="Arial" charset="0"/>
                <a:cs typeface="Arial" charset="0"/>
              </a:rPr>
              <a:t> </a:t>
            </a:r>
            <a:r>
              <a:rPr lang="nl-NL" altLang="ja-JP" sz="1400" dirty="0" err="1">
                <a:latin typeface="Arial" charset="0"/>
                <a:cs typeface="Arial" charset="0"/>
              </a:rPr>
              <a:t>normal</a:t>
            </a:r>
            <a:r>
              <a:rPr lang="nl-NL" altLang="ja-JP" sz="1400" dirty="0">
                <a:latin typeface="Arial" charset="0"/>
                <a:cs typeface="Arial" charset="0"/>
              </a:rPr>
              <a:t> reading</a:t>
            </a:r>
            <a:r>
              <a:rPr lang="nl-NL" altLang="nl-NL" sz="1400" dirty="0">
                <a:latin typeface="Arial" charset="0"/>
                <a:ea typeface="ＭＳ Ｐゴシック" pitchFamily="34" charset="-128"/>
                <a:cs typeface="Arial" charset="0"/>
              </a:rPr>
              <a:t>’</a:t>
            </a:r>
            <a:r>
              <a:rPr lang="nl-NL" altLang="ja-JP" sz="1400" dirty="0">
                <a:latin typeface="Arial" charset="0"/>
                <a:cs typeface="Arial" charset="0"/>
              </a:rPr>
              <a:t>. American </a:t>
            </a:r>
            <a:r>
              <a:rPr lang="nl-NL" altLang="ja-JP" sz="1400" dirty="0" err="1">
                <a:latin typeface="Arial" charset="0"/>
                <a:cs typeface="Arial" charset="0"/>
              </a:rPr>
              <a:t>Educational</a:t>
            </a:r>
            <a:r>
              <a:rPr lang="nl-NL" altLang="ja-JP" sz="1400" dirty="0">
                <a:latin typeface="Arial" charset="0"/>
                <a:cs typeface="Arial" charset="0"/>
              </a:rPr>
              <a:t> Research Journal, 24, 237-270; Anderson, R., P. Wilson &amp; L. </a:t>
            </a:r>
            <a:r>
              <a:rPr lang="nl-NL" altLang="ja-JP" sz="1400" dirty="0" err="1">
                <a:latin typeface="Arial" charset="0"/>
                <a:cs typeface="Arial" charset="0"/>
              </a:rPr>
              <a:t>Fielding</a:t>
            </a:r>
            <a:r>
              <a:rPr lang="nl-NL" altLang="ja-JP" sz="1400" dirty="0">
                <a:latin typeface="Arial" charset="0"/>
                <a:cs typeface="Arial" charset="0"/>
              </a:rPr>
              <a:t> (1988), </a:t>
            </a:r>
            <a:r>
              <a:rPr lang="ja-JP" altLang="nl-NL" sz="1400" dirty="0">
                <a:latin typeface="Arial" charset="0"/>
                <a:cs typeface="Arial" charset="0"/>
              </a:rPr>
              <a:t>‘</a:t>
            </a:r>
            <a:r>
              <a:rPr lang="nl-NL" altLang="ja-JP" sz="1400" dirty="0" err="1">
                <a:latin typeface="Arial" charset="0"/>
                <a:cs typeface="Arial" charset="0"/>
              </a:rPr>
              <a:t>Growth</a:t>
            </a:r>
            <a:r>
              <a:rPr lang="nl-NL" altLang="ja-JP" sz="1400" dirty="0">
                <a:latin typeface="Arial" charset="0"/>
                <a:cs typeface="Arial" charset="0"/>
              </a:rPr>
              <a:t> in reading </a:t>
            </a:r>
            <a:r>
              <a:rPr lang="nl-NL" altLang="ja-JP" sz="1400" dirty="0" err="1">
                <a:latin typeface="Arial" charset="0"/>
                <a:cs typeface="Arial" charset="0"/>
              </a:rPr>
              <a:t>and</a:t>
            </a:r>
            <a:r>
              <a:rPr lang="nl-NL" altLang="ja-JP" sz="1400" dirty="0">
                <a:latin typeface="Arial" charset="0"/>
                <a:cs typeface="Arial" charset="0"/>
              </a:rPr>
              <a:t> </a:t>
            </a:r>
            <a:r>
              <a:rPr lang="nl-NL" altLang="ja-JP" sz="1400" dirty="0" err="1">
                <a:latin typeface="Arial" charset="0"/>
                <a:cs typeface="Arial" charset="0"/>
              </a:rPr>
              <a:t>how</a:t>
            </a:r>
            <a:r>
              <a:rPr lang="nl-NL" altLang="ja-JP" sz="1400" dirty="0">
                <a:latin typeface="Arial" charset="0"/>
                <a:cs typeface="Arial" charset="0"/>
              </a:rPr>
              <a:t> </a:t>
            </a:r>
            <a:r>
              <a:rPr lang="nl-NL" altLang="ja-JP" sz="1400" dirty="0" err="1">
                <a:latin typeface="Arial" charset="0"/>
                <a:cs typeface="Arial" charset="0"/>
              </a:rPr>
              <a:t>children</a:t>
            </a:r>
            <a:r>
              <a:rPr lang="nl-NL" altLang="ja-JP" sz="1400" dirty="0">
                <a:latin typeface="Arial" charset="0"/>
                <a:cs typeface="Arial" charset="0"/>
              </a:rPr>
              <a:t> </a:t>
            </a:r>
            <a:r>
              <a:rPr lang="nl-NL" altLang="ja-JP" sz="1400" dirty="0" err="1">
                <a:latin typeface="Arial" charset="0"/>
                <a:cs typeface="Arial" charset="0"/>
              </a:rPr>
              <a:t>spend</a:t>
            </a:r>
            <a:r>
              <a:rPr lang="nl-NL" altLang="ja-JP" sz="1400" dirty="0">
                <a:latin typeface="Arial" charset="0"/>
                <a:cs typeface="Arial" charset="0"/>
              </a:rPr>
              <a:t> </a:t>
            </a:r>
            <a:r>
              <a:rPr lang="nl-NL" altLang="ja-JP" sz="1400" dirty="0" err="1">
                <a:latin typeface="Arial" charset="0"/>
                <a:cs typeface="Arial" charset="0"/>
              </a:rPr>
              <a:t>their</a:t>
            </a:r>
            <a:r>
              <a:rPr lang="nl-NL" altLang="ja-JP" sz="1400" dirty="0">
                <a:latin typeface="Arial" charset="0"/>
                <a:cs typeface="Arial" charset="0"/>
              </a:rPr>
              <a:t> time </a:t>
            </a:r>
            <a:r>
              <a:rPr lang="nl-NL" altLang="ja-JP" sz="1400" dirty="0" err="1">
                <a:latin typeface="Arial" charset="0"/>
                <a:cs typeface="Arial" charset="0"/>
              </a:rPr>
              <a:t>outside</a:t>
            </a:r>
            <a:r>
              <a:rPr lang="nl-NL" altLang="ja-JP" sz="1400" dirty="0">
                <a:latin typeface="Arial" charset="0"/>
                <a:cs typeface="Arial" charset="0"/>
              </a:rPr>
              <a:t> of school.</a:t>
            </a:r>
            <a:r>
              <a:rPr lang="ja-JP" altLang="nl-NL" sz="1400" dirty="0">
                <a:latin typeface="Arial" charset="0"/>
                <a:cs typeface="Arial" charset="0"/>
              </a:rPr>
              <a:t>’</a:t>
            </a:r>
            <a:r>
              <a:rPr lang="nl-NL" altLang="ja-JP" sz="1400" dirty="0">
                <a:latin typeface="Arial" charset="0"/>
                <a:cs typeface="Arial" charset="0"/>
              </a:rPr>
              <a:t> Reading Research </a:t>
            </a:r>
            <a:r>
              <a:rPr lang="nl-NL" altLang="ja-JP" sz="1400" dirty="0" err="1">
                <a:latin typeface="Arial" charset="0"/>
                <a:cs typeface="Arial" charset="0"/>
              </a:rPr>
              <a:t>Quarterly</a:t>
            </a:r>
            <a:r>
              <a:rPr lang="nl-NL" altLang="ja-JP" sz="1400" dirty="0">
                <a:latin typeface="Arial" charset="0"/>
                <a:cs typeface="Arial" charset="0"/>
              </a:rPr>
              <a:t>, 23, 285-303.</a:t>
            </a:r>
            <a:endParaRPr lang="nl-NL" altLang="ja-JP" sz="2000" dirty="0">
              <a:latin typeface="Arial" charset="0"/>
              <a:cs typeface="Arial" charset="0"/>
            </a:endParaRPr>
          </a:p>
          <a:p>
            <a:pPr eaLnBrk="1" hangingPunct="1">
              <a:lnSpc>
                <a:spcPct val="80000"/>
              </a:lnSpc>
              <a:defRPr/>
            </a:pPr>
            <a:endParaRPr lang="nl-NL" altLang="nl-NL" sz="16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142581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D58718B2-F229-4DCF-AA52-55E3E9577CEE}"/>
              </a:ext>
            </a:extLst>
          </p:cNvPr>
          <p:cNvSpPr>
            <a:spLocks noGrp="1"/>
          </p:cNvSpPr>
          <p:nvPr>
            <p:ph type="title"/>
          </p:nvPr>
        </p:nvSpPr>
        <p:spPr>
          <a:xfrm>
            <a:off x="-307501" y="354941"/>
            <a:ext cx="8293216" cy="1144587"/>
          </a:xfrm>
        </p:spPr>
        <p:txBody>
          <a:bodyPr>
            <a:normAutofit/>
          </a:bodyPr>
          <a:lstStyle/>
          <a:p>
            <a:r>
              <a:rPr lang="nl-NL" altLang="nl-NL" sz="2800" dirty="0">
                <a:solidFill>
                  <a:srgbClr val="FF6600"/>
                </a:solidFill>
              </a:rPr>
              <a:t>Lezen verbeteren? </a:t>
            </a:r>
            <a:br>
              <a:rPr lang="nl-NL" altLang="nl-NL" sz="2800" dirty="0">
                <a:solidFill>
                  <a:srgbClr val="FF6600"/>
                </a:solidFill>
              </a:rPr>
            </a:br>
            <a:r>
              <a:rPr lang="nl-NL" altLang="nl-NL" sz="2800" dirty="0">
                <a:solidFill>
                  <a:srgbClr val="FF6600"/>
                </a:solidFill>
              </a:rPr>
              <a:t>Inzetten op 3 punten in samenhang</a:t>
            </a:r>
          </a:p>
        </p:txBody>
      </p:sp>
      <p:sp>
        <p:nvSpPr>
          <p:cNvPr id="6" name="Tekstvak 5">
            <a:extLst>
              <a:ext uri="{FF2B5EF4-FFF2-40B4-BE49-F238E27FC236}">
                <a16:creationId xmlns:a16="http://schemas.microsoft.com/office/drawing/2014/main" id="{87184E59-E29B-492B-A2B9-97FF0EC88FC4}"/>
              </a:ext>
            </a:extLst>
          </p:cNvPr>
          <p:cNvSpPr txBox="1">
            <a:spLocks noChangeArrowheads="1"/>
          </p:cNvSpPr>
          <p:nvPr/>
        </p:nvSpPr>
        <p:spPr bwMode="auto">
          <a:xfrm>
            <a:off x="6819464" y="4844989"/>
            <a:ext cx="2266950" cy="9541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buFontTx/>
              <a:buChar char="-"/>
            </a:pPr>
            <a:r>
              <a:rPr lang="nl-NL" altLang="nl-NL" sz="1400" dirty="0"/>
              <a:t>Praten over boeken</a:t>
            </a:r>
          </a:p>
          <a:p>
            <a:pPr marL="285750" indent="-285750">
              <a:spcBef>
                <a:spcPct val="0"/>
              </a:spcBef>
              <a:buFontTx/>
              <a:buChar char="-"/>
            </a:pPr>
            <a:r>
              <a:rPr lang="nl-NL" altLang="nl-NL" sz="1400" dirty="0"/>
              <a:t>Boekenkring</a:t>
            </a:r>
          </a:p>
          <a:p>
            <a:pPr marL="285750" indent="-285750">
              <a:spcBef>
                <a:spcPct val="0"/>
              </a:spcBef>
              <a:buFontTx/>
              <a:buChar char="-"/>
            </a:pPr>
            <a:r>
              <a:rPr lang="nl-NL" altLang="nl-NL" sz="1400" dirty="0" err="1"/>
              <a:t>Leesbevorderende</a:t>
            </a:r>
            <a:r>
              <a:rPr lang="nl-NL" altLang="nl-NL" sz="1400" dirty="0"/>
              <a:t> activiteiten</a:t>
            </a:r>
          </a:p>
        </p:txBody>
      </p:sp>
      <p:sp>
        <p:nvSpPr>
          <p:cNvPr id="77828" name="Tekstvak 7">
            <a:extLst>
              <a:ext uri="{FF2B5EF4-FFF2-40B4-BE49-F238E27FC236}">
                <a16:creationId xmlns:a16="http://schemas.microsoft.com/office/drawing/2014/main" id="{ECF90ACE-6467-4D3C-A712-CBC6405D2214}"/>
              </a:ext>
            </a:extLst>
          </p:cNvPr>
          <p:cNvSpPr txBox="1">
            <a:spLocks noChangeArrowheads="1"/>
          </p:cNvSpPr>
          <p:nvPr/>
        </p:nvSpPr>
        <p:spPr bwMode="auto">
          <a:xfrm>
            <a:off x="2801938" y="6388100"/>
            <a:ext cx="3573462" cy="369888"/>
          </a:xfrm>
          <a:prstGeom prst="rect">
            <a:avLst/>
          </a:prstGeom>
          <a:solidFill>
            <a:schemeClr val="accent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nl-NL" altLang="nl-NL" sz="1800" b="1">
                <a:solidFill>
                  <a:schemeClr val="bg1"/>
                </a:solidFill>
              </a:rPr>
              <a:t>De leescirkel van Chambers</a:t>
            </a:r>
          </a:p>
        </p:txBody>
      </p:sp>
      <p:grpSp>
        <p:nvGrpSpPr>
          <p:cNvPr id="77829" name="Groep 20">
            <a:extLst>
              <a:ext uri="{FF2B5EF4-FFF2-40B4-BE49-F238E27FC236}">
                <a16:creationId xmlns:a16="http://schemas.microsoft.com/office/drawing/2014/main" id="{85FBD3C6-715C-47C3-BA70-FB6C6C683002}"/>
              </a:ext>
            </a:extLst>
          </p:cNvPr>
          <p:cNvGrpSpPr>
            <a:grpSpLocks/>
          </p:cNvGrpSpPr>
          <p:nvPr/>
        </p:nvGrpSpPr>
        <p:grpSpPr bwMode="auto">
          <a:xfrm>
            <a:off x="3783013" y="3649663"/>
            <a:ext cx="1495425" cy="1416050"/>
            <a:chOff x="3466727" y="1828803"/>
            <a:chExt cx="1296145" cy="1184392"/>
          </a:xfrm>
        </p:grpSpPr>
        <p:sp>
          <p:nvSpPr>
            <p:cNvPr id="22" name="Ovaal 21">
              <a:extLst>
                <a:ext uri="{FF2B5EF4-FFF2-40B4-BE49-F238E27FC236}">
                  <a16:creationId xmlns:a16="http://schemas.microsoft.com/office/drawing/2014/main" id="{F821D507-21B6-4A36-93C4-EA5AEBE81D2D}"/>
                </a:ext>
              </a:extLst>
            </p:cNvPr>
            <p:cNvSpPr/>
            <p:nvPr/>
          </p:nvSpPr>
          <p:spPr>
            <a:xfrm>
              <a:off x="3466727" y="1828803"/>
              <a:ext cx="1296145" cy="11843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al 4">
              <a:extLst>
                <a:ext uri="{FF2B5EF4-FFF2-40B4-BE49-F238E27FC236}">
                  <a16:creationId xmlns:a16="http://schemas.microsoft.com/office/drawing/2014/main" id="{4D125979-6D4E-4F8E-A756-A64421AB8A9D}"/>
                </a:ext>
              </a:extLst>
            </p:cNvPr>
            <p:cNvSpPr txBox="1"/>
            <p:nvPr/>
          </p:nvSpPr>
          <p:spPr>
            <a:xfrm>
              <a:off x="3648352" y="2033283"/>
              <a:ext cx="1042970" cy="836510"/>
            </a:xfrm>
            <a:prstGeom prst="rect">
              <a:avLst/>
            </a:prstGeom>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nl-NL" sz="1400" dirty="0"/>
                <a:t>Helpende volwassene </a:t>
              </a:r>
              <a:r>
                <a:rPr lang="nl-NL" sz="1200" dirty="0"/>
                <a:t>docent           </a:t>
              </a:r>
              <a:r>
                <a:rPr lang="nl-NL" sz="1200" dirty="0" err="1"/>
                <a:t>Lmc</a:t>
              </a:r>
              <a:r>
                <a:rPr lang="nl-NL" sz="1200" dirty="0"/>
                <a:t>            ouder</a:t>
              </a:r>
            </a:p>
          </p:txBody>
        </p:sp>
      </p:grpSp>
      <p:sp>
        <p:nvSpPr>
          <p:cNvPr id="27" name="Blokboog 26">
            <a:extLst>
              <a:ext uri="{FF2B5EF4-FFF2-40B4-BE49-F238E27FC236}">
                <a16:creationId xmlns:a16="http://schemas.microsoft.com/office/drawing/2014/main" id="{AD916E07-10EA-478B-910B-06931BC65424}"/>
              </a:ext>
            </a:extLst>
          </p:cNvPr>
          <p:cNvSpPr/>
          <p:nvPr/>
        </p:nvSpPr>
        <p:spPr>
          <a:xfrm>
            <a:off x="2830513" y="2527300"/>
            <a:ext cx="3725862" cy="3725863"/>
          </a:xfrm>
          <a:prstGeom prst="blockArc">
            <a:avLst>
              <a:gd name="adj1" fmla="val 1800000"/>
              <a:gd name="adj2" fmla="val 90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kboog 27">
            <a:extLst>
              <a:ext uri="{FF2B5EF4-FFF2-40B4-BE49-F238E27FC236}">
                <a16:creationId xmlns:a16="http://schemas.microsoft.com/office/drawing/2014/main" id="{B54FE624-D677-4204-BD73-E3277FD2B482}"/>
              </a:ext>
            </a:extLst>
          </p:cNvPr>
          <p:cNvSpPr/>
          <p:nvPr/>
        </p:nvSpPr>
        <p:spPr>
          <a:xfrm>
            <a:off x="2819400" y="2522538"/>
            <a:ext cx="3725863" cy="3725862"/>
          </a:xfrm>
          <a:prstGeom prst="blockArc">
            <a:avLst>
              <a:gd name="adj1" fmla="val 90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kboog 28">
            <a:extLst>
              <a:ext uri="{FF2B5EF4-FFF2-40B4-BE49-F238E27FC236}">
                <a16:creationId xmlns:a16="http://schemas.microsoft.com/office/drawing/2014/main" id="{A414CB5E-DB6B-46B7-AAD8-32934CD9F7BD}"/>
              </a:ext>
            </a:extLst>
          </p:cNvPr>
          <p:cNvSpPr/>
          <p:nvPr/>
        </p:nvSpPr>
        <p:spPr>
          <a:xfrm>
            <a:off x="2828925" y="2508250"/>
            <a:ext cx="3725863" cy="3725863"/>
          </a:xfrm>
          <a:prstGeom prst="blockArc">
            <a:avLst>
              <a:gd name="adj1" fmla="val 16200000"/>
              <a:gd name="adj2" fmla="val 1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nl-NL" dirty="0"/>
          </a:p>
        </p:txBody>
      </p:sp>
      <p:grpSp>
        <p:nvGrpSpPr>
          <p:cNvPr id="77833" name="Groep 11">
            <a:extLst>
              <a:ext uri="{FF2B5EF4-FFF2-40B4-BE49-F238E27FC236}">
                <a16:creationId xmlns:a16="http://schemas.microsoft.com/office/drawing/2014/main" id="{A80318D8-E642-4E21-87D3-B08999677927}"/>
              </a:ext>
            </a:extLst>
          </p:cNvPr>
          <p:cNvGrpSpPr>
            <a:grpSpLocks/>
          </p:cNvGrpSpPr>
          <p:nvPr/>
        </p:nvGrpSpPr>
        <p:grpSpPr bwMode="auto">
          <a:xfrm>
            <a:off x="2487613" y="4572000"/>
            <a:ext cx="1200150" cy="1201738"/>
            <a:chOff x="1938354" y="2730302"/>
            <a:chExt cx="1201087" cy="1201087"/>
          </a:xfrm>
        </p:grpSpPr>
        <p:sp>
          <p:nvSpPr>
            <p:cNvPr id="13" name="Ovaal 12">
              <a:extLst>
                <a:ext uri="{FF2B5EF4-FFF2-40B4-BE49-F238E27FC236}">
                  <a16:creationId xmlns:a16="http://schemas.microsoft.com/office/drawing/2014/main" id="{01DD0DA4-F03C-4D00-9469-491F55EAF6AB}"/>
                </a:ext>
              </a:extLst>
            </p:cNvPr>
            <p:cNvSpPr/>
            <p:nvPr/>
          </p:nvSpPr>
          <p:spPr>
            <a:xfrm>
              <a:off x="1938354"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al 4">
              <a:extLst>
                <a:ext uri="{FF2B5EF4-FFF2-40B4-BE49-F238E27FC236}">
                  <a16:creationId xmlns:a16="http://schemas.microsoft.com/office/drawing/2014/main" id="{C3C44EDE-3562-4376-BA53-914973D21232}"/>
                </a:ext>
              </a:extLst>
            </p:cNvPr>
            <p:cNvSpPr txBox="1"/>
            <p:nvPr/>
          </p:nvSpPr>
          <p:spPr>
            <a:xfrm>
              <a:off x="2114704" y="2906420"/>
              <a:ext cx="848387" cy="848852"/>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Lezen/ leestijd</a:t>
              </a:r>
            </a:p>
          </p:txBody>
        </p:sp>
      </p:grpSp>
      <p:grpSp>
        <p:nvGrpSpPr>
          <p:cNvPr id="77834" name="Groep 17">
            <a:extLst>
              <a:ext uri="{FF2B5EF4-FFF2-40B4-BE49-F238E27FC236}">
                <a16:creationId xmlns:a16="http://schemas.microsoft.com/office/drawing/2014/main" id="{4902A065-76A9-44FE-ADB7-6E236C9464E5}"/>
              </a:ext>
            </a:extLst>
          </p:cNvPr>
          <p:cNvGrpSpPr>
            <a:grpSpLocks/>
          </p:cNvGrpSpPr>
          <p:nvPr/>
        </p:nvGrpSpPr>
        <p:grpSpPr bwMode="auto">
          <a:xfrm>
            <a:off x="3976688" y="2025650"/>
            <a:ext cx="1201737" cy="1201738"/>
            <a:chOff x="3514256" y="761"/>
            <a:chExt cx="1201087" cy="1201087"/>
          </a:xfrm>
        </p:grpSpPr>
        <p:sp>
          <p:nvSpPr>
            <p:cNvPr id="19" name="Ovaal 18">
              <a:extLst>
                <a:ext uri="{FF2B5EF4-FFF2-40B4-BE49-F238E27FC236}">
                  <a16:creationId xmlns:a16="http://schemas.microsoft.com/office/drawing/2014/main" id="{0DE9E873-6294-4E48-B042-2D61C2580EC4}"/>
                </a:ext>
              </a:extLst>
            </p:cNvPr>
            <p:cNvSpPr/>
            <p:nvPr/>
          </p:nvSpPr>
          <p:spPr>
            <a:xfrm>
              <a:off x="3514256" y="761"/>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al 4">
              <a:extLst>
                <a:ext uri="{FF2B5EF4-FFF2-40B4-BE49-F238E27FC236}">
                  <a16:creationId xmlns:a16="http://schemas.microsoft.com/office/drawing/2014/main" id="{42BFFF35-72BC-455E-93CC-2290851549C2}"/>
                </a:ext>
              </a:extLst>
            </p:cNvPr>
            <p:cNvSpPr txBox="1"/>
            <p:nvPr/>
          </p:nvSpPr>
          <p:spPr>
            <a:xfrm>
              <a:off x="3690373" y="176879"/>
              <a:ext cx="848854" cy="848852"/>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Kiezen en selecteren</a:t>
              </a:r>
            </a:p>
          </p:txBody>
        </p:sp>
      </p:grpSp>
      <p:grpSp>
        <p:nvGrpSpPr>
          <p:cNvPr id="77835" name="Groep 14">
            <a:extLst>
              <a:ext uri="{FF2B5EF4-FFF2-40B4-BE49-F238E27FC236}">
                <a16:creationId xmlns:a16="http://schemas.microsoft.com/office/drawing/2014/main" id="{6F0FE04C-EE43-4163-8134-F8286E6D9BEF}"/>
              </a:ext>
            </a:extLst>
          </p:cNvPr>
          <p:cNvGrpSpPr>
            <a:grpSpLocks/>
          </p:cNvGrpSpPr>
          <p:nvPr/>
        </p:nvGrpSpPr>
        <p:grpSpPr bwMode="auto">
          <a:xfrm>
            <a:off x="5597525" y="4565650"/>
            <a:ext cx="1200150" cy="1200150"/>
            <a:chOff x="5090157" y="2730302"/>
            <a:chExt cx="1201087" cy="1201087"/>
          </a:xfrm>
        </p:grpSpPr>
        <p:sp>
          <p:nvSpPr>
            <p:cNvPr id="16" name="Ovaal 15">
              <a:extLst>
                <a:ext uri="{FF2B5EF4-FFF2-40B4-BE49-F238E27FC236}">
                  <a16:creationId xmlns:a16="http://schemas.microsoft.com/office/drawing/2014/main" id="{38E66A49-5675-4EBF-A38F-9D5B72BB3659}"/>
                </a:ext>
              </a:extLst>
            </p:cNvPr>
            <p:cNvSpPr/>
            <p:nvPr/>
          </p:nvSpPr>
          <p:spPr>
            <a:xfrm>
              <a:off x="5090157"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al 4">
              <a:extLst>
                <a:ext uri="{FF2B5EF4-FFF2-40B4-BE49-F238E27FC236}">
                  <a16:creationId xmlns:a16="http://schemas.microsoft.com/office/drawing/2014/main" id="{1A3ADDFB-A8C1-442B-806B-9A601EAB4921}"/>
                </a:ext>
              </a:extLst>
            </p:cNvPr>
            <p:cNvSpPr txBox="1"/>
            <p:nvPr/>
          </p:nvSpPr>
          <p:spPr>
            <a:xfrm>
              <a:off x="5266508" y="2906653"/>
              <a:ext cx="848387" cy="848387"/>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praten</a:t>
              </a:r>
            </a:p>
          </p:txBody>
        </p:sp>
      </p:grpSp>
      <p:sp>
        <p:nvSpPr>
          <p:cNvPr id="77836" name="Tekstvak 8">
            <a:extLst>
              <a:ext uri="{FF2B5EF4-FFF2-40B4-BE49-F238E27FC236}">
                <a16:creationId xmlns:a16="http://schemas.microsoft.com/office/drawing/2014/main" id="{BE50BA1A-F1AA-4847-8825-F1787DE441E6}"/>
              </a:ext>
            </a:extLst>
          </p:cNvPr>
          <p:cNvSpPr txBox="1">
            <a:spLocks noChangeArrowheads="1"/>
          </p:cNvSpPr>
          <p:nvPr/>
        </p:nvSpPr>
        <p:spPr bwMode="auto">
          <a:xfrm rot="-3340300">
            <a:off x="2648744" y="3148807"/>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800"/>
              <a:t>leerlingen</a:t>
            </a:r>
          </a:p>
        </p:txBody>
      </p:sp>
      <p:pic>
        <p:nvPicPr>
          <p:cNvPr id="77837" name="Picture 4">
            <a:extLst>
              <a:ext uri="{FF2B5EF4-FFF2-40B4-BE49-F238E27FC236}">
                <a16:creationId xmlns:a16="http://schemas.microsoft.com/office/drawing/2014/main" id="{E28A75AF-1DB6-4182-9772-A0AD15EA6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09910">
            <a:off x="5472112" y="2547938"/>
            <a:ext cx="10969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8" name="Picture 5">
            <a:extLst>
              <a:ext uri="{FF2B5EF4-FFF2-40B4-BE49-F238E27FC236}">
                <a16:creationId xmlns:a16="http://schemas.microsoft.com/office/drawing/2014/main" id="{B29C2024-C142-4121-9D44-B62EFDEE0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8580">
            <a:off x="4097337" y="5468938"/>
            <a:ext cx="10969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PIJL-RECHTS 4">
            <a:extLst>
              <a:ext uri="{FF2B5EF4-FFF2-40B4-BE49-F238E27FC236}">
                <a16:creationId xmlns:a16="http://schemas.microsoft.com/office/drawing/2014/main" id="{398E0824-FE36-48A4-89BE-34E1FEBE77A0}"/>
              </a:ext>
            </a:extLst>
          </p:cNvPr>
          <p:cNvSpPr/>
          <p:nvPr/>
        </p:nvSpPr>
        <p:spPr>
          <a:xfrm rot="16200000">
            <a:off x="4193381" y="3313907"/>
            <a:ext cx="790575" cy="3190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77840" name="Picture 3">
            <a:extLst>
              <a:ext uri="{FF2B5EF4-FFF2-40B4-BE49-F238E27FC236}">
                <a16:creationId xmlns:a16="http://schemas.microsoft.com/office/drawing/2014/main" id="{4F127694-08CD-45A8-A0B2-FA5C5BC10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44099">
            <a:off x="3659981" y="4461670"/>
            <a:ext cx="346075"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41" name="Picture 2">
            <a:extLst>
              <a:ext uri="{FF2B5EF4-FFF2-40B4-BE49-F238E27FC236}">
                <a16:creationId xmlns:a16="http://schemas.microsoft.com/office/drawing/2014/main" id="{EF5BA99C-7684-446F-9DB5-4CDE7F35F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35085">
            <a:off x="5319712" y="4402138"/>
            <a:ext cx="35401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a:extLst>
              <a:ext uri="{FF2B5EF4-FFF2-40B4-BE49-F238E27FC236}">
                <a16:creationId xmlns:a16="http://schemas.microsoft.com/office/drawing/2014/main" id="{89717F23-149A-4026-818D-EF31D6ED3913}"/>
              </a:ext>
            </a:extLst>
          </p:cNvPr>
          <p:cNvSpPr txBox="1">
            <a:spLocks noChangeArrowheads="1"/>
          </p:cNvSpPr>
          <p:nvPr/>
        </p:nvSpPr>
        <p:spPr bwMode="auto">
          <a:xfrm>
            <a:off x="269875" y="4919663"/>
            <a:ext cx="2217738" cy="7694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400" dirty="0"/>
              <a:t>Tijd voor (vrij) lezen en voorlezen en thuis lezen</a:t>
            </a:r>
          </a:p>
          <a:p>
            <a:pPr>
              <a:spcBef>
                <a:spcPct val="0"/>
              </a:spcBef>
              <a:buFontTx/>
              <a:buNone/>
            </a:pPr>
            <a:endParaRPr lang="nl-NL" altLang="nl-NL" sz="1600" dirty="0"/>
          </a:p>
        </p:txBody>
      </p:sp>
      <p:sp>
        <p:nvSpPr>
          <p:cNvPr id="4" name="Tekstvak 3">
            <a:extLst>
              <a:ext uri="{FF2B5EF4-FFF2-40B4-BE49-F238E27FC236}">
                <a16:creationId xmlns:a16="http://schemas.microsoft.com/office/drawing/2014/main" id="{8B7B9438-7CC7-4605-AA09-B8BA2F997B52}"/>
              </a:ext>
            </a:extLst>
          </p:cNvPr>
          <p:cNvSpPr txBox="1">
            <a:spLocks noChangeArrowheads="1"/>
          </p:cNvSpPr>
          <p:nvPr/>
        </p:nvSpPr>
        <p:spPr bwMode="auto">
          <a:xfrm>
            <a:off x="2487613" y="1394606"/>
            <a:ext cx="4788520" cy="73866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400" dirty="0"/>
              <a:t>Collectie/schoolbibliotheek/mediatheek: </a:t>
            </a:r>
          </a:p>
          <a:p>
            <a:pPr>
              <a:spcBef>
                <a:spcPct val="0"/>
              </a:spcBef>
              <a:buFontTx/>
              <a:buNone/>
            </a:pPr>
            <a:r>
              <a:rPr lang="nl-NL" altLang="nl-NL" sz="1400" dirty="0"/>
              <a:t>- aansprekende boeken, toegankelijk en beschikbaar, </a:t>
            </a:r>
          </a:p>
          <a:p>
            <a:pPr>
              <a:spcBef>
                <a:spcPct val="0"/>
              </a:spcBef>
              <a:buFontTx/>
              <a:buNone/>
            </a:pPr>
            <a:r>
              <a:rPr lang="nl-NL" altLang="nl-NL" sz="1400" dirty="0"/>
              <a:t>- zelf mogen kiezen (autonomie), </a:t>
            </a:r>
          </a:p>
        </p:txBody>
      </p:sp>
    </p:spTree>
    <p:extLst>
      <p:ext uri="{BB962C8B-B14F-4D97-AF65-F5344CB8AC3E}">
        <p14:creationId xmlns:p14="http://schemas.microsoft.com/office/powerpoint/2010/main" val="1875054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4D74B5C4-4128-4C83-96F6-7EE40C9D38AD}"/>
              </a:ext>
            </a:extLst>
          </p:cNvPr>
          <p:cNvSpPr>
            <a:spLocks noGrp="1"/>
          </p:cNvSpPr>
          <p:nvPr>
            <p:ph type="title"/>
          </p:nvPr>
        </p:nvSpPr>
        <p:spPr>
          <a:xfrm>
            <a:off x="457200" y="817563"/>
            <a:ext cx="8229600" cy="1146175"/>
          </a:xfrm>
        </p:spPr>
        <p:txBody>
          <a:bodyPr>
            <a:normAutofit/>
          </a:bodyPr>
          <a:lstStyle/>
          <a:p>
            <a:r>
              <a:rPr lang="nl-NL" altLang="nl-NL" dirty="0">
                <a:solidFill>
                  <a:srgbClr val="FF6600"/>
                </a:solidFill>
              </a:rPr>
              <a:t>3 voorwaarden voor lezen</a:t>
            </a:r>
          </a:p>
        </p:txBody>
      </p:sp>
      <p:sp>
        <p:nvSpPr>
          <p:cNvPr id="75779" name="Tijdelijke aanduiding voor inhoud 2">
            <a:extLst>
              <a:ext uri="{FF2B5EF4-FFF2-40B4-BE49-F238E27FC236}">
                <a16:creationId xmlns:a16="http://schemas.microsoft.com/office/drawing/2014/main" id="{D59B5B2F-67EF-40B4-8ACD-73CAC9ED08C3}"/>
              </a:ext>
            </a:extLst>
          </p:cNvPr>
          <p:cNvSpPr>
            <a:spLocks noGrp="1" noChangeArrowheads="1"/>
          </p:cNvSpPr>
          <p:nvPr>
            <p:ph idx="4294967295"/>
          </p:nvPr>
        </p:nvSpPr>
        <p:spPr bwMode="auto">
          <a:xfrm>
            <a:off x="267366" y="1963738"/>
            <a:ext cx="7201496"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57200" indent="-457200">
              <a:lnSpc>
                <a:spcPct val="150000"/>
              </a:lnSpc>
              <a:buFont typeface="+mj-lt"/>
              <a:buAutoNum type="arabicPeriod"/>
            </a:pPr>
            <a:r>
              <a:rPr lang="nl-NL" sz="2200" dirty="0">
                <a:solidFill>
                  <a:srgbClr val="FF6600"/>
                </a:solidFill>
              </a:rPr>
              <a:t>Kiezen:</a:t>
            </a:r>
            <a:r>
              <a:rPr lang="nl-NL" sz="2200" dirty="0"/>
              <a:t> collectie en goede boeken kunnen vinden (zoekvaardigheid leerlingen) moeten op orde zijn</a:t>
            </a:r>
          </a:p>
          <a:p>
            <a:pPr marL="457200" indent="-457200">
              <a:lnSpc>
                <a:spcPct val="150000"/>
              </a:lnSpc>
              <a:buFont typeface="+mj-lt"/>
              <a:buAutoNum type="arabicPeriod"/>
            </a:pPr>
            <a:endParaRPr lang="nl-NL" sz="2200" dirty="0"/>
          </a:p>
          <a:p>
            <a:pPr marL="457200" indent="-457200">
              <a:lnSpc>
                <a:spcPct val="150000"/>
              </a:lnSpc>
              <a:buFont typeface="+mj-lt"/>
              <a:buAutoNum type="arabicPeriod"/>
            </a:pPr>
            <a:r>
              <a:rPr lang="nl-NL" sz="2200" dirty="0">
                <a:solidFill>
                  <a:srgbClr val="FF6600"/>
                </a:solidFill>
              </a:rPr>
              <a:t>Tijd voor lezen</a:t>
            </a:r>
            <a:r>
              <a:rPr lang="nl-NL" sz="2200" dirty="0"/>
              <a:t>: voorlezen en vrij lezen</a:t>
            </a:r>
          </a:p>
          <a:p>
            <a:pPr marL="457200" indent="-457200">
              <a:lnSpc>
                <a:spcPct val="150000"/>
              </a:lnSpc>
              <a:buFont typeface="+mj-lt"/>
              <a:buAutoNum type="arabicPeriod"/>
            </a:pPr>
            <a:r>
              <a:rPr lang="nl-NL" sz="2200" dirty="0">
                <a:solidFill>
                  <a:srgbClr val="FF6600"/>
                </a:solidFill>
              </a:rPr>
              <a:t>Praten over lezen</a:t>
            </a:r>
            <a:r>
              <a:rPr lang="nl-NL" sz="2200" dirty="0"/>
              <a:t>: structureel aandacht voor boekenkring/werkvormen en boekpromotie </a:t>
            </a:r>
          </a:p>
          <a:p>
            <a:endParaRPr lang="nl-NL" altLang="nl-NL" dirty="0"/>
          </a:p>
        </p:txBody>
      </p:sp>
    </p:spTree>
    <p:extLst>
      <p:ext uri="{BB962C8B-B14F-4D97-AF65-F5344CB8AC3E}">
        <p14:creationId xmlns:p14="http://schemas.microsoft.com/office/powerpoint/2010/main" val="694831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Vervolgens resultaten uit de monitor</a:t>
            </a:r>
          </a:p>
        </p:txBody>
      </p:sp>
      <p:sp>
        <p:nvSpPr>
          <p:cNvPr id="3" name="Tijdelijke aanduiding voor inhoud 2"/>
          <p:cNvSpPr>
            <a:spLocks noGrp="1"/>
          </p:cNvSpPr>
          <p:nvPr>
            <p:ph idx="1"/>
          </p:nvPr>
        </p:nvSpPr>
        <p:spPr/>
        <p:txBody>
          <a:bodyPr>
            <a:normAutofit fontScale="62500" lnSpcReduction="20000"/>
          </a:bodyPr>
          <a:lstStyle/>
          <a:p>
            <a:pPr>
              <a:lnSpc>
                <a:spcPct val="150000"/>
              </a:lnSpc>
            </a:pPr>
            <a:r>
              <a:rPr lang="nl-NL" dirty="0"/>
              <a:t>2 dia’s over het leesplezier van leerlingen.</a:t>
            </a:r>
          </a:p>
          <a:p>
            <a:pPr>
              <a:lnSpc>
                <a:spcPct val="150000"/>
              </a:lnSpc>
            </a:pPr>
            <a:r>
              <a:rPr lang="nl-NL" dirty="0" err="1"/>
              <a:t>Belk</a:t>
            </a:r>
            <a:r>
              <a:rPr lang="nl-NL" dirty="0"/>
              <a:t> van de 3 punten uit de leescirkel 2-3 dia’s om met het team te bespreken. </a:t>
            </a:r>
          </a:p>
          <a:p>
            <a:pPr marL="0" indent="0">
              <a:lnSpc>
                <a:spcPct val="150000"/>
              </a:lnSpc>
              <a:buNone/>
            </a:pPr>
            <a:endParaRPr lang="nl-NL" dirty="0"/>
          </a:p>
          <a:p>
            <a:pPr>
              <a:lnSpc>
                <a:spcPct val="150000"/>
              </a:lnSpc>
            </a:pPr>
            <a:r>
              <a:rPr lang="nl-NL" dirty="0"/>
              <a:t>Bij het webinar van Kees Broekhof hoorde een pdf waarin goede voorbeelden staat. Je kunt deze vinden op de site van de Bibliotheek op school, in de </a:t>
            </a:r>
            <a:r>
              <a:rPr lang="nl-NL" dirty="0" err="1"/>
              <a:t>toolkit</a:t>
            </a:r>
            <a:r>
              <a:rPr lang="nl-NL" dirty="0"/>
              <a:t> monitor, onder basisonderwijs </a:t>
            </a:r>
            <a:r>
              <a:rPr lang="nl-NL" u="sng" dirty="0">
                <a:hlinkClick r:id="rId3"/>
              </a:rPr>
              <a:t>https://pro.debibliotheekopschool.nl/toolkit/monitor.html</a:t>
            </a:r>
            <a:endParaRPr lang="nl-NL" dirty="0"/>
          </a:p>
          <a:p>
            <a:pPr marL="457200" lvl="1" indent="0">
              <a:lnSpc>
                <a:spcPct val="150000"/>
              </a:lnSpc>
              <a:buNone/>
            </a:pPr>
            <a:endParaRPr lang="nl-NL" altLang="nl-NL" sz="3200" dirty="0"/>
          </a:p>
          <a:p>
            <a:pPr>
              <a:lnSpc>
                <a:spcPct val="150000"/>
              </a:lnSpc>
            </a:pPr>
            <a:endParaRPr lang="nl-NL" sz="2400" dirty="0"/>
          </a:p>
          <a:p>
            <a:pPr marL="0" indent="0">
              <a:buNone/>
            </a:pPr>
            <a:endParaRPr lang="nl-NL" dirty="0"/>
          </a:p>
        </p:txBody>
      </p:sp>
    </p:spTree>
    <p:extLst>
      <p:ext uri="{BB962C8B-B14F-4D97-AF65-F5344CB8AC3E}">
        <p14:creationId xmlns:p14="http://schemas.microsoft.com/office/powerpoint/2010/main" val="3522284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143000"/>
          </a:xfrm>
        </p:spPr>
        <p:txBody>
          <a:bodyPr/>
          <a:lstStyle/>
          <a:p>
            <a:r>
              <a:rPr lang="nl-NL" dirty="0"/>
              <a:t>En dan …</a:t>
            </a:r>
            <a:br>
              <a:rPr lang="nl-NL" dirty="0"/>
            </a:br>
            <a:r>
              <a:rPr lang="nl-NL" dirty="0"/>
              <a:t>komen tot doelen</a:t>
            </a:r>
          </a:p>
        </p:txBody>
      </p:sp>
      <p:sp>
        <p:nvSpPr>
          <p:cNvPr id="3" name="Tijdelijke aanduiding voor inhoud 2"/>
          <p:cNvSpPr>
            <a:spLocks noGrp="1"/>
          </p:cNvSpPr>
          <p:nvPr>
            <p:ph idx="1"/>
          </p:nvPr>
        </p:nvSpPr>
        <p:spPr>
          <a:xfrm>
            <a:off x="611560" y="1916832"/>
            <a:ext cx="8229600" cy="4205923"/>
          </a:xfrm>
        </p:spPr>
        <p:txBody>
          <a:bodyPr>
            <a:normAutofit fontScale="77500" lnSpcReduction="20000"/>
          </a:bodyPr>
          <a:lstStyle/>
          <a:p>
            <a:pPr marL="0" indent="0">
              <a:lnSpc>
                <a:spcPct val="150000"/>
              </a:lnSpc>
              <a:buNone/>
            </a:pPr>
            <a:r>
              <a:rPr lang="nl-NL" sz="2400" dirty="0"/>
              <a:t>1.</a:t>
            </a:r>
          </a:p>
          <a:p>
            <a:pPr marL="0" indent="0">
              <a:lnSpc>
                <a:spcPct val="150000"/>
              </a:lnSpc>
              <a:buNone/>
            </a:pPr>
            <a:r>
              <a:rPr lang="nl-NL" sz="2400" dirty="0"/>
              <a:t>2. </a:t>
            </a:r>
          </a:p>
          <a:p>
            <a:pPr marL="0" indent="0">
              <a:lnSpc>
                <a:spcPct val="150000"/>
              </a:lnSpc>
              <a:buNone/>
            </a:pPr>
            <a:r>
              <a:rPr lang="nl-NL" sz="2400" dirty="0"/>
              <a:t>3.</a:t>
            </a:r>
          </a:p>
          <a:p>
            <a:pPr marL="0" indent="0">
              <a:lnSpc>
                <a:spcPct val="150000"/>
              </a:lnSpc>
              <a:buNone/>
            </a:pPr>
            <a:endParaRPr lang="nl-NL" sz="2400" dirty="0"/>
          </a:p>
          <a:p>
            <a:pPr marL="0" indent="0">
              <a:buNone/>
            </a:pPr>
            <a:endParaRPr lang="nl-NL" sz="2000" b="1" dirty="0"/>
          </a:p>
          <a:p>
            <a:pPr marL="0" indent="0">
              <a:lnSpc>
                <a:spcPct val="160000"/>
              </a:lnSpc>
              <a:buNone/>
            </a:pPr>
            <a:r>
              <a:rPr lang="nl-NL" sz="2200" dirty="0"/>
              <a:t>Je kunt met elkaar doelen formuleren in een werkvorm of je kunt de doelen die jij hebt bedacht, mondeling presenteren als voorstel. Je bespreekt of het team dit wenselijk en haalbaar vindt. </a:t>
            </a:r>
          </a:p>
          <a:p>
            <a:pPr marL="0" indent="0">
              <a:lnSpc>
                <a:spcPct val="160000"/>
              </a:lnSpc>
              <a:buNone/>
            </a:pPr>
            <a:r>
              <a:rPr lang="nl-NL" sz="2200" dirty="0"/>
              <a:t>Daarna formuleer je (meestal later) activiteiten voor het jaarplan van het leesplan.  </a:t>
            </a:r>
          </a:p>
          <a:p>
            <a:pPr marL="0" indent="0">
              <a:buNone/>
            </a:pPr>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413511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D58718B2-F229-4DCF-AA52-55E3E9577CEE}"/>
              </a:ext>
            </a:extLst>
          </p:cNvPr>
          <p:cNvSpPr>
            <a:spLocks noGrp="1"/>
          </p:cNvSpPr>
          <p:nvPr>
            <p:ph type="title"/>
          </p:nvPr>
        </p:nvSpPr>
        <p:spPr>
          <a:xfrm>
            <a:off x="-828600" y="73725"/>
            <a:ext cx="7618944" cy="1144587"/>
          </a:xfrm>
        </p:spPr>
        <p:txBody>
          <a:bodyPr/>
          <a:lstStyle/>
          <a:p>
            <a:r>
              <a:rPr lang="nl-NL" altLang="nl-NL" dirty="0">
                <a:solidFill>
                  <a:srgbClr val="FF6600"/>
                </a:solidFill>
              </a:rPr>
              <a:t>Een sterk(er)e leescultuur</a:t>
            </a:r>
          </a:p>
        </p:txBody>
      </p:sp>
      <p:sp>
        <p:nvSpPr>
          <p:cNvPr id="6" name="Tekstvak 5">
            <a:extLst>
              <a:ext uri="{FF2B5EF4-FFF2-40B4-BE49-F238E27FC236}">
                <a16:creationId xmlns:a16="http://schemas.microsoft.com/office/drawing/2014/main" id="{87184E59-E29B-492B-A2B9-97FF0EC88FC4}"/>
              </a:ext>
            </a:extLst>
          </p:cNvPr>
          <p:cNvSpPr txBox="1">
            <a:spLocks noChangeArrowheads="1"/>
          </p:cNvSpPr>
          <p:nvPr/>
        </p:nvSpPr>
        <p:spPr bwMode="auto">
          <a:xfrm>
            <a:off x="6819464" y="4844989"/>
            <a:ext cx="2266950" cy="9541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buFontTx/>
              <a:buChar char="-"/>
            </a:pPr>
            <a:r>
              <a:rPr lang="nl-NL" altLang="nl-NL" sz="1400" dirty="0"/>
              <a:t>Praten over boeken</a:t>
            </a:r>
          </a:p>
          <a:p>
            <a:pPr marL="285750" indent="-285750">
              <a:spcBef>
                <a:spcPct val="0"/>
              </a:spcBef>
              <a:buFontTx/>
              <a:buChar char="-"/>
            </a:pPr>
            <a:r>
              <a:rPr lang="nl-NL" altLang="nl-NL" sz="1400" dirty="0"/>
              <a:t>Boekenkring</a:t>
            </a:r>
          </a:p>
          <a:p>
            <a:pPr marL="285750" indent="-285750">
              <a:spcBef>
                <a:spcPct val="0"/>
              </a:spcBef>
              <a:buFontTx/>
              <a:buChar char="-"/>
            </a:pPr>
            <a:r>
              <a:rPr lang="nl-NL" altLang="nl-NL" sz="1400" dirty="0" err="1"/>
              <a:t>Leesbevorderende</a:t>
            </a:r>
            <a:r>
              <a:rPr lang="nl-NL" altLang="nl-NL" sz="1400" dirty="0"/>
              <a:t> activiteiten</a:t>
            </a:r>
          </a:p>
        </p:txBody>
      </p:sp>
      <p:sp>
        <p:nvSpPr>
          <p:cNvPr id="77828" name="Tekstvak 7">
            <a:extLst>
              <a:ext uri="{FF2B5EF4-FFF2-40B4-BE49-F238E27FC236}">
                <a16:creationId xmlns:a16="http://schemas.microsoft.com/office/drawing/2014/main" id="{ECF90ACE-6467-4D3C-A712-CBC6405D2214}"/>
              </a:ext>
            </a:extLst>
          </p:cNvPr>
          <p:cNvSpPr txBox="1">
            <a:spLocks noChangeArrowheads="1"/>
          </p:cNvSpPr>
          <p:nvPr/>
        </p:nvSpPr>
        <p:spPr bwMode="auto">
          <a:xfrm>
            <a:off x="2801938" y="6388100"/>
            <a:ext cx="3573462" cy="369888"/>
          </a:xfrm>
          <a:prstGeom prst="rect">
            <a:avLst/>
          </a:prstGeom>
          <a:solidFill>
            <a:schemeClr val="accent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nl-NL" altLang="nl-NL" sz="1800" b="1">
                <a:solidFill>
                  <a:schemeClr val="bg1"/>
                </a:solidFill>
              </a:rPr>
              <a:t>De leescirkel van Chambers</a:t>
            </a:r>
          </a:p>
        </p:txBody>
      </p:sp>
      <p:grpSp>
        <p:nvGrpSpPr>
          <p:cNvPr id="77829" name="Groep 20">
            <a:extLst>
              <a:ext uri="{FF2B5EF4-FFF2-40B4-BE49-F238E27FC236}">
                <a16:creationId xmlns:a16="http://schemas.microsoft.com/office/drawing/2014/main" id="{85FBD3C6-715C-47C3-BA70-FB6C6C683002}"/>
              </a:ext>
            </a:extLst>
          </p:cNvPr>
          <p:cNvGrpSpPr>
            <a:grpSpLocks/>
          </p:cNvGrpSpPr>
          <p:nvPr/>
        </p:nvGrpSpPr>
        <p:grpSpPr bwMode="auto">
          <a:xfrm>
            <a:off x="3783013" y="3649663"/>
            <a:ext cx="1495425" cy="1416050"/>
            <a:chOff x="3466727" y="1828803"/>
            <a:chExt cx="1296145" cy="1184392"/>
          </a:xfrm>
        </p:grpSpPr>
        <p:sp>
          <p:nvSpPr>
            <p:cNvPr id="22" name="Ovaal 21">
              <a:extLst>
                <a:ext uri="{FF2B5EF4-FFF2-40B4-BE49-F238E27FC236}">
                  <a16:creationId xmlns:a16="http://schemas.microsoft.com/office/drawing/2014/main" id="{F821D507-21B6-4A36-93C4-EA5AEBE81D2D}"/>
                </a:ext>
              </a:extLst>
            </p:cNvPr>
            <p:cNvSpPr/>
            <p:nvPr/>
          </p:nvSpPr>
          <p:spPr>
            <a:xfrm>
              <a:off x="3466727" y="1828803"/>
              <a:ext cx="1296145" cy="11843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al 4">
              <a:extLst>
                <a:ext uri="{FF2B5EF4-FFF2-40B4-BE49-F238E27FC236}">
                  <a16:creationId xmlns:a16="http://schemas.microsoft.com/office/drawing/2014/main" id="{4D125979-6D4E-4F8E-A756-A64421AB8A9D}"/>
                </a:ext>
              </a:extLst>
            </p:cNvPr>
            <p:cNvSpPr txBox="1"/>
            <p:nvPr/>
          </p:nvSpPr>
          <p:spPr>
            <a:xfrm>
              <a:off x="3648352" y="2033283"/>
              <a:ext cx="1042970" cy="836510"/>
            </a:xfrm>
            <a:prstGeom prst="rect">
              <a:avLst/>
            </a:prstGeom>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nl-NL" sz="1400" dirty="0"/>
                <a:t>Helpende volwassene </a:t>
              </a:r>
              <a:r>
                <a:rPr lang="nl-NL" sz="1200" dirty="0"/>
                <a:t>docent           </a:t>
              </a:r>
              <a:r>
                <a:rPr lang="nl-NL" sz="1200" dirty="0" err="1"/>
                <a:t>Lmc</a:t>
              </a:r>
              <a:r>
                <a:rPr lang="nl-NL" sz="1200" dirty="0"/>
                <a:t>            ouder</a:t>
              </a:r>
            </a:p>
          </p:txBody>
        </p:sp>
      </p:grpSp>
      <p:sp>
        <p:nvSpPr>
          <p:cNvPr id="27" name="Blokboog 26">
            <a:extLst>
              <a:ext uri="{FF2B5EF4-FFF2-40B4-BE49-F238E27FC236}">
                <a16:creationId xmlns:a16="http://schemas.microsoft.com/office/drawing/2014/main" id="{AD916E07-10EA-478B-910B-06931BC65424}"/>
              </a:ext>
            </a:extLst>
          </p:cNvPr>
          <p:cNvSpPr/>
          <p:nvPr/>
        </p:nvSpPr>
        <p:spPr>
          <a:xfrm>
            <a:off x="2830513" y="2527300"/>
            <a:ext cx="3725862" cy="3725863"/>
          </a:xfrm>
          <a:prstGeom prst="blockArc">
            <a:avLst>
              <a:gd name="adj1" fmla="val 1800000"/>
              <a:gd name="adj2" fmla="val 90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kboog 27">
            <a:extLst>
              <a:ext uri="{FF2B5EF4-FFF2-40B4-BE49-F238E27FC236}">
                <a16:creationId xmlns:a16="http://schemas.microsoft.com/office/drawing/2014/main" id="{B54FE624-D677-4204-BD73-E3277FD2B482}"/>
              </a:ext>
            </a:extLst>
          </p:cNvPr>
          <p:cNvSpPr/>
          <p:nvPr/>
        </p:nvSpPr>
        <p:spPr>
          <a:xfrm>
            <a:off x="2819400" y="2522538"/>
            <a:ext cx="3725863" cy="3725862"/>
          </a:xfrm>
          <a:prstGeom prst="blockArc">
            <a:avLst>
              <a:gd name="adj1" fmla="val 90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kboog 28">
            <a:extLst>
              <a:ext uri="{FF2B5EF4-FFF2-40B4-BE49-F238E27FC236}">
                <a16:creationId xmlns:a16="http://schemas.microsoft.com/office/drawing/2014/main" id="{A414CB5E-DB6B-46B7-AAD8-32934CD9F7BD}"/>
              </a:ext>
            </a:extLst>
          </p:cNvPr>
          <p:cNvSpPr/>
          <p:nvPr/>
        </p:nvSpPr>
        <p:spPr>
          <a:xfrm>
            <a:off x="2828925" y="2508250"/>
            <a:ext cx="3725863" cy="3725863"/>
          </a:xfrm>
          <a:prstGeom prst="blockArc">
            <a:avLst>
              <a:gd name="adj1" fmla="val 16200000"/>
              <a:gd name="adj2" fmla="val 1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nl-NL" dirty="0"/>
          </a:p>
        </p:txBody>
      </p:sp>
      <p:grpSp>
        <p:nvGrpSpPr>
          <p:cNvPr id="77833" name="Groep 11">
            <a:extLst>
              <a:ext uri="{FF2B5EF4-FFF2-40B4-BE49-F238E27FC236}">
                <a16:creationId xmlns:a16="http://schemas.microsoft.com/office/drawing/2014/main" id="{A80318D8-E642-4E21-87D3-B08999677927}"/>
              </a:ext>
            </a:extLst>
          </p:cNvPr>
          <p:cNvGrpSpPr>
            <a:grpSpLocks/>
          </p:cNvGrpSpPr>
          <p:nvPr/>
        </p:nvGrpSpPr>
        <p:grpSpPr bwMode="auto">
          <a:xfrm>
            <a:off x="2487613" y="4572000"/>
            <a:ext cx="1200150" cy="1201738"/>
            <a:chOff x="1938354" y="2730302"/>
            <a:chExt cx="1201087" cy="1201087"/>
          </a:xfrm>
        </p:grpSpPr>
        <p:sp>
          <p:nvSpPr>
            <p:cNvPr id="13" name="Ovaal 12">
              <a:extLst>
                <a:ext uri="{FF2B5EF4-FFF2-40B4-BE49-F238E27FC236}">
                  <a16:creationId xmlns:a16="http://schemas.microsoft.com/office/drawing/2014/main" id="{01DD0DA4-F03C-4D00-9469-491F55EAF6AB}"/>
                </a:ext>
              </a:extLst>
            </p:cNvPr>
            <p:cNvSpPr/>
            <p:nvPr/>
          </p:nvSpPr>
          <p:spPr>
            <a:xfrm>
              <a:off x="1938354"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al 4">
              <a:extLst>
                <a:ext uri="{FF2B5EF4-FFF2-40B4-BE49-F238E27FC236}">
                  <a16:creationId xmlns:a16="http://schemas.microsoft.com/office/drawing/2014/main" id="{C3C44EDE-3562-4376-BA53-914973D21232}"/>
                </a:ext>
              </a:extLst>
            </p:cNvPr>
            <p:cNvSpPr txBox="1"/>
            <p:nvPr/>
          </p:nvSpPr>
          <p:spPr>
            <a:xfrm>
              <a:off x="2114704" y="2906420"/>
              <a:ext cx="848387" cy="848852"/>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Lezen/ leestijd</a:t>
              </a:r>
            </a:p>
          </p:txBody>
        </p:sp>
      </p:grpSp>
      <p:grpSp>
        <p:nvGrpSpPr>
          <p:cNvPr id="77834" name="Groep 17">
            <a:extLst>
              <a:ext uri="{FF2B5EF4-FFF2-40B4-BE49-F238E27FC236}">
                <a16:creationId xmlns:a16="http://schemas.microsoft.com/office/drawing/2014/main" id="{4902A065-76A9-44FE-ADB7-6E236C9464E5}"/>
              </a:ext>
            </a:extLst>
          </p:cNvPr>
          <p:cNvGrpSpPr>
            <a:grpSpLocks/>
          </p:cNvGrpSpPr>
          <p:nvPr/>
        </p:nvGrpSpPr>
        <p:grpSpPr bwMode="auto">
          <a:xfrm>
            <a:off x="3976688" y="2025650"/>
            <a:ext cx="1201737" cy="1201738"/>
            <a:chOff x="3514256" y="761"/>
            <a:chExt cx="1201087" cy="1201087"/>
          </a:xfrm>
        </p:grpSpPr>
        <p:sp>
          <p:nvSpPr>
            <p:cNvPr id="19" name="Ovaal 18">
              <a:extLst>
                <a:ext uri="{FF2B5EF4-FFF2-40B4-BE49-F238E27FC236}">
                  <a16:creationId xmlns:a16="http://schemas.microsoft.com/office/drawing/2014/main" id="{0DE9E873-6294-4E48-B042-2D61C2580EC4}"/>
                </a:ext>
              </a:extLst>
            </p:cNvPr>
            <p:cNvSpPr/>
            <p:nvPr/>
          </p:nvSpPr>
          <p:spPr>
            <a:xfrm>
              <a:off x="3514256" y="761"/>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al 4">
              <a:extLst>
                <a:ext uri="{FF2B5EF4-FFF2-40B4-BE49-F238E27FC236}">
                  <a16:creationId xmlns:a16="http://schemas.microsoft.com/office/drawing/2014/main" id="{42BFFF35-72BC-455E-93CC-2290851549C2}"/>
                </a:ext>
              </a:extLst>
            </p:cNvPr>
            <p:cNvSpPr txBox="1"/>
            <p:nvPr/>
          </p:nvSpPr>
          <p:spPr>
            <a:xfrm>
              <a:off x="3690373" y="176879"/>
              <a:ext cx="848854" cy="848852"/>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Kiezen en selecteren</a:t>
              </a:r>
            </a:p>
          </p:txBody>
        </p:sp>
      </p:grpSp>
      <p:grpSp>
        <p:nvGrpSpPr>
          <p:cNvPr id="77835" name="Groep 14">
            <a:extLst>
              <a:ext uri="{FF2B5EF4-FFF2-40B4-BE49-F238E27FC236}">
                <a16:creationId xmlns:a16="http://schemas.microsoft.com/office/drawing/2014/main" id="{6F0FE04C-EE43-4163-8134-F8286E6D9BEF}"/>
              </a:ext>
            </a:extLst>
          </p:cNvPr>
          <p:cNvGrpSpPr>
            <a:grpSpLocks/>
          </p:cNvGrpSpPr>
          <p:nvPr/>
        </p:nvGrpSpPr>
        <p:grpSpPr bwMode="auto">
          <a:xfrm>
            <a:off x="5597525" y="4565650"/>
            <a:ext cx="1200150" cy="1200150"/>
            <a:chOff x="5090157" y="2730302"/>
            <a:chExt cx="1201087" cy="1201087"/>
          </a:xfrm>
        </p:grpSpPr>
        <p:sp>
          <p:nvSpPr>
            <p:cNvPr id="16" name="Ovaal 15">
              <a:extLst>
                <a:ext uri="{FF2B5EF4-FFF2-40B4-BE49-F238E27FC236}">
                  <a16:creationId xmlns:a16="http://schemas.microsoft.com/office/drawing/2014/main" id="{38E66A49-5675-4EBF-A38F-9D5B72BB3659}"/>
                </a:ext>
              </a:extLst>
            </p:cNvPr>
            <p:cNvSpPr/>
            <p:nvPr/>
          </p:nvSpPr>
          <p:spPr>
            <a:xfrm>
              <a:off x="5090157"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al 4">
              <a:extLst>
                <a:ext uri="{FF2B5EF4-FFF2-40B4-BE49-F238E27FC236}">
                  <a16:creationId xmlns:a16="http://schemas.microsoft.com/office/drawing/2014/main" id="{1A3ADDFB-A8C1-442B-806B-9A601EAB4921}"/>
                </a:ext>
              </a:extLst>
            </p:cNvPr>
            <p:cNvSpPr txBox="1"/>
            <p:nvPr/>
          </p:nvSpPr>
          <p:spPr>
            <a:xfrm>
              <a:off x="5266508" y="2906653"/>
              <a:ext cx="848387" cy="848387"/>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nl-NL" sz="1300" dirty="0"/>
                <a:t>praten</a:t>
              </a:r>
            </a:p>
          </p:txBody>
        </p:sp>
      </p:grpSp>
      <p:sp>
        <p:nvSpPr>
          <p:cNvPr id="77836" name="Tekstvak 8">
            <a:extLst>
              <a:ext uri="{FF2B5EF4-FFF2-40B4-BE49-F238E27FC236}">
                <a16:creationId xmlns:a16="http://schemas.microsoft.com/office/drawing/2014/main" id="{BE50BA1A-F1AA-4847-8825-F1787DE441E6}"/>
              </a:ext>
            </a:extLst>
          </p:cNvPr>
          <p:cNvSpPr txBox="1">
            <a:spLocks noChangeArrowheads="1"/>
          </p:cNvSpPr>
          <p:nvPr/>
        </p:nvSpPr>
        <p:spPr bwMode="auto">
          <a:xfrm rot="-3340300">
            <a:off x="2648744" y="3148807"/>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800"/>
              <a:t>leerlingen</a:t>
            </a:r>
          </a:p>
        </p:txBody>
      </p:sp>
      <p:pic>
        <p:nvPicPr>
          <p:cNvPr id="77837" name="Picture 4">
            <a:extLst>
              <a:ext uri="{FF2B5EF4-FFF2-40B4-BE49-F238E27FC236}">
                <a16:creationId xmlns:a16="http://schemas.microsoft.com/office/drawing/2014/main" id="{E28A75AF-1DB6-4182-9772-A0AD15EA6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09910">
            <a:off x="5472112" y="2547938"/>
            <a:ext cx="10969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8" name="Picture 5">
            <a:extLst>
              <a:ext uri="{FF2B5EF4-FFF2-40B4-BE49-F238E27FC236}">
                <a16:creationId xmlns:a16="http://schemas.microsoft.com/office/drawing/2014/main" id="{B29C2024-C142-4121-9D44-B62EFDEE0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8580">
            <a:off x="4097337" y="5468938"/>
            <a:ext cx="10969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PIJL-RECHTS 4">
            <a:extLst>
              <a:ext uri="{FF2B5EF4-FFF2-40B4-BE49-F238E27FC236}">
                <a16:creationId xmlns:a16="http://schemas.microsoft.com/office/drawing/2014/main" id="{398E0824-FE36-48A4-89BE-34E1FEBE77A0}"/>
              </a:ext>
            </a:extLst>
          </p:cNvPr>
          <p:cNvSpPr/>
          <p:nvPr/>
        </p:nvSpPr>
        <p:spPr>
          <a:xfrm rot="16200000">
            <a:off x="4193381" y="3313907"/>
            <a:ext cx="790575" cy="3190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77840" name="Picture 3">
            <a:extLst>
              <a:ext uri="{FF2B5EF4-FFF2-40B4-BE49-F238E27FC236}">
                <a16:creationId xmlns:a16="http://schemas.microsoft.com/office/drawing/2014/main" id="{4F127694-08CD-45A8-A0B2-FA5C5BC10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44099">
            <a:off x="3659981" y="4461670"/>
            <a:ext cx="346075"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41" name="Picture 2">
            <a:extLst>
              <a:ext uri="{FF2B5EF4-FFF2-40B4-BE49-F238E27FC236}">
                <a16:creationId xmlns:a16="http://schemas.microsoft.com/office/drawing/2014/main" id="{EF5BA99C-7684-446F-9DB5-4CDE7F35F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35085">
            <a:off x="5319712" y="4402138"/>
            <a:ext cx="35401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a:extLst>
              <a:ext uri="{FF2B5EF4-FFF2-40B4-BE49-F238E27FC236}">
                <a16:creationId xmlns:a16="http://schemas.microsoft.com/office/drawing/2014/main" id="{89717F23-149A-4026-818D-EF31D6ED3913}"/>
              </a:ext>
            </a:extLst>
          </p:cNvPr>
          <p:cNvSpPr txBox="1">
            <a:spLocks noChangeArrowheads="1"/>
          </p:cNvSpPr>
          <p:nvPr/>
        </p:nvSpPr>
        <p:spPr bwMode="auto">
          <a:xfrm>
            <a:off x="269875" y="4919663"/>
            <a:ext cx="2217738" cy="7694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400" dirty="0"/>
              <a:t>Tijd voor (vrij) lezen en voorlezen en thuis lezen</a:t>
            </a:r>
          </a:p>
          <a:p>
            <a:pPr>
              <a:spcBef>
                <a:spcPct val="0"/>
              </a:spcBef>
              <a:buFontTx/>
              <a:buNone/>
            </a:pPr>
            <a:endParaRPr lang="nl-NL" altLang="nl-NL" sz="1600" dirty="0"/>
          </a:p>
        </p:txBody>
      </p:sp>
      <p:sp>
        <p:nvSpPr>
          <p:cNvPr id="4" name="Tekstvak 3">
            <a:extLst>
              <a:ext uri="{FF2B5EF4-FFF2-40B4-BE49-F238E27FC236}">
                <a16:creationId xmlns:a16="http://schemas.microsoft.com/office/drawing/2014/main" id="{8B7B9438-7CC7-4605-AA09-B8BA2F997B52}"/>
              </a:ext>
            </a:extLst>
          </p:cNvPr>
          <p:cNvSpPr txBox="1">
            <a:spLocks noChangeArrowheads="1"/>
          </p:cNvSpPr>
          <p:nvPr/>
        </p:nvSpPr>
        <p:spPr bwMode="auto">
          <a:xfrm>
            <a:off x="2526002" y="1207200"/>
            <a:ext cx="4788520" cy="73866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400" dirty="0"/>
              <a:t>Collectie/schoolbibliotheek/mediatheek: </a:t>
            </a:r>
          </a:p>
          <a:p>
            <a:pPr>
              <a:spcBef>
                <a:spcPct val="0"/>
              </a:spcBef>
              <a:buFontTx/>
              <a:buNone/>
            </a:pPr>
            <a:r>
              <a:rPr lang="nl-NL" altLang="nl-NL" sz="1400" dirty="0"/>
              <a:t>- aansprekende boeken, toegankelijk en beschikbaar, </a:t>
            </a:r>
          </a:p>
          <a:p>
            <a:pPr>
              <a:spcBef>
                <a:spcPct val="0"/>
              </a:spcBef>
              <a:buFontTx/>
              <a:buNone/>
            </a:pPr>
            <a:r>
              <a:rPr lang="nl-NL" altLang="nl-NL" sz="1400" dirty="0"/>
              <a:t>- zelf mogen kiezen (autonomie), </a:t>
            </a:r>
          </a:p>
        </p:txBody>
      </p:sp>
    </p:spTree>
    <p:extLst>
      <p:ext uri="{BB962C8B-B14F-4D97-AF65-F5344CB8AC3E}">
        <p14:creationId xmlns:p14="http://schemas.microsoft.com/office/powerpoint/2010/main" val="1744273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a:t>
            </a:r>
          </a:p>
        </p:txBody>
      </p:sp>
      <p:sp>
        <p:nvSpPr>
          <p:cNvPr id="3" name="Tijdelijke aanduiding voor inhoud 2"/>
          <p:cNvSpPr>
            <a:spLocks noGrp="1"/>
          </p:cNvSpPr>
          <p:nvPr>
            <p:ph idx="1"/>
          </p:nvPr>
        </p:nvSpPr>
        <p:spPr/>
        <p:txBody>
          <a:bodyPr>
            <a:normAutofit/>
          </a:bodyPr>
          <a:lstStyle/>
          <a:p>
            <a:pPr marL="0" indent="0">
              <a:lnSpc>
                <a:spcPct val="150000"/>
              </a:lnSpc>
              <a:buNone/>
            </a:pPr>
            <a:r>
              <a:rPr lang="nl-NL" sz="2400" dirty="0"/>
              <a:t>Om deze doelen te bereiken gaan we het volgende doen: </a:t>
            </a:r>
          </a:p>
          <a:p>
            <a:pPr marL="0" indent="0">
              <a:lnSpc>
                <a:spcPct val="150000"/>
              </a:lnSpc>
              <a:buNone/>
            </a:pPr>
            <a:r>
              <a:rPr lang="nl-NL" sz="2400" dirty="0"/>
              <a:t>1. </a:t>
            </a:r>
          </a:p>
          <a:p>
            <a:pPr marL="0" indent="0">
              <a:lnSpc>
                <a:spcPct val="150000"/>
              </a:lnSpc>
              <a:buNone/>
            </a:pPr>
            <a:r>
              <a:rPr lang="nl-NL" sz="2400" dirty="0"/>
              <a:t>2. </a:t>
            </a:r>
          </a:p>
          <a:p>
            <a:pPr marL="0" indent="0">
              <a:lnSpc>
                <a:spcPct val="150000"/>
              </a:lnSpc>
              <a:buNone/>
            </a:pPr>
            <a:r>
              <a:rPr lang="nl-NL" sz="2400" dirty="0"/>
              <a:t>3.</a:t>
            </a:r>
          </a:p>
          <a:p>
            <a:pPr marL="0" indent="0">
              <a:lnSpc>
                <a:spcPct val="150000"/>
              </a:lnSpc>
              <a:buNone/>
            </a:pPr>
            <a:endParaRPr lang="nl-NL" sz="2400" dirty="0"/>
          </a:p>
          <a:p>
            <a:pPr marL="0" indent="0">
              <a:lnSpc>
                <a:spcPct val="150000"/>
              </a:lnSpc>
              <a:buNone/>
            </a:pPr>
            <a:r>
              <a:rPr lang="nl-NL" sz="2400" dirty="0"/>
              <a:t>(inspiratie uit de praatplaat)</a:t>
            </a:r>
          </a:p>
        </p:txBody>
      </p:sp>
    </p:spTree>
    <p:extLst>
      <p:ext uri="{BB962C8B-B14F-4D97-AF65-F5344CB8AC3E}">
        <p14:creationId xmlns:p14="http://schemas.microsoft.com/office/powerpoint/2010/main" val="1791146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24000"/>
            <a:ext cx="8229600" cy="1143000"/>
          </a:xfrm>
        </p:spPr>
        <p:txBody>
          <a:bodyPr/>
          <a:lstStyle/>
          <a:p>
            <a:r>
              <a:rPr lang="nl-NL" dirty="0"/>
              <a:t>Volgend jaar kijken we in de monitor of we deze doelen hebben gehaald</a:t>
            </a:r>
          </a:p>
        </p:txBody>
      </p:sp>
      <p:sp>
        <p:nvSpPr>
          <p:cNvPr id="3" name="Tijdelijke aanduiding voor inhoud 2"/>
          <p:cNvSpPr>
            <a:spLocks noGrp="1"/>
          </p:cNvSpPr>
          <p:nvPr>
            <p:ph idx="1"/>
          </p:nvPr>
        </p:nvSpPr>
        <p:spPr/>
        <p:txBody>
          <a:bodyPr/>
          <a:lstStyle/>
          <a:p>
            <a:pPr marL="0" indent="0">
              <a:lnSpc>
                <a:spcPct val="150000"/>
              </a:lnSpc>
              <a:buNone/>
            </a:pPr>
            <a:endParaRPr lang="nl-NL" sz="2400" dirty="0"/>
          </a:p>
          <a:p>
            <a:endParaRPr lang="nl-NL" dirty="0"/>
          </a:p>
        </p:txBody>
      </p:sp>
    </p:spTree>
    <p:extLst>
      <p:ext uri="{BB962C8B-B14F-4D97-AF65-F5344CB8AC3E}">
        <p14:creationId xmlns:p14="http://schemas.microsoft.com/office/powerpoint/2010/main" val="222930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el 1">
            <a:extLst>
              <a:ext uri="{FF2B5EF4-FFF2-40B4-BE49-F238E27FC236}">
                <a16:creationId xmlns:a16="http://schemas.microsoft.com/office/drawing/2014/main" id="{B7BA2ECA-FE28-432C-9562-80EA8D10CCEE}"/>
              </a:ext>
            </a:extLst>
          </p:cNvPr>
          <p:cNvSpPr>
            <a:spLocks noGrp="1"/>
          </p:cNvSpPr>
          <p:nvPr>
            <p:ph type="title"/>
          </p:nvPr>
        </p:nvSpPr>
        <p:spPr>
          <a:xfrm>
            <a:off x="399177" y="614598"/>
            <a:ext cx="8229600" cy="1143000"/>
          </a:xfrm>
        </p:spPr>
        <p:txBody>
          <a:bodyPr>
            <a:normAutofit fontScale="90000"/>
          </a:bodyPr>
          <a:lstStyle/>
          <a:p>
            <a:r>
              <a:rPr lang="nl-NL" altLang="nl-NL" sz="3600" dirty="0">
                <a:solidFill>
                  <a:srgbClr val="FF6600"/>
                </a:solidFill>
              </a:rPr>
              <a:t>Een sterke leescultuur met </a:t>
            </a:r>
            <a:br>
              <a:rPr lang="nl-NL" altLang="nl-NL" sz="3600" dirty="0">
                <a:solidFill>
                  <a:srgbClr val="FF6600"/>
                </a:solidFill>
              </a:rPr>
            </a:br>
            <a:r>
              <a:rPr lang="nl-NL" altLang="nl-NL" sz="3600" dirty="0">
                <a:solidFill>
                  <a:srgbClr val="FF6600"/>
                </a:solidFill>
              </a:rPr>
              <a:t>de monitor</a:t>
            </a:r>
          </a:p>
        </p:txBody>
      </p:sp>
      <p:sp>
        <p:nvSpPr>
          <p:cNvPr id="8" name="Tekstvak 7">
            <a:extLst>
              <a:ext uri="{FF2B5EF4-FFF2-40B4-BE49-F238E27FC236}">
                <a16:creationId xmlns:a16="http://schemas.microsoft.com/office/drawing/2014/main" id="{03A16E71-3D5C-4A24-A684-60D4D81D1585}"/>
              </a:ext>
            </a:extLst>
          </p:cNvPr>
          <p:cNvSpPr txBox="1"/>
          <p:nvPr/>
        </p:nvSpPr>
        <p:spPr>
          <a:xfrm>
            <a:off x="2801680" y="6388115"/>
            <a:ext cx="3573193" cy="369332"/>
          </a:xfrm>
          <a:prstGeom prst="rect">
            <a:avLst/>
          </a:prstGeom>
          <a:solidFill>
            <a:schemeClr val="accent2"/>
          </a:solidFill>
          <a:ln w="25400">
            <a:solidFill>
              <a:schemeClr val="tx1"/>
            </a:solidFill>
          </a:ln>
        </p:spPr>
        <p:txBody>
          <a:bodyPr wrap="square" rtlCol="0">
            <a:spAutoFit/>
          </a:bodyPr>
          <a:lstStyle/>
          <a:p>
            <a:pPr algn="ctr"/>
            <a:r>
              <a:rPr lang="nl-NL" b="1" dirty="0">
                <a:solidFill>
                  <a:schemeClr val="bg1"/>
                </a:solidFill>
              </a:rPr>
              <a:t>De leescirkel van </a:t>
            </a:r>
            <a:r>
              <a:rPr lang="nl-NL" b="1" dirty="0" err="1">
                <a:solidFill>
                  <a:schemeClr val="bg1"/>
                </a:solidFill>
              </a:rPr>
              <a:t>Chambers</a:t>
            </a:r>
            <a:endParaRPr lang="nl-NL" b="1" dirty="0">
              <a:solidFill>
                <a:schemeClr val="bg1"/>
              </a:solidFill>
            </a:endParaRPr>
          </a:p>
        </p:txBody>
      </p:sp>
      <p:grpSp>
        <p:nvGrpSpPr>
          <p:cNvPr id="21" name="Groep 20">
            <a:extLst>
              <a:ext uri="{FF2B5EF4-FFF2-40B4-BE49-F238E27FC236}">
                <a16:creationId xmlns:a16="http://schemas.microsoft.com/office/drawing/2014/main" id="{212CC2C5-CDFD-441A-87DE-02B53D6AB05B}"/>
              </a:ext>
            </a:extLst>
          </p:cNvPr>
          <p:cNvGrpSpPr/>
          <p:nvPr/>
        </p:nvGrpSpPr>
        <p:grpSpPr>
          <a:xfrm>
            <a:off x="3782595" y="3649243"/>
            <a:ext cx="1495674" cy="1416866"/>
            <a:chOff x="3466727" y="1828803"/>
            <a:chExt cx="1296145" cy="1184392"/>
          </a:xfrm>
        </p:grpSpPr>
        <p:sp>
          <p:nvSpPr>
            <p:cNvPr id="22" name="Ovaal 21">
              <a:extLst>
                <a:ext uri="{FF2B5EF4-FFF2-40B4-BE49-F238E27FC236}">
                  <a16:creationId xmlns:a16="http://schemas.microsoft.com/office/drawing/2014/main" id="{CBA799D7-E1D2-4078-AEE7-2AEF80DBF0E2}"/>
                </a:ext>
              </a:extLst>
            </p:cNvPr>
            <p:cNvSpPr/>
            <p:nvPr/>
          </p:nvSpPr>
          <p:spPr>
            <a:xfrm>
              <a:off x="3466727" y="1828803"/>
              <a:ext cx="1296145" cy="11843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al 4">
              <a:extLst>
                <a:ext uri="{FF2B5EF4-FFF2-40B4-BE49-F238E27FC236}">
                  <a16:creationId xmlns:a16="http://schemas.microsoft.com/office/drawing/2014/main" id="{74098E3E-6F74-44A7-8EFE-486EABDB424E}"/>
                </a:ext>
              </a:extLst>
            </p:cNvPr>
            <p:cNvSpPr txBox="1"/>
            <p:nvPr/>
          </p:nvSpPr>
          <p:spPr>
            <a:xfrm>
              <a:off x="3626032" y="2023612"/>
              <a:ext cx="1042522" cy="837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400" dirty="0"/>
                <a:t>Helpende volwassene leerkracht</a:t>
              </a:r>
              <a:r>
                <a:rPr lang="nl-NL" sz="1200" dirty="0"/>
                <a:t>          </a:t>
              </a:r>
              <a:r>
                <a:rPr lang="nl-NL" sz="1400" dirty="0"/>
                <a:t>leesconsulent</a:t>
              </a:r>
              <a:r>
                <a:rPr lang="nl-NL" sz="1400" kern="1200" dirty="0"/>
                <a:t>   </a:t>
              </a:r>
              <a:r>
                <a:rPr lang="nl-NL" sz="1400" dirty="0"/>
                <a:t>        </a:t>
              </a:r>
              <a:r>
                <a:rPr lang="nl-NL" sz="1400" kern="1200" dirty="0"/>
                <a:t>ouder</a:t>
              </a:r>
            </a:p>
          </p:txBody>
        </p:sp>
      </p:grpSp>
      <p:sp>
        <p:nvSpPr>
          <p:cNvPr id="27" name="Blokboog 26">
            <a:extLst>
              <a:ext uri="{FF2B5EF4-FFF2-40B4-BE49-F238E27FC236}">
                <a16:creationId xmlns:a16="http://schemas.microsoft.com/office/drawing/2014/main" id="{7479AE78-4DFD-4A30-81C9-5BBB4E7D0D7B}"/>
              </a:ext>
            </a:extLst>
          </p:cNvPr>
          <p:cNvSpPr/>
          <p:nvPr/>
        </p:nvSpPr>
        <p:spPr>
          <a:xfrm>
            <a:off x="2830258" y="2527570"/>
            <a:ext cx="3725867" cy="3725867"/>
          </a:xfrm>
          <a:prstGeom prst="blockArc">
            <a:avLst>
              <a:gd name="adj1" fmla="val 1800000"/>
              <a:gd name="adj2" fmla="val 90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kboog 27">
            <a:extLst>
              <a:ext uri="{FF2B5EF4-FFF2-40B4-BE49-F238E27FC236}">
                <a16:creationId xmlns:a16="http://schemas.microsoft.com/office/drawing/2014/main" id="{0A2E7AF8-5E95-4C16-A58F-9F89C0185C1E}"/>
              </a:ext>
            </a:extLst>
          </p:cNvPr>
          <p:cNvSpPr/>
          <p:nvPr/>
        </p:nvSpPr>
        <p:spPr>
          <a:xfrm>
            <a:off x="2819278" y="2523225"/>
            <a:ext cx="3725867" cy="3725867"/>
          </a:xfrm>
          <a:prstGeom prst="blockArc">
            <a:avLst>
              <a:gd name="adj1" fmla="val 90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kboog 28">
            <a:extLst>
              <a:ext uri="{FF2B5EF4-FFF2-40B4-BE49-F238E27FC236}">
                <a16:creationId xmlns:a16="http://schemas.microsoft.com/office/drawing/2014/main" id="{FF970AFD-FCF9-43A0-9223-EA9632E25F61}"/>
              </a:ext>
            </a:extLst>
          </p:cNvPr>
          <p:cNvSpPr/>
          <p:nvPr/>
        </p:nvSpPr>
        <p:spPr>
          <a:xfrm>
            <a:off x="2829350" y="2507830"/>
            <a:ext cx="3725867" cy="3725867"/>
          </a:xfrm>
          <a:prstGeom prst="blockArc">
            <a:avLst>
              <a:gd name="adj1" fmla="val 16200000"/>
              <a:gd name="adj2" fmla="val 1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ep 11">
            <a:extLst>
              <a:ext uri="{FF2B5EF4-FFF2-40B4-BE49-F238E27FC236}">
                <a16:creationId xmlns:a16="http://schemas.microsoft.com/office/drawing/2014/main" id="{79CC60D2-95F2-4005-80C2-82FE8BCEFE9E}"/>
              </a:ext>
            </a:extLst>
          </p:cNvPr>
          <p:cNvGrpSpPr/>
          <p:nvPr/>
        </p:nvGrpSpPr>
        <p:grpSpPr>
          <a:xfrm>
            <a:off x="2446523" y="4569683"/>
            <a:ext cx="1201087" cy="1201087"/>
            <a:chOff x="1938354" y="2730302"/>
            <a:chExt cx="1201087" cy="1201087"/>
          </a:xfrm>
        </p:grpSpPr>
        <p:sp>
          <p:nvSpPr>
            <p:cNvPr id="13" name="Ovaal 12">
              <a:extLst>
                <a:ext uri="{FF2B5EF4-FFF2-40B4-BE49-F238E27FC236}">
                  <a16:creationId xmlns:a16="http://schemas.microsoft.com/office/drawing/2014/main" id="{DECBD650-5DDB-4B8F-98D5-14DE189BEEF6}"/>
                </a:ext>
              </a:extLst>
            </p:cNvPr>
            <p:cNvSpPr/>
            <p:nvPr/>
          </p:nvSpPr>
          <p:spPr>
            <a:xfrm>
              <a:off x="1938354"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al 4">
              <a:extLst>
                <a:ext uri="{FF2B5EF4-FFF2-40B4-BE49-F238E27FC236}">
                  <a16:creationId xmlns:a16="http://schemas.microsoft.com/office/drawing/2014/main" id="{482E0E8A-EA06-45D1-B6FE-3B36E28BA0FF}"/>
                </a:ext>
              </a:extLst>
            </p:cNvPr>
            <p:cNvSpPr txBox="1"/>
            <p:nvPr/>
          </p:nvSpPr>
          <p:spPr>
            <a:xfrm>
              <a:off x="2114249" y="2906197"/>
              <a:ext cx="849297" cy="8492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lezen</a:t>
              </a:r>
            </a:p>
          </p:txBody>
        </p:sp>
      </p:grpSp>
      <p:grpSp>
        <p:nvGrpSpPr>
          <p:cNvPr id="18" name="Groep 17">
            <a:extLst>
              <a:ext uri="{FF2B5EF4-FFF2-40B4-BE49-F238E27FC236}">
                <a16:creationId xmlns:a16="http://schemas.microsoft.com/office/drawing/2014/main" id="{092C97F9-8A72-4E3A-90EE-32DE2EDE998F}"/>
              </a:ext>
            </a:extLst>
          </p:cNvPr>
          <p:cNvGrpSpPr/>
          <p:nvPr/>
        </p:nvGrpSpPr>
        <p:grpSpPr>
          <a:xfrm>
            <a:off x="3977222" y="2026163"/>
            <a:ext cx="1201087" cy="1201087"/>
            <a:chOff x="3514256" y="761"/>
            <a:chExt cx="1201087" cy="1201087"/>
          </a:xfrm>
        </p:grpSpPr>
        <p:sp>
          <p:nvSpPr>
            <p:cNvPr id="19" name="Ovaal 18">
              <a:extLst>
                <a:ext uri="{FF2B5EF4-FFF2-40B4-BE49-F238E27FC236}">
                  <a16:creationId xmlns:a16="http://schemas.microsoft.com/office/drawing/2014/main" id="{1A26242A-7FA1-4C23-B27E-5BF0BFC673E6}"/>
                </a:ext>
              </a:extLst>
            </p:cNvPr>
            <p:cNvSpPr/>
            <p:nvPr/>
          </p:nvSpPr>
          <p:spPr>
            <a:xfrm>
              <a:off x="3514256" y="761"/>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al 4">
              <a:extLst>
                <a:ext uri="{FF2B5EF4-FFF2-40B4-BE49-F238E27FC236}">
                  <a16:creationId xmlns:a16="http://schemas.microsoft.com/office/drawing/2014/main" id="{BFD54DED-E521-48E4-869F-19FD3E235559}"/>
                </a:ext>
              </a:extLst>
            </p:cNvPr>
            <p:cNvSpPr txBox="1"/>
            <p:nvPr/>
          </p:nvSpPr>
          <p:spPr>
            <a:xfrm>
              <a:off x="3690151" y="176656"/>
              <a:ext cx="849297" cy="8492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selecteren</a:t>
              </a:r>
            </a:p>
          </p:txBody>
        </p:sp>
      </p:grpSp>
      <p:grpSp>
        <p:nvGrpSpPr>
          <p:cNvPr id="15" name="Groep 14">
            <a:extLst>
              <a:ext uri="{FF2B5EF4-FFF2-40B4-BE49-F238E27FC236}">
                <a16:creationId xmlns:a16="http://schemas.microsoft.com/office/drawing/2014/main" id="{668FDFD5-43A8-406F-AF13-B41089FA68E3}"/>
              </a:ext>
            </a:extLst>
          </p:cNvPr>
          <p:cNvGrpSpPr/>
          <p:nvPr/>
        </p:nvGrpSpPr>
        <p:grpSpPr>
          <a:xfrm>
            <a:off x="5597082" y="4564938"/>
            <a:ext cx="1201087" cy="1201087"/>
            <a:chOff x="5090157" y="2730302"/>
            <a:chExt cx="1201087" cy="1201087"/>
          </a:xfrm>
        </p:grpSpPr>
        <p:sp>
          <p:nvSpPr>
            <p:cNvPr id="16" name="Ovaal 15">
              <a:extLst>
                <a:ext uri="{FF2B5EF4-FFF2-40B4-BE49-F238E27FC236}">
                  <a16:creationId xmlns:a16="http://schemas.microsoft.com/office/drawing/2014/main" id="{8A71E6AB-EC95-4976-8291-7F1ED11A8E2E}"/>
                </a:ext>
              </a:extLst>
            </p:cNvPr>
            <p:cNvSpPr/>
            <p:nvPr/>
          </p:nvSpPr>
          <p:spPr>
            <a:xfrm>
              <a:off x="5090157" y="2730302"/>
              <a:ext cx="1201087" cy="12010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al 4">
              <a:extLst>
                <a:ext uri="{FF2B5EF4-FFF2-40B4-BE49-F238E27FC236}">
                  <a16:creationId xmlns:a16="http://schemas.microsoft.com/office/drawing/2014/main" id="{6D3D6208-8129-4220-A75E-8A68B30AEFD3}"/>
                </a:ext>
              </a:extLst>
            </p:cNvPr>
            <p:cNvSpPr txBox="1"/>
            <p:nvPr/>
          </p:nvSpPr>
          <p:spPr>
            <a:xfrm>
              <a:off x="5266052" y="2906197"/>
              <a:ext cx="849297" cy="8492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praten</a:t>
              </a:r>
            </a:p>
          </p:txBody>
        </p:sp>
      </p:grpSp>
      <p:sp>
        <p:nvSpPr>
          <p:cNvPr id="9" name="Tekstvak 8">
            <a:extLst>
              <a:ext uri="{FF2B5EF4-FFF2-40B4-BE49-F238E27FC236}">
                <a16:creationId xmlns:a16="http://schemas.microsoft.com/office/drawing/2014/main" id="{0875F0A8-8883-4908-867F-0B098FFA933C}"/>
              </a:ext>
            </a:extLst>
          </p:cNvPr>
          <p:cNvSpPr txBox="1"/>
          <p:nvPr/>
        </p:nvSpPr>
        <p:spPr>
          <a:xfrm rot="18259700">
            <a:off x="2648409" y="3149366"/>
            <a:ext cx="1197420" cy="369332"/>
          </a:xfrm>
          <a:prstGeom prst="rect">
            <a:avLst/>
          </a:prstGeom>
          <a:noFill/>
        </p:spPr>
        <p:txBody>
          <a:bodyPr wrap="square" rtlCol="0">
            <a:spAutoFit/>
          </a:bodyPr>
          <a:lstStyle/>
          <a:p>
            <a:r>
              <a:rPr lang="nl-NL" dirty="0"/>
              <a:t>leerlingen</a:t>
            </a:r>
          </a:p>
        </p:txBody>
      </p:sp>
      <p:pic>
        <p:nvPicPr>
          <p:cNvPr id="10" name="Picture 4">
            <a:extLst>
              <a:ext uri="{FF2B5EF4-FFF2-40B4-BE49-F238E27FC236}">
                <a16:creationId xmlns:a16="http://schemas.microsoft.com/office/drawing/2014/main" id="{66F46838-9282-4FCA-AD61-3D7232A30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09910">
            <a:off x="5472557" y="2547471"/>
            <a:ext cx="10969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FAB17BCE-3B03-429B-80FD-D772E55B5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8580">
            <a:off x="4097123" y="5469418"/>
            <a:ext cx="10969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PIJL-RECHTS 4">
            <a:extLst>
              <a:ext uri="{FF2B5EF4-FFF2-40B4-BE49-F238E27FC236}">
                <a16:creationId xmlns:a16="http://schemas.microsoft.com/office/drawing/2014/main" id="{A2BB9F21-4276-434C-9F95-A3789812FCFD}"/>
              </a:ext>
            </a:extLst>
          </p:cNvPr>
          <p:cNvSpPr/>
          <p:nvPr/>
        </p:nvSpPr>
        <p:spPr>
          <a:xfrm rot="16200000">
            <a:off x="4193194" y="3314127"/>
            <a:ext cx="790162" cy="31889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3">
            <a:extLst>
              <a:ext uri="{FF2B5EF4-FFF2-40B4-BE49-F238E27FC236}">
                <a16:creationId xmlns:a16="http://schemas.microsoft.com/office/drawing/2014/main" id="{69D080ED-E15A-4253-B446-26A6528D9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965471">
            <a:off x="3547309" y="4440813"/>
            <a:ext cx="346117" cy="75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a:extLst>
              <a:ext uri="{FF2B5EF4-FFF2-40B4-BE49-F238E27FC236}">
                <a16:creationId xmlns:a16="http://schemas.microsoft.com/office/drawing/2014/main" id="{97556272-A23E-4F76-93B4-70D3D8BC3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35085">
            <a:off x="5318664" y="4402335"/>
            <a:ext cx="355374" cy="85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72B69BA9-407D-4B9F-809D-259C90597384}"/>
              </a:ext>
            </a:extLst>
          </p:cNvPr>
          <p:cNvSpPr txBox="1"/>
          <p:nvPr/>
        </p:nvSpPr>
        <p:spPr>
          <a:xfrm>
            <a:off x="6882901" y="1155127"/>
            <a:ext cx="2096628" cy="50167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dirty="0">
                <a:latin typeface="Arial" panose="020B0604020202020204" pitchFamily="34" charset="0"/>
                <a:cs typeface="Arial" panose="020B0604020202020204" pitchFamily="34" charset="0"/>
              </a:rPr>
              <a:t>LL-lijst: weten hoe je boeken zoekt in de schoolbibliotheek</a:t>
            </a:r>
          </a:p>
          <a:p>
            <a:r>
              <a:rPr lang="nl-NL" sz="1100" dirty="0">
                <a:latin typeface="Arial" panose="020B0604020202020204" pitchFamily="34" charset="0"/>
                <a:cs typeface="Arial" panose="020B0604020202020204" pitchFamily="34" charset="0"/>
              </a:rPr>
              <a:t>LL-lijst: in de schoolbibliotheek zijn voldoende en leuke boeken </a:t>
            </a:r>
          </a:p>
          <a:p>
            <a:r>
              <a:rPr lang="nl-NL" sz="1100" dirty="0">
                <a:latin typeface="Arial" panose="020B0604020202020204" pitchFamily="34" charset="0"/>
                <a:cs typeface="Arial" panose="020B0604020202020204" pitchFamily="34" charset="0"/>
              </a:rPr>
              <a:t>LK-lijst: ik help leerlingen met boeken kiezen</a:t>
            </a:r>
          </a:p>
          <a:p>
            <a:r>
              <a:rPr lang="nl-NL" sz="1100" dirty="0">
                <a:latin typeface="Arial" panose="020B0604020202020204" pitchFamily="34" charset="0"/>
                <a:cs typeface="Arial" panose="020B0604020202020204" pitchFamily="34" charset="0"/>
              </a:rPr>
              <a:t>LC-lijst: totale uitleningen (schoolbibliotheek en openbaar, per groep)  OF</a:t>
            </a:r>
          </a:p>
          <a:p>
            <a:r>
              <a:rPr lang="nl-NL" sz="1100" dirty="0">
                <a:latin typeface="Arial" panose="020B0604020202020204" pitchFamily="34" charset="0"/>
                <a:cs typeface="Arial" panose="020B0604020202020204" pitchFamily="34" charset="0"/>
              </a:rPr>
              <a:t>LK-lijst naar de schoolbibliotheek gaan</a:t>
            </a:r>
            <a:r>
              <a:rPr lang="nl-NL" sz="1000" dirty="0">
                <a:latin typeface="Arial" panose="020B0604020202020204" pitchFamily="34" charset="0"/>
                <a:cs typeface="Arial" panose="020B0604020202020204" pitchFamily="34" charset="0"/>
              </a:rPr>
              <a:t>.</a:t>
            </a:r>
          </a:p>
          <a:p>
            <a:r>
              <a:rPr lang="nl-NL" sz="1000" dirty="0">
                <a:latin typeface="Arial" panose="020B0604020202020204" pitchFamily="34" charset="0"/>
                <a:cs typeface="Arial" panose="020B0604020202020204" pitchFamily="34" charset="0"/>
              </a:rPr>
              <a:t>LL-lijst. Welke soort boeken lees je graag?</a:t>
            </a:r>
          </a:p>
          <a:p>
            <a:r>
              <a:rPr lang="nl-NL" sz="1000" dirty="0">
                <a:latin typeface="Arial" panose="020B0604020202020204" pitchFamily="34" charset="0"/>
                <a:cs typeface="Arial" panose="020B0604020202020204" pitchFamily="34" charset="0"/>
              </a:rPr>
              <a:t>LL-lijst. Over welke onderwerpen lees je graag?</a:t>
            </a:r>
            <a:br>
              <a:rPr lang="nl-NL" sz="1000" dirty="0">
                <a:latin typeface="Arial" panose="020B0604020202020204" pitchFamily="34" charset="0"/>
                <a:cs typeface="Arial" panose="020B0604020202020204" pitchFamily="34" charset="0"/>
              </a:rPr>
            </a:br>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100" dirty="0">
                <a:latin typeface="Arial" panose="020B0604020202020204" pitchFamily="34" charset="0"/>
                <a:cs typeface="Arial" panose="020B0604020202020204" pitchFamily="34" charset="0"/>
              </a:rPr>
              <a:t>LL-lijst: wie geeft jou tips? </a:t>
            </a:r>
          </a:p>
          <a:p>
            <a:r>
              <a:rPr lang="nl-NL" sz="1100" dirty="0">
                <a:latin typeface="Arial" panose="020B0604020202020204" pitchFamily="34" charset="0"/>
                <a:cs typeface="Arial" panose="020B0604020202020204" pitchFamily="34" charset="0"/>
              </a:rPr>
              <a:t>LL-lijst: ouders praten over boeken (optioneel)  </a:t>
            </a:r>
          </a:p>
          <a:p>
            <a:r>
              <a:rPr lang="nl-NL" sz="1100" dirty="0">
                <a:latin typeface="Arial" panose="020B0604020202020204" pitchFamily="34" charset="0"/>
                <a:cs typeface="Arial" panose="020B0604020202020204" pitchFamily="34" charset="0"/>
              </a:rPr>
              <a:t>LK-lijst: het houden van een boekenkring</a:t>
            </a:r>
          </a:p>
          <a:p>
            <a:r>
              <a:rPr lang="nl-NL" sz="1100" dirty="0">
                <a:latin typeface="Arial" panose="020B0604020202020204" pitchFamily="34" charset="0"/>
                <a:cs typeface="Arial" panose="020B0604020202020204" pitchFamily="34" charset="0"/>
              </a:rPr>
              <a:t>LK-lijst: voor of na voorlezen praten over boeken </a:t>
            </a:r>
          </a:p>
          <a:p>
            <a:endParaRPr lang="nl-NL" sz="1100"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0593FE9A-2A6B-47F2-9C7D-DBBA54290B5B}"/>
              </a:ext>
            </a:extLst>
          </p:cNvPr>
          <p:cNvSpPr txBox="1"/>
          <p:nvPr/>
        </p:nvSpPr>
        <p:spPr>
          <a:xfrm>
            <a:off x="290073" y="4711890"/>
            <a:ext cx="2096628" cy="21082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000" dirty="0">
                <a:latin typeface="Arial" panose="020B0604020202020204" pitchFamily="34" charset="0"/>
                <a:cs typeface="Arial" panose="020B0604020202020204" pitchFamily="34" charset="0"/>
              </a:rPr>
              <a:t> </a:t>
            </a:r>
            <a:r>
              <a:rPr lang="nl-NL" sz="1100" dirty="0">
                <a:latin typeface="Arial" panose="020B0604020202020204" pitchFamily="34" charset="0"/>
                <a:cs typeface="Arial" panose="020B0604020202020204" pitchFamily="34" charset="0"/>
              </a:rPr>
              <a:t>LK-lijst: voorlezen, aan hele groep, in kleine groepjes, uit informatieve boeken</a:t>
            </a:r>
          </a:p>
          <a:p>
            <a:r>
              <a:rPr lang="nl-NL" sz="1100" dirty="0">
                <a:latin typeface="Arial" panose="020B0604020202020204" pitchFamily="34" charset="0"/>
                <a:cs typeface="Arial" panose="020B0604020202020204" pitchFamily="34" charset="0"/>
              </a:rPr>
              <a:t>LK lijst: leerlingen laten stillezen/vrij lezen</a:t>
            </a:r>
          </a:p>
          <a:p>
            <a:r>
              <a:rPr lang="nl-NL" sz="1100" dirty="0">
                <a:latin typeface="Arial" panose="020B0604020202020204" pitchFamily="34" charset="0"/>
                <a:cs typeface="Arial" panose="020B0604020202020204" pitchFamily="34" charset="0"/>
              </a:rPr>
              <a:t>LC-lijst:  tijd voor lezen in het rooster</a:t>
            </a:r>
          </a:p>
          <a:p>
            <a:r>
              <a:rPr lang="nl-NL" sz="1100" dirty="0">
                <a:latin typeface="Arial" panose="020B0604020202020204" pitchFamily="34" charset="0"/>
                <a:cs typeface="Arial" panose="020B0604020202020204" pitchFamily="34" charset="0"/>
              </a:rPr>
              <a:t>LL-lijst: ouders lezen voor (optioneel)</a:t>
            </a:r>
          </a:p>
          <a:p>
            <a:r>
              <a:rPr lang="nl-NL" sz="1100" dirty="0">
                <a:latin typeface="Arial" panose="020B0604020202020204" pitchFamily="34" charset="0"/>
                <a:cs typeface="Arial" panose="020B0604020202020204" pitchFamily="34" charset="0"/>
              </a:rPr>
              <a:t>LL-lijst: hoe vaak lees je thuis in een boek?</a:t>
            </a:r>
          </a:p>
          <a:p>
            <a:pPr algn="r"/>
            <a:endParaRPr lang="nl-NL" sz="1000" dirty="0">
              <a:latin typeface="Arial" panose="020B0604020202020204" pitchFamily="34" charset="0"/>
              <a:cs typeface="Arial" panose="020B0604020202020204" pitchFamily="34" charset="0"/>
            </a:endParaRPr>
          </a:p>
        </p:txBody>
      </p:sp>
      <p:cxnSp>
        <p:nvCxnSpPr>
          <p:cNvPr id="78858" name="Rechte verbindingslijn 78857">
            <a:extLst>
              <a:ext uri="{FF2B5EF4-FFF2-40B4-BE49-F238E27FC236}">
                <a16:creationId xmlns:a16="http://schemas.microsoft.com/office/drawing/2014/main" id="{5E2E8825-1D44-438A-A246-20AE60CE1F52}"/>
              </a:ext>
            </a:extLst>
          </p:cNvPr>
          <p:cNvCxnSpPr>
            <a:cxnSpLocks/>
          </p:cNvCxnSpPr>
          <p:nvPr/>
        </p:nvCxnSpPr>
        <p:spPr>
          <a:xfrm flipV="1">
            <a:off x="5002414" y="1413201"/>
            <a:ext cx="1911460" cy="1063839"/>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5" name="Rechte verbindingslijn 44">
            <a:extLst>
              <a:ext uri="{FF2B5EF4-FFF2-40B4-BE49-F238E27FC236}">
                <a16:creationId xmlns:a16="http://schemas.microsoft.com/office/drawing/2014/main" id="{C0180151-68C3-4DFE-BC7D-0165A8D8EE6A}"/>
              </a:ext>
            </a:extLst>
          </p:cNvPr>
          <p:cNvCxnSpPr>
            <a:cxnSpLocks/>
          </p:cNvCxnSpPr>
          <p:nvPr/>
        </p:nvCxnSpPr>
        <p:spPr>
          <a:xfrm flipV="1">
            <a:off x="4978493" y="1698875"/>
            <a:ext cx="1935381" cy="795771"/>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9" name="Rechte verbindingslijn 48">
            <a:extLst>
              <a:ext uri="{FF2B5EF4-FFF2-40B4-BE49-F238E27FC236}">
                <a16:creationId xmlns:a16="http://schemas.microsoft.com/office/drawing/2014/main" id="{81AFB1B3-2AC5-4D89-8A18-4D8A14909E4B}"/>
              </a:ext>
            </a:extLst>
          </p:cNvPr>
          <p:cNvCxnSpPr>
            <a:cxnSpLocks/>
          </p:cNvCxnSpPr>
          <p:nvPr/>
        </p:nvCxnSpPr>
        <p:spPr>
          <a:xfrm flipV="1">
            <a:off x="5028599" y="2143665"/>
            <a:ext cx="1885275" cy="357029"/>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3" name="Rechte verbindingslijn 52">
            <a:extLst>
              <a:ext uri="{FF2B5EF4-FFF2-40B4-BE49-F238E27FC236}">
                <a16:creationId xmlns:a16="http://schemas.microsoft.com/office/drawing/2014/main" id="{2B80A681-EE0E-49A7-8A99-FF02F5E148F5}"/>
              </a:ext>
            </a:extLst>
          </p:cNvPr>
          <p:cNvCxnSpPr>
            <a:cxnSpLocks/>
          </p:cNvCxnSpPr>
          <p:nvPr/>
        </p:nvCxnSpPr>
        <p:spPr>
          <a:xfrm>
            <a:off x="5002414" y="2492435"/>
            <a:ext cx="1935381" cy="71713"/>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7" name="Rechte verbindingslijn 56">
            <a:extLst>
              <a:ext uri="{FF2B5EF4-FFF2-40B4-BE49-F238E27FC236}">
                <a16:creationId xmlns:a16="http://schemas.microsoft.com/office/drawing/2014/main" id="{DA046386-6272-41FD-9F89-45EA58BBD433}"/>
              </a:ext>
            </a:extLst>
          </p:cNvPr>
          <p:cNvCxnSpPr>
            <a:cxnSpLocks/>
          </p:cNvCxnSpPr>
          <p:nvPr/>
        </p:nvCxnSpPr>
        <p:spPr>
          <a:xfrm>
            <a:off x="5002414" y="2500694"/>
            <a:ext cx="1911460" cy="775643"/>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9" name="Rechte verbindingslijn 58">
            <a:extLst>
              <a:ext uri="{FF2B5EF4-FFF2-40B4-BE49-F238E27FC236}">
                <a16:creationId xmlns:a16="http://schemas.microsoft.com/office/drawing/2014/main" id="{9AFE6A89-58E5-4AFE-95D0-ACBB32D375F7}"/>
              </a:ext>
            </a:extLst>
          </p:cNvPr>
          <p:cNvCxnSpPr>
            <a:cxnSpLocks/>
          </p:cNvCxnSpPr>
          <p:nvPr/>
        </p:nvCxnSpPr>
        <p:spPr>
          <a:xfrm flipV="1">
            <a:off x="6501621" y="4808400"/>
            <a:ext cx="472443" cy="337341"/>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1" name="Rechte verbindingslijn 60">
            <a:extLst>
              <a:ext uri="{FF2B5EF4-FFF2-40B4-BE49-F238E27FC236}">
                <a16:creationId xmlns:a16="http://schemas.microsoft.com/office/drawing/2014/main" id="{8C812C6F-CDBB-414D-BCA1-C08360B598C1}"/>
              </a:ext>
            </a:extLst>
          </p:cNvPr>
          <p:cNvCxnSpPr>
            <a:cxnSpLocks/>
          </p:cNvCxnSpPr>
          <p:nvPr/>
        </p:nvCxnSpPr>
        <p:spPr>
          <a:xfrm flipV="1">
            <a:off x="6492114" y="5018809"/>
            <a:ext cx="438622" cy="126933"/>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3" name="Rechte verbindingslijn 62">
            <a:extLst>
              <a:ext uri="{FF2B5EF4-FFF2-40B4-BE49-F238E27FC236}">
                <a16:creationId xmlns:a16="http://schemas.microsoft.com/office/drawing/2014/main" id="{E30D95FA-169A-4D04-BBF6-E226D364A74C}"/>
              </a:ext>
            </a:extLst>
          </p:cNvPr>
          <p:cNvCxnSpPr>
            <a:cxnSpLocks/>
          </p:cNvCxnSpPr>
          <p:nvPr/>
        </p:nvCxnSpPr>
        <p:spPr>
          <a:xfrm>
            <a:off x="6506678" y="5145741"/>
            <a:ext cx="476013" cy="278314"/>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3" name="Rechte verbindingslijn 72">
            <a:extLst>
              <a:ext uri="{FF2B5EF4-FFF2-40B4-BE49-F238E27FC236}">
                <a16:creationId xmlns:a16="http://schemas.microsoft.com/office/drawing/2014/main" id="{31B7471D-BC5E-4EB3-8954-2A3A97153AFC}"/>
              </a:ext>
            </a:extLst>
          </p:cNvPr>
          <p:cNvCxnSpPr>
            <a:cxnSpLocks/>
          </p:cNvCxnSpPr>
          <p:nvPr/>
        </p:nvCxnSpPr>
        <p:spPr>
          <a:xfrm flipH="1" flipV="1">
            <a:off x="2189647" y="5052280"/>
            <a:ext cx="557543" cy="173627"/>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6" name="Rechte verbindingslijn 75">
            <a:extLst>
              <a:ext uri="{FF2B5EF4-FFF2-40B4-BE49-F238E27FC236}">
                <a16:creationId xmlns:a16="http://schemas.microsoft.com/office/drawing/2014/main" id="{B8301A9D-2F85-4C67-9266-53ACF363C34E}"/>
              </a:ext>
            </a:extLst>
          </p:cNvPr>
          <p:cNvCxnSpPr>
            <a:cxnSpLocks/>
          </p:cNvCxnSpPr>
          <p:nvPr/>
        </p:nvCxnSpPr>
        <p:spPr>
          <a:xfrm flipH="1">
            <a:off x="1939723" y="5225907"/>
            <a:ext cx="813407" cy="89688"/>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9" name="Rechte verbindingslijn 38">
            <a:extLst>
              <a:ext uri="{FF2B5EF4-FFF2-40B4-BE49-F238E27FC236}">
                <a16:creationId xmlns:a16="http://schemas.microsoft.com/office/drawing/2014/main" id="{0FA1EB36-A539-499D-9F0B-CDA77EA585EC}"/>
              </a:ext>
            </a:extLst>
          </p:cNvPr>
          <p:cNvCxnSpPr>
            <a:cxnSpLocks/>
          </p:cNvCxnSpPr>
          <p:nvPr/>
        </p:nvCxnSpPr>
        <p:spPr>
          <a:xfrm flipH="1">
            <a:off x="2149026" y="5228175"/>
            <a:ext cx="534032" cy="407028"/>
          </a:xfrm>
          <a:prstGeom prst="line">
            <a:avLst/>
          </a:prstGeom>
          <a:ln>
            <a:tailEnd type="arrow"/>
          </a:ln>
        </p:spPr>
        <p:style>
          <a:lnRef idx="1">
            <a:schemeClr val="accent6"/>
          </a:lnRef>
          <a:fillRef idx="0">
            <a:schemeClr val="accent6"/>
          </a:fillRef>
          <a:effectRef idx="0">
            <a:schemeClr val="accent6"/>
          </a:effectRef>
          <a:fontRef idx="minor">
            <a:schemeClr val="tx1"/>
          </a:fontRef>
        </p:style>
      </p:cxnSp>
      <p:pic>
        <p:nvPicPr>
          <p:cNvPr id="43" name="Afbeelding 42">
            <a:extLst>
              <a:ext uri="{FF2B5EF4-FFF2-40B4-BE49-F238E27FC236}">
                <a16:creationId xmlns:a16="http://schemas.microsoft.com/office/drawing/2014/main" id="{D62D28DF-78A3-4DCF-9376-E4861FCFB405}"/>
              </a:ext>
            </a:extLst>
          </p:cNvPr>
          <p:cNvPicPr>
            <a:picLocks noChangeAspect="1"/>
          </p:cNvPicPr>
          <p:nvPr/>
        </p:nvPicPr>
        <p:blipFill>
          <a:blip r:embed="rId5"/>
          <a:stretch>
            <a:fillRect/>
          </a:stretch>
        </p:blipFill>
        <p:spPr>
          <a:xfrm>
            <a:off x="337774" y="2722764"/>
            <a:ext cx="2048434" cy="1170533"/>
          </a:xfrm>
          <a:prstGeom prst="rect">
            <a:avLst/>
          </a:prstGeom>
        </p:spPr>
      </p:pic>
      <p:cxnSp>
        <p:nvCxnSpPr>
          <p:cNvPr id="55" name="Rechte verbindingslijn 54">
            <a:extLst>
              <a:ext uri="{FF2B5EF4-FFF2-40B4-BE49-F238E27FC236}">
                <a16:creationId xmlns:a16="http://schemas.microsoft.com/office/drawing/2014/main" id="{13402643-086F-48A4-B091-1416D9175561}"/>
              </a:ext>
            </a:extLst>
          </p:cNvPr>
          <p:cNvCxnSpPr>
            <a:cxnSpLocks/>
          </p:cNvCxnSpPr>
          <p:nvPr/>
        </p:nvCxnSpPr>
        <p:spPr>
          <a:xfrm>
            <a:off x="5026335" y="2494646"/>
            <a:ext cx="1911460" cy="1133331"/>
          </a:xfrm>
          <a:prstGeom prst="line">
            <a:avLst/>
          </a:prstGeom>
          <a:ln>
            <a:tailEnd type="arrow"/>
          </a:ln>
        </p:spPr>
        <p:style>
          <a:lnRef idx="1">
            <a:schemeClr val="accent6"/>
          </a:lnRef>
          <a:fillRef idx="0">
            <a:schemeClr val="accent6"/>
          </a:fillRef>
          <a:effectRef idx="0">
            <a:schemeClr val="accent6"/>
          </a:effectRef>
          <a:fontRef idx="minor">
            <a:schemeClr val="tx1"/>
          </a:fontRef>
        </p:style>
      </p:cxnSp>
      <p:sp>
        <p:nvSpPr>
          <p:cNvPr id="78868" name="Rechthoek 78867">
            <a:extLst>
              <a:ext uri="{FF2B5EF4-FFF2-40B4-BE49-F238E27FC236}">
                <a16:creationId xmlns:a16="http://schemas.microsoft.com/office/drawing/2014/main" id="{5D981B94-FE51-448D-81BB-79D6A5E5180F}"/>
              </a:ext>
            </a:extLst>
          </p:cNvPr>
          <p:cNvSpPr/>
          <p:nvPr/>
        </p:nvSpPr>
        <p:spPr>
          <a:xfrm>
            <a:off x="7027559" y="6075204"/>
            <a:ext cx="1977910" cy="795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a:extLst>
              <a:ext uri="{FF2B5EF4-FFF2-40B4-BE49-F238E27FC236}">
                <a16:creationId xmlns:a16="http://schemas.microsoft.com/office/drawing/2014/main" id="{61FDD177-BA79-4FE4-97D1-F7C6F6932D0F}"/>
              </a:ext>
            </a:extLst>
          </p:cNvPr>
          <p:cNvSpPr/>
          <p:nvPr/>
        </p:nvSpPr>
        <p:spPr>
          <a:xfrm>
            <a:off x="7523801" y="6119336"/>
            <a:ext cx="2232775" cy="646331"/>
          </a:xfrm>
          <a:prstGeom prst="rect">
            <a:avLst/>
          </a:prstGeom>
        </p:spPr>
        <p:txBody>
          <a:bodyPr wrap="square">
            <a:spAutoFit/>
          </a:bodyPr>
          <a:lstStyle/>
          <a:p>
            <a:r>
              <a:rPr lang="nl-NL" sz="1200" dirty="0"/>
              <a:t>LL= leerling</a:t>
            </a:r>
          </a:p>
          <a:p>
            <a:r>
              <a:rPr lang="nl-NL" sz="1200" dirty="0"/>
              <a:t>LK = leerkracht</a:t>
            </a:r>
          </a:p>
          <a:p>
            <a:r>
              <a:rPr lang="nl-NL" sz="1200" dirty="0"/>
              <a:t>LC = leesconsulent</a:t>
            </a:r>
          </a:p>
        </p:txBody>
      </p:sp>
      <p:cxnSp>
        <p:nvCxnSpPr>
          <p:cNvPr id="66" name="Rechte verbindingslijn 65">
            <a:extLst>
              <a:ext uri="{FF2B5EF4-FFF2-40B4-BE49-F238E27FC236}">
                <a16:creationId xmlns:a16="http://schemas.microsoft.com/office/drawing/2014/main" id="{5B900DA3-2F59-45F3-BD0A-0F41343DE49C}"/>
              </a:ext>
            </a:extLst>
          </p:cNvPr>
          <p:cNvCxnSpPr>
            <a:cxnSpLocks/>
          </p:cNvCxnSpPr>
          <p:nvPr/>
        </p:nvCxnSpPr>
        <p:spPr>
          <a:xfrm flipH="1">
            <a:off x="2091194" y="5225907"/>
            <a:ext cx="633621" cy="818593"/>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9" name="Rechte verbindingslijn 68">
            <a:extLst>
              <a:ext uri="{FF2B5EF4-FFF2-40B4-BE49-F238E27FC236}">
                <a16:creationId xmlns:a16="http://schemas.microsoft.com/office/drawing/2014/main" id="{8679FCCB-0A3A-4C66-94E2-1B036DDF7827}"/>
              </a:ext>
            </a:extLst>
          </p:cNvPr>
          <p:cNvCxnSpPr>
            <a:cxnSpLocks/>
          </p:cNvCxnSpPr>
          <p:nvPr/>
        </p:nvCxnSpPr>
        <p:spPr>
          <a:xfrm>
            <a:off x="6487251" y="5176885"/>
            <a:ext cx="450544" cy="480812"/>
          </a:xfrm>
          <a:prstGeom prst="line">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9" name="Rechte verbindingslijn 78">
            <a:extLst>
              <a:ext uri="{FF2B5EF4-FFF2-40B4-BE49-F238E27FC236}">
                <a16:creationId xmlns:a16="http://schemas.microsoft.com/office/drawing/2014/main" id="{27AE0426-C948-43C8-B57C-DD3C29AEE7F4}"/>
              </a:ext>
            </a:extLst>
          </p:cNvPr>
          <p:cNvCxnSpPr>
            <a:cxnSpLocks/>
          </p:cNvCxnSpPr>
          <p:nvPr/>
        </p:nvCxnSpPr>
        <p:spPr>
          <a:xfrm flipH="1">
            <a:off x="2254827" y="5282562"/>
            <a:ext cx="458650" cy="1035111"/>
          </a:xfrm>
          <a:prstGeom prst="line">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8858"/>
                                        </p:tgtEl>
                                        <p:attrNameLst>
                                          <p:attrName>style.visibility</p:attrName>
                                        </p:attrNameLst>
                                      </p:cBhvr>
                                      <p:to>
                                        <p:strVal val="visible"/>
                                      </p:to>
                                    </p:set>
                                    <p:animEffect transition="in" filter="wipe(down)">
                                      <p:cBhvr>
                                        <p:cTn id="7" dur="500"/>
                                        <p:tgtEl>
                                          <p:spTgt spid="78858"/>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par>
                                <p:cTn id="14" presetID="22" presetClass="entr" presetSubtype="4"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down)">
                                      <p:cBhvr>
                                        <p:cTn id="34" dur="500"/>
                                        <p:tgtEl>
                                          <p:spTgt spid="73"/>
                                        </p:tgtEl>
                                      </p:cBhvr>
                                    </p:animEffect>
                                  </p:childTnLst>
                                </p:cTn>
                              </p:par>
                              <p:par>
                                <p:cTn id="35" presetID="22" presetClass="entr" presetSubtype="4"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par>
                                <p:cTn id="44" presetID="22" presetClass="entr" presetSubtype="4"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down)">
                                      <p:cBhvr>
                                        <p:cTn id="46" dur="500"/>
                                        <p:tgtEl>
                                          <p:spTgt spid="55"/>
                                        </p:tgtEl>
                                      </p:cBhvr>
                                    </p:animEffect>
                                  </p:childTnLst>
                                </p:cTn>
                              </p:par>
                              <p:par>
                                <p:cTn id="47" presetID="22" presetClass="entr" presetSubtype="4"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down)">
                                      <p:cBhvr>
                                        <p:cTn id="49" dur="500"/>
                                        <p:tgtEl>
                                          <p:spTgt spid="66"/>
                                        </p:tgtEl>
                                      </p:cBhvr>
                                    </p:animEffect>
                                  </p:childTnLst>
                                </p:cTn>
                              </p:par>
                              <p:par>
                                <p:cTn id="50" presetID="22" presetClass="entr" presetSubtype="4"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elk onderdeel</a:t>
            </a:r>
          </a:p>
        </p:txBody>
      </p:sp>
      <p:sp>
        <p:nvSpPr>
          <p:cNvPr id="3" name="Tijdelijke aanduiding voor inhoud 2"/>
          <p:cNvSpPr>
            <a:spLocks noGrp="1"/>
          </p:cNvSpPr>
          <p:nvPr>
            <p:ph idx="4294967295"/>
          </p:nvPr>
        </p:nvSpPr>
        <p:spPr>
          <a:xfrm>
            <a:off x="914400" y="2124075"/>
            <a:ext cx="8229600" cy="3752850"/>
          </a:xfrm>
        </p:spPr>
        <p:txBody>
          <a:bodyPr/>
          <a:lstStyle/>
          <a:p>
            <a:pPr lvl="1">
              <a:lnSpc>
                <a:spcPct val="150000"/>
              </a:lnSpc>
              <a:buFont typeface="Wingdings" panose="05000000000000000000" pitchFamily="2" charset="2"/>
              <a:buChar char="Ø"/>
            </a:pPr>
            <a:r>
              <a:rPr lang="nl-NL" dirty="0"/>
              <a:t>Wat valt op?</a:t>
            </a:r>
          </a:p>
          <a:p>
            <a:pPr lvl="1">
              <a:lnSpc>
                <a:spcPct val="150000"/>
              </a:lnSpc>
              <a:buFont typeface="Wingdings" panose="05000000000000000000" pitchFamily="2" charset="2"/>
              <a:buChar char="Ø"/>
            </a:pPr>
            <a:r>
              <a:rPr lang="nl-NL" dirty="0"/>
              <a:t>Conclusies?</a:t>
            </a:r>
          </a:p>
          <a:p>
            <a:pPr marL="457200" lvl="1" indent="0">
              <a:buNone/>
            </a:pPr>
            <a:endParaRPr lang="nl-NL" dirty="0"/>
          </a:p>
        </p:txBody>
      </p:sp>
      <p:sp>
        <p:nvSpPr>
          <p:cNvPr id="4" name="Rechteraccolade 3"/>
          <p:cNvSpPr/>
          <p:nvPr/>
        </p:nvSpPr>
        <p:spPr>
          <a:xfrm>
            <a:off x="3797917" y="2124075"/>
            <a:ext cx="411480" cy="140589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5" name="Tekstvak 4"/>
          <p:cNvSpPr txBox="1"/>
          <p:nvPr/>
        </p:nvSpPr>
        <p:spPr>
          <a:xfrm>
            <a:off x="4644008" y="2420888"/>
            <a:ext cx="3585592" cy="584775"/>
          </a:xfrm>
          <a:prstGeom prst="rect">
            <a:avLst/>
          </a:prstGeom>
          <a:noFill/>
        </p:spPr>
        <p:txBody>
          <a:bodyPr wrap="square" rtlCol="0">
            <a:spAutoFit/>
          </a:bodyPr>
          <a:lstStyle/>
          <a:p>
            <a:pPr algn="ctr"/>
            <a:r>
              <a:rPr lang="nl-NL" sz="3200" dirty="0">
                <a:solidFill>
                  <a:srgbClr val="0070C0"/>
                </a:solidFill>
              </a:rPr>
              <a:t>mogelijke prioriteit?</a:t>
            </a:r>
          </a:p>
        </p:txBody>
      </p:sp>
      <p:sp>
        <p:nvSpPr>
          <p:cNvPr id="6" name="Rechthoek 5">
            <a:extLst>
              <a:ext uri="{FF2B5EF4-FFF2-40B4-BE49-F238E27FC236}">
                <a16:creationId xmlns:a16="http://schemas.microsoft.com/office/drawing/2014/main" id="{F7349795-BFC3-4AD1-9F05-ED2B8AE91A6C}"/>
              </a:ext>
            </a:extLst>
          </p:cNvPr>
          <p:cNvSpPr/>
          <p:nvPr/>
        </p:nvSpPr>
        <p:spPr>
          <a:xfrm>
            <a:off x="572993" y="4581128"/>
            <a:ext cx="7272808" cy="646331"/>
          </a:xfrm>
          <a:prstGeom prst="rect">
            <a:avLst/>
          </a:prstGeom>
        </p:spPr>
        <p:txBody>
          <a:bodyPr wrap="square">
            <a:spAutoFit/>
          </a:bodyPr>
          <a:lstStyle/>
          <a:p>
            <a:r>
              <a:rPr lang="nl-NL" dirty="0"/>
              <a:t>Indien vorig jaar doelen zijn benoemd, dan worden bij die vragen de resultaten ook getoond in een trendgrafiek</a:t>
            </a:r>
          </a:p>
        </p:txBody>
      </p:sp>
    </p:spTree>
    <p:extLst>
      <p:ext uri="{BB962C8B-B14F-4D97-AF65-F5344CB8AC3E}">
        <p14:creationId xmlns:p14="http://schemas.microsoft.com/office/powerpoint/2010/main" val="297072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67544" y="2564904"/>
            <a:ext cx="8229600" cy="1800200"/>
          </a:xfrm>
          <a:prstGeom prst="rect">
            <a:avLst/>
          </a:prstGeom>
        </p:spPr>
        <p:txBody>
          <a:bodyPr>
            <a:normAutofit fontScale="92500" lnSpcReduction="10000"/>
          </a:bodyPr>
          <a:lstStyle/>
          <a:p>
            <a:pPr algn="ctr">
              <a:spcBef>
                <a:spcPct val="0"/>
              </a:spcBef>
              <a:defRPr/>
            </a:pPr>
            <a:b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br>
            <a: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t>Stap 1</a:t>
            </a:r>
          </a:p>
          <a:p>
            <a:pPr algn="ctr">
              <a:spcBef>
                <a:spcPct val="0"/>
              </a:spcBef>
              <a:defRPr/>
            </a:pPr>
            <a:r>
              <a:rPr lang="nl-NL" sz="3200" b="1" dirty="0">
                <a:solidFill>
                  <a:srgbClr val="FF7320"/>
                </a:solidFill>
                <a:latin typeface="Arial" pitchFamily="34" charset="0"/>
                <a:ea typeface="+mj-ea"/>
                <a:cs typeface="Arial" pitchFamily="34" charset="0"/>
              </a:rPr>
              <a:t>Inventarisatie door de bibliotheek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t>Algemeen beeld </a:t>
            </a:r>
            <a:r>
              <a:rPr kumimoji="0" lang="nl-NL" sz="3200" b="1" i="0" u="none" strike="noStrike" kern="1200" cap="none" spc="0" normalizeH="0" baseline="0" noProof="0" dirty="0" err="1">
                <a:ln>
                  <a:noFill/>
                </a:ln>
                <a:solidFill>
                  <a:srgbClr val="FF7320"/>
                </a:solidFill>
                <a:effectLst/>
                <a:uLnTx/>
                <a:uFillTx/>
                <a:latin typeface="Arial" pitchFamily="34" charset="0"/>
                <a:ea typeface="+mj-ea"/>
                <a:cs typeface="Arial" pitchFamily="34" charset="0"/>
              </a:rPr>
              <a:t>leeslplezier</a:t>
            </a:r>
            <a:r>
              <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rPr>
              <a:t> op school </a:t>
            </a:r>
          </a:p>
        </p:txBody>
      </p:sp>
    </p:spTree>
    <p:extLst>
      <p:ext uri="{BB962C8B-B14F-4D97-AF65-F5344CB8AC3E}">
        <p14:creationId xmlns:p14="http://schemas.microsoft.com/office/powerpoint/2010/main" val="296183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638DDF8B-A001-4EA7-8B08-B4681F5D2230}"/>
              </a:ext>
            </a:extLst>
          </p:cNvPr>
          <p:cNvSpPr/>
          <p:nvPr/>
        </p:nvSpPr>
        <p:spPr>
          <a:xfrm>
            <a:off x="9828584" y="4221088"/>
            <a:ext cx="432048" cy="36004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14">
            <a:extLst>
              <a:ext uri="{FF2B5EF4-FFF2-40B4-BE49-F238E27FC236}">
                <a16:creationId xmlns:a16="http://schemas.microsoft.com/office/drawing/2014/main" id="{971E6AC9-36A0-49F7-83C1-39C771C18B66}"/>
              </a:ext>
            </a:extLst>
          </p:cNvPr>
          <p:cNvSpPr>
            <a:spLocks noGrp="1"/>
          </p:cNvSpPr>
          <p:nvPr>
            <p:ph type="title"/>
          </p:nvPr>
        </p:nvSpPr>
        <p:spPr/>
        <p:txBody>
          <a:bodyPr>
            <a:normAutofit/>
          </a:bodyPr>
          <a:lstStyle/>
          <a:p>
            <a:r>
              <a:rPr lang="nl-NL" dirty="0"/>
              <a:t>Respons school en werkgebied bibliotheek </a:t>
            </a:r>
          </a:p>
        </p:txBody>
      </p:sp>
    </p:spTree>
    <p:extLst>
      <p:ext uri="{BB962C8B-B14F-4D97-AF65-F5344CB8AC3E}">
        <p14:creationId xmlns:p14="http://schemas.microsoft.com/office/powerpoint/2010/main" val="1901619312"/>
      </p:ext>
    </p:extLst>
  </p:cSld>
  <p:clrMapOvr>
    <a:masterClrMapping/>
  </p:clrMapOvr>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0606483C829645B22CB346FF68EDCB" ma:contentTypeVersion="15" ma:contentTypeDescription="Een nieuw document maken." ma:contentTypeScope="" ma:versionID="cdf030202998db892c3720c5236fc898">
  <xsd:schema xmlns:xsd="http://www.w3.org/2001/XMLSchema" xmlns:xs="http://www.w3.org/2001/XMLSchema" xmlns:p="http://schemas.microsoft.com/office/2006/metadata/properties" xmlns:ns3="0f1c0a67-02bf-444e-b7b1-b2dfef169c47" xmlns:ns4="5074c702-5267-4338-afae-49b77c4d7b21" targetNamespace="http://schemas.microsoft.com/office/2006/metadata/properties" ma:root="true" ma:fieldsID="e6b5bd073d1d09f96a6782a6c50abd9c" ns3:_="" ns4:_="">
    <xsd:import namespace="0f1c0a67-02bf-444e-b7b1-b2dfef169c47"/>
    <xsd:import namespace="5074c702-5267-4338-afae-49b77c4d7b2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c0a67-02bf-444e-b7b1-b2dfef169c4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74c702-5267-4338-afae-49b77c4d7b2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687E4-694A-4674-BE8D-2BA58CB3FA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BF2CF6-E923-4FD6-A793-65016BAACF51}">
  <ds:schemaRefs>
    <ds:schemaRef ds:uri="http://schemas.microsoft.com/sharepoint/v3/contenttype/forms"/>
  </ds:schemaRefs>
</ds:datastoreItem>
</file>

<file path=customXml/itemProps3.xml><?xml version="1.0" encoding="utf-8"?>
<ds:datastoreItem xmlns:ds="http://schemas.openxmlformats.org/officeDocument/2006/customXml" ds:itemID="{C3A55CC7-C4C9-4C2D-AED4-4D9390C5B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c0a67-02bf-444e-b7b1-b2dfef169c47"/>
    <ds:schemaRef ds:uri="5074c702-5267-4338-afae-49b77c4d7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Presentatie_dBos_V2</Template>
  <TotalTime>19605</TotalTime>
  <Words>2369</Words>
  <Application>Microsoft Office PowerPoint</Application>
  <PresentationFormat>Diavoorstelling (4:3)</PresentationFormat>
  <Paragraphs>355</Paragraphs>
  <Slides>51</Slides>
  <Notes>30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51</vt:i4>
      </vt:variant>
    </vt:vector>
  </HeadingPairs>
  <TitlesOfParts>
    <vt:vector size="55" baseType="lpstr">
      <vt:lpstr>Arial</vt:lpstr>
      <vt:lpstr>Calibri</vt:lpstr>
      <vt:lpstr>Wingdings</vt:lpstr>
      <vt:lpstr>Presentatie_dBos_V2</vt:lpstr>
      <vt:lpstr>Presentatie resultaten monitor </vt:lpstr>
      <vt:lpstr>Focus in de rapportage Webinar geeft handvatten </vt:lpstr>
      <vt:lpstr>Hoe draagt de monitor bij aan een gezamenlijk leesoffensief (Lees!) </vt:lpstr>
      <vt:lpstr>3 voorwaarden voor lezen</vt:lpstr>
      <vt:lpstr>Een sterk(er)e leescultuur</vt:lpstr>
      <vt:lpstr>Een sterke leescultuur met  de monitor</vt:lpstr>
      <vt:lpstr>Bij elk onderdeel</vt:lpstr>
      <vt:lpstr>PowerPoint-presentatie</vt:lpstr>
      <vt:lpstr>Respons school en werkgebied bibliotheek </vt:lpstr>
      <vt:lpstr>Profielen school en landelijk</vt:lpstr>
      <vt:lpstr>Hoe vind je het om een boek te lezen? Per groep school vs per groep landelijk</vt:lpstr>
      <vt:lpstr>Hoe vind je het om een boek te lezen? Per groep per geslacht. </vt:lpstr>
      <vt:lpstr>Conclusie algemeen beeld en mogelijke prioriteit </vt:lpstr>
      <vt:lpstr>Voorwaarden voor lezen (1): collectie</vt:lpstr>
      <vt:lpstr>Weten leerlingen hoe ze boeken kunnen vinden in de schoolbibliotheek?</vt:lpstr>
      <vt:lpstr>Wat vinden ze van de informatieboeken in de schoolbibliotheek? </vt:lpstr>
      <vt:lpstr>Wat vinden ze van de leesboeken in de schoolbibliotheek? </vt:lpstr>
      <vt:lpstr>Hoe zit dat per groep?</vt:lpstr>
      <vt:lpstr>Over welke onderwerpen  lezen ze graag? </vt:lpstr>
      <vt:lpstr>Over welke onderwerpen lees je graag?  Top  jongens en meisjes per groep</vt:lpstr>
      <vt:lpstr>Welk soort boeken lezen ze graag? </vt:lpstr>
      <vt:lpstr>Wat doen leerkrachten?  Leerlingen helpen met het kiezen van een boek </vt:lpstr>
      <vt:lpstr>Wat doen leerkrachten? Naar de schoolmediatheek gaan? OF aantal uitleningen in de schoolmediatheek</vt:lpstr>
      <vt:lpstr>Conclusie Collectie en vinden van boeken </vt:lpstr>
      <vt:lpstr>Voorwaarden voor lezen (2):  Tijd voor lezen</vt:lpstr>
      <vt:lpstr>Hoe vaak lezen leerlingen thuis in een boek? </vt:lpstr>
      <vt:lpstr>Tijd voor lezen in het rooster</vt:lpstr>
      <vt:lpstr>Wat doen leerkrachten? Leerlingen laten stillezen/vrij lezen.  </vt:lpstr>
      <vt:lpstr>Wat doen leerkrachten?  Voorlezen</vt:lpstr>
      <vt:lpstr>Wat doen ouders? Voorlezen thuis </vt:lpstr>
      <vt:lpstr>Conclusie tijd om te lezen</vt:lpstr>
      <vt:lpstr>Voorwaarden voor lezen (3): Praten over lezen</vt:lpstr>
      <vt:lpstr>Wie geeft leerlingen tips voor leuke boeken?</vt:lpstr>
      <vt:lpstr>Wat doen leerkrachten? Praten over boeken voor of na het voorlezen?  </vt:lpstr>
      <vt:lpstr>Wat doen leerkrachten? Boekenkring</vt:lpstr>
      <vt:lpstr>Wat doen ouders? Praten ouders over boeken?</vt:lpstr>
      <vt:lpstr>Conclusie praten over boeken</vt:lpstr>
      <vt:lpstr>Check: zijn doelen vorig jaar gehaald?</vt:lpstr>
      <vt:lpstr>(Nieuwe) prioriteiten m.b.t. doelen vorig jaar </vt:lpstr>
      <vt:lpstr>Prioriteiten voor de bibliotheek</vt:lpstr>
      <vt:lpstr>Mogelijke prioriteiten leerkrachten</vt:lpstr>
      <vt:lpstr>PowerPoint-presentatie</vt:lpstr>
      <vt:lpstr>Dia’s selecteren voor de terugkoppeling naar het team</vt:lpstr>
      <vt:lpstr>Voorbeeld Opfrisser Buitenlands onderzoek liet al zien dat lezen een positief effect heeft op:</vt:lpstr>
      <vt:lpstr>Voorbeeld Opfrisser Vrij lezen en woordenschat</vt:lpstr>
      <vt:lpstr>Lezen verbeteren?  Inzetten op 3 punten in samenhang</vt:lpstr>
      <vt:lpstr>3 voorwaarden voor lezen</vt:lpstr>
      <vt:lpstr>Vervolgens resultaten uit de monitor</vt:lpstr>
      <vt:lpstr>En dan … komen tot doelen</vt:lpstr>
      <vt:lpstr>En …</vt:lpstr>
      <vt:lpstr>Volgend jaar kijken we in de monitor of we deze doelen hebben gehaald</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Caroline Heijer</cp:lastModifiedBy>
  <cp:revision>340</cp:revision>
  <cp:lastPrinted>2012-08-06T08:55:02Z</cp:lastPrinted>
  <dcterms:created xsi:type="dcterms:W3CDTF">2012-07-18T11:34:43Z</dcterms:created>
  <dcterms:modified xsi:type="dcterms:W3CDTF">2020-09-09T12:49:45Z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0x010100BF0606483C829645B22CB346FF68EDCB</vt:lpwstr>
  </property>
</Properties>
</file>