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3"/>
  </p:notesMasterIdLst>
  <p:handoutMasterIdLst>
    <p:handoutMasterId r:id="rId34"/>
  </p:handoutMasterIdLst>
  <p:sldIdLst>
    <p:sldId id="256" r:id="rId6"/>
    <p:sldId id="329" r:id="rId7"/>
    <p:sldId id="375" r:id="rId8"/>
    <p:sldId id="377" r:id="rId9"/>
    <p:sldId id="382" r:id="rId10"/>
    <p:sldId id="378" r:id="rId11"/>
    <p:sldId id="730" r:id="rId12"/>
    <p:sldId id="779" r:id="rId13"/>
    <p:sldId id="309" r:id="rId14"/>
    <p:sldId id="281" r:id="rId15"/>
    <p:sldId id="380" r:id="rId16"/>
    <p:sldId id="357" r:id="rId17"/>
    <p:sldId id="319" r:id="rId18"/>
    <p:sldId id="358" r:id="rId19"/>
    <p:sldId id="320" r:id="rId20"/>
    <p:sldId id="289" r:id="rId21"/>
    <p:sldId id="290" r:id="rId22"/>
    <p:sldId id="286" r:id="rId23"/>
    <p:sldId id="288" r:id="rId24"/>
    <p:sldId id="359" r:id="rId25"/>
    <p:sldId id="381" r:id="rId26"/>
    <p:sldId id="360" r:id="rId27"/>
    <p:sldId id="363" r:id="rId28"/>
    <p:sldId id="364" r:id="rId29"/>
    <p:sldId id="297" r:id="rId30"/>
    <p:sldId id="317" r:id="rId31"/>
    <p:sldId id="303"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ien de pater" initials="ndp" lastIdx="20" clrIdx="0">
    <p:extLst>
      <p:ext uri="{19B8F6BF-5375-455C-9EA6-DF929625EA0E}">
        <p15:presenceInfo xmlns:p15="http://schemas.microsoft.com/office/powerpoint/2012/main" userId="2c1c0cb080d8fd54" providerId="Windows Live"/>
      </p:ext>
    </p:extLst>
  </p:cmAuthor>
  <p:cmAuthor id="2" name="Caroline Heijer" initials="CH" lastIdx="1" clrIdx="1">
    <p:extLst>
      <p:ext uri="{19B8F6BF-5375-455C-9EA6-DF929625EA0E}">
        <p15:presenceInfo xmlns:p15="http://schemas.microsoft.com/office/powerpoint/2012/main" userId="S::CHeijer@probiblio.nl::e8d41c42-a59d-4f63-aa45-00e1e6f45e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20"/>
    <a:srgbClr val="0000FF"/>
    <a:srgbClr val="0066FF"/>
    <a:srgbClr val="FF6600"/>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16ACA-AC07-4AE1-85A0-602E7A686C07}" v="3" dt="2021-11-22T19:20:58.4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2903" autoAdjust="0"/>
  </p:normalViewPr>
  <p:slideViewPr>
    <p:cSldViewPr>
      <p:cViewPr varScale="1">
        <p:scale>
          <a:sx n="74" d="100"/>
          <a:sy n="74" d="100"/>
        </p:scale>
        <p:origin x="1694" y="72"/>
      </p:cViewPr>
      <p:guideLst>
        <p:guide orient="horz" pos="2160"/>
        <p:guide pos="2880"/>
      </p:guideLst>
    </p:cSldViewPr>
  </p:slideViewPr>
  <p:outlineViewPr>
    <p:cViewPr>
      <p:scale>
        <a:sx n="33" d="100"/>
        <a:sy n="33" d="100"/>
      </p:scale>
      <p:origin x="0" y="-6498"/>
    </p:cViewPr>
  </p:outlineViewPr>
  <p:notesTextViewPr>
    <p:cViewPr>
      <p:scale>
        <a:sx n="3" d="2"/>
        <a:sy n="3" d="2"/>
      </p:scale>
      <p:origin x="0" y="0"/>
    </p:cViewPr>
  </p:notesTextViewPr>
  <p:sorterViewPr>
    <p:cViewPr varScale="1">
      <p:scale>
        <a:sx n="100" d="100"/>
        <a:sy n="100" d="100"/>
      </p:scale>
      <p:origin x="0" y="-1944"/>
    </p:cViewPr>
  </p:sorterViewPr>
  <p:notesViewPr>
    <p:cSldViewPr>
      <p:cViewPr varScale="1">
        <p:scale>
          <a:sx n="84" d="100"/>
          <a:sy n="84" d="100"/>
        </p:scale>
        <p:origin x="-196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eijer" userId="cda646b2-2a3a-484c-829e-eab4fceaa8a5" providerId="ADAL" clId="{13116ACA-AC07-4AE1-85A0-602E7A686C07}"/>
    <pc:docChg chg="custSel modSld">
      <pc:chgData name="Caroline Heijer" userId="cda646b2-2a3a-484c-829e-eab4fceaa8a5" providerId="ADAL" clId="{13116ACA-AC07-4AE1-85A0-602E7A686C07}" dt="2021-11-22T19:21:15.379" v="14" actId="1076"/>
      <pc:docMkLst>
        <pc:docMk/>
      </pc:docMkLst>
      <pc:sldChg chg="addSp delSp modSp mod">
        <pc:chgData name="Caroline Heijer" userId="cda646b2-2a3a-484c-829e-eab4fceaa8a5" providerId="ADAL" clId="{13116ACA-AC07-4AE1-85A0-602E7A686C07}" dt="2021-11-22T19:17:13.851" v="8" actId="1076"/>
        <pc:sldMkLst>
          <pc:docMk/>
          <pc:sldMk cId="2254167266" sldId="286"/>
        </pc:sldMkLst>
        <pc:picChg chg="del">
          <ac:chgData name="Caroline Heijer" userId="cda646b2-2a3a-484c-829e-eab4fceaa8a5" providerId="ADAL" clId="{13116ACA-AC07-4AE1-85A0-602E7A686C07}" dt="2021-11-22T19:16:18.698" v="0" actId="478"/>
          <ac:picMkLst>
            <pc:docMk/>
            <pc:sldMk cId="2254167266" sldId="286"/>
            <ac:picMk id="2" creationId="{2797A2F7-C4D6-433E-BC29-599DC7BFB5CA}"/>
          </ac:picMkLst>
        </pc:picChg>
        <pc:picChg chg="add del mod">
          <ac:chgData name="Caroline Heijer" userId="cda646b2-2a3a-484c-829e-eab4fceaa8a5" providerId="ADAL" clId="{13116ACA-AC07-4AE1-85A0-602E7A686C07}" dt="2021-11-22T19:16:47.545" v="5" actId="478"/>
          <ac:picMkLst>
            <pc:docMk/>
            <pc:sldMk cId="2254167266" sldId="286"/>
            <ac:picMk id="4" creationId="{8B42C5EE-0C01-49F3-9451-8047D67779B9}"/>
          </ac:picMkLst>
        </pc:picChg>
        <pc:picChg chg="add mod">
          <ac:chgData name="Caroline Heijer" userId="cda646b2-2a3a-484c-829e-eab4fceaa8a5" providerId="ADAL" clId="{13116ACA-AC07-4AE1-85A0-602E7A686C07}" dt="2021-11-22T19:17:13.851" v="8" actId="1076"/>
          <ac:picMkLst>
            <pc:docMk/>
            <pc:sldMk cId="2254167266" sldId="286"/>
            <ac:picMk id="5" creationId="{E06E1F85-D411-458C-8157-ECE2B4AC3228}"/>
          </ac:picMkLst>
        </pc:picChg>
      </pc:sldChg>
      <pc:sldChg chg="addSp delSp modSp mod">
        <pc:chgData name="Caroline Heijer" userId="cda646b2-2a3a-484c-829e-eab4fceaa8a5" providerId="ADAL" clId="{13116ACA-AC07-4AE1-85A0-602E7A686C07}" dt="2021-11-22T19:21:15.379" v="14" actId="1076"/>
        <pc:sldMkLst>
          <pc:docMk/>
          <pc:sldMk cId="2600831414" sldId="288"/>
        </pc:sldMkLst>
        <pc:spChg chg="mod">
          <ac:chgData name="Caroline Heijer" userId="cda646b2-2a3a-484c-829e-eab4fceaa8a5" providerId="ADAL" clId="{13116ACA-AC07-4AE1-85A0-602E7A686C07}" dt="2021-11-22T19:21:11.307" v="13" actId="1076"/>
          <ac:spMkLst>
            <pc:docMk/>
            <pc:sldMk cId="2600831414" sldId="288"/>
            <ac:spMk id="20483" creationId="{00000000-0000-0000-0000-000000000000}"/>
          </ac:spMkLst>
        </pc:spChg>
        <pc:picChg chg="add mod">
          <ac:chgData name="Caroline Heijer" userId="cda646b2-2a3a-484c-829e-eab4fceaa8a5" providerId="ADAL" clId="{13116ACA-AC07-4AE1-85A0-602E7A686C07}" dt="2021-11-22T19:21:15.379" v="14" actId="1076"/>
          <ac:picMkLst>
            <pc:docMk/>
            <pc:sldMk cId="2600831414" sldId="288"/>
            <ac:picMk id="2" creationId="{36949E8D-7E08-4C62-9CF0-2CD6350C7D5E}"/>
          </ac:picMkLst>
        </pc:picChg>
        <pc:picChg chg="del">
          <ac:chgData name="Caroline Heijer" userId="cda646b2-2a3a-484c-829e-eab4fceaa8a5" providerId="ADAL" clId="{13116ACA-AC07-4AE1-85A0-602E7A686C07}" dt="2021-11-22T19:17:16.991" v="9" actId="478"/>
          <ac:picMkLst>
            <pc:docMk/>
            <pc:sldMk cId="2600831414" sldId="288"/>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14AC-BAB2-43C5-BE92-D66EE556F4EE}" type="slidenum">
              <a:rPr lang="nl-NL" smtClean="0"/>
              <a:t>‹nr.›</a:t>
            </a:fld>
            <a:endParaRPr lang="nl-NL"/>
          </a:p>
        </p:txBody>
      </p:sp>
    </p:spTree>
    <p:extLst>
      <p:ext uri="{BB962C8B-B14F-4D97-AF65-F5344CB8AC3E}">
        <p14:creationId xmlns:p14="http://schemas.microsoft.com/office/powerpoint/2010/main" val="23523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E9C34-BBC1-4F81-B233-737DC3C6060D}" type="datetimeFigureOut">
              <a:rPr lang="nl-NL" smtClean="0"/>
              <a:t>22-11-2021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A5897-367F-4041-9129-F49629FAB715}" type="slidenum">
              <a:rPr lang="nl-NL" smtClean="0"/>
              <a:t>‹nr.›</a:t>
            </a:fld>
            <a:endParaRPr lang="nl-NL"/>
          </a:p>
        </p:txBody>
      </p:sp>
      <p:sp>
        <p:nvSpPr>
          <p:cNvPr id="8" name="Tijdelijke aanduiding voor notities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545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t>1</a:t>
            </a:fld>
            <a:endParaRPr lang="nl-NL"/>
          </a:p>
        </p:txBody>
      </p:sp>
    </p:spTree>
    <p:extLst>
      <p:ext uri="{BB962C8B-B14F-4D97-AF65-F5344CB8AC3E}">
        <p14:creationId xmlns:p14="http://schemas.microsoft.com/office/powerpoint/2010/main" val="238766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Toch weten we niet precies wat onze samenwerking oplevert. Als we dat wel weten, kunnen we ook gerichter werken aan het stimuleren van het lezen door leerlingen.</a:t>
            </a:r>
            <a:r>
              <a:rPr lang="nl-NL" altLang="nl-NL" baseline="0" dirty="0"/>
              <a:t> </a:t>
            </a:r>
            <a:r>
              <a:rPr lang="nl-NL" altLang="nl-NL" dirty="0"/>
              <a:t>Met de Monitor de Bibliotheek </a:t>
            </a:r>
            <a:r>
              <a:rPr lang="nl-NL" altLang="nl-NL" i="1" dirty="0"/>
              <a:t>op school </a:t>
            </a:r>
            <a:r>
              <a:rPr lang="nl-NL" altLang="nl-NL" dirty="0"/>
              <a:t>kunnen we dit realiseren.</a:t>
            </a:r>
          </a:p>
          <a:p>
            <a:pPr eaLnBrk="1" hangingPunct="1">
              <a:spcBef>
                <a:spcPct val="0"/>
              </a:spcBef>
            </a:pPr>
            <a:endParaRPr lang="nl-NL" altLang="nl-NL" dirty="0"/>
          </a:p>
        </p:txBody>
      </p:sp>
      <p:sp>
        <p:nvSpPr>
          <p:cNvPr id="3789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E91A8-E2F9-41E8-A304-755F4A9B10F7}" type="slidenum">
              <a:rPr lang="nl-NL" smtClean="0"/>
              <a:pPr fontAlgn="base">
                <a:spcBef>
                  <a:spcPct val="0"/>
                </a:spcBef>
                <a:spcAft>
                  <a:spcPct val="0"/>
                </a:spcAft>
                <a:defRPr/>
              </a:pPr>
              <a:t>10</a:t>
            </a:fld>
            <a:endParaRPr lang="nl-NL"/>
          </a:p>
        </p:txBody>
      </p:sp>
    </p:spTree>
    <p:extLst>
      <p:ext uri="{BB962C8B-B14F-4D97-AF65-F5344CB8AC3E}">
        <p14:creationId xmlns:p14="http://schemas.microsoft.com/office/powerpoint/2010/main" val="286295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zien we de plaats die de monitor heeft in een soort  Plan-Do-Check-Act cirkel. Leg kort uit, </a:t>
            </a:r>
          </a:p>
          <a:p>
            <a:r>
              <a:rPr lang="nl-NL" dirty="0"/>
              <a:t>NB Wat wij in de bibliotheekbranche Plan-Do Check-Act noemen, heet in het onderwijs Opbrengstgericht werken.</a:t>
            </a:r>
            <a:br>
              <a:rPr lang="nl-NL" dirty="0"/>
            </a:br>
            <a:endParaRPr lang="nl-NL" dirty="0"/>
          </a:p>
          <a:p>
            <a:r>
              <a:rPr lang="nl-NL" dirty="0"/>
              <a:t>Opbrengstgericht werken betekent dat je ernaar streeft om betere resultaten bij leerlingen te bereiken door doelgericht activiteiten te ondernemen op basis van gegevens die je eerder hebt verzameld. In dit geval zijn dat de gegevens uit de monitor. Op basis daarvan organiseer je </a:t>
            </a:r>
            <a:r>
              <a:rPr lang="nl-NL" dirty="0" err="1"/>
              <a:t>leesbevorderende</a:t>
            </a:r>
            <a:r>
              <a:rPr lang="nl-NL" dirty="0"/>
              <a:t> activiteiten in samenwerking met de docent, gericht op de (groepen) leerlingen die daar volgens de informatie uit de monitor het meeste baat bij hebben. Op </a:t>
            </a:r>
            <a:r>
              <a:rPr lang="nl-NL" dirty="0" err="1"/>
              <a:t>leerlingniveau</a:t>
            </a:r>
            <a:r>
              <a:rPr lang="nl-NL" dirty="0"/>
              <a:t> wil je uiteindelijk zien dat leerlingen meer gaan lezen, meer gaan lenen en gemotiveerder worden om te lezen.   </a:t>
            </a:r>
          </a:p>
          <a:p>
            <a:r>
              <a:rPr lang="nl-NL" dirty="0"/>
              <a:t>Opbrengstgericht werken houdt ook in dat je  planmatig werkt, volgens een vaste, cyclische aanpak. Ook dat is een onderdeel van de monitor. De meting wordt immers jaarlijks uitgevoerd en op basis van de ontwikkelingen die daaruit duidelijk worden, neem je nieuwe beslissingen over doelgroepen, doelen en activiteiten</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t>11</a:t>
            </a:fld>
            <a:endParaRPr lang="nl-NL"/>
          </a:p>
        </p:txBody>
      </p:sp>
    </p:spTree>
    <p:extLst>
      <p:ext uri="{BB962C8B-B14F-4D97-AF65-F5344CB8AC3E}">
        <p14:creationId xmlns:p14="http://schemas.microsoft.com/office/powerpoint/2010/main" val="297546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al deze onderdelen zij er vragen in de monitor </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13</a:t>
            </a:fld>
            <a:endParaRPr lang="nl-NL"/>
          </a:p>
        </p:txBody>
      </p:sp>
    </p:spTree>
    <p:extLst>
      <p:ext uri="{BB962C8B-B14F-4D97-AF65-F5344CB8AC3E}">
        <p14:creationId xmlns:p14="http://schemas.microsoft.com/office/powerpoint/2010/main" val="262091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vragenlijsten zijn te vinden in de Toolkit </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14</a:t>
            </a:fld>
            <a:endParaRPr lang="nl-NL"/>
          </a:p>
        </p:txBody>
      </p:sp>
    </p:spTree>
    <p:extLst>
      <p:ext uri="{BB962C8B-B14F-4D97-AF65-F5344CB8AC3E}">
        <p14:creationId xmlns:p14="http://schemas.microsoft.com/office/powerpoint/2010/main" val="212143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Vragen informatievaardigheden zijn optioneel: de bibliotheek (monitorcoördinator) geeft dit vooraf aan. Er is geen keuze per ‘doelgroep’ (dus ‘ja’ betekent zowel voor leerling, docent als bibliotheek) </a:t>
            </a:r>
            <a:br>
              <a:rPr lang="nl-NL" sz="1200" dirty="0"/>
            </a:br>
            <a:endParaRPr lang="nl-NL" dirty="0"/>
          </a:p>
        </p:txBody>
      </p:sp>
      <p:sp>
        <p:nvSpPr>
          <p:cNvPr id="4" name="Tijdelijke aanduiding voor dianummer 3"/>
          <p:cNvSpPr>
            <a:spLocks noGrp="1"/>
          </p:cNvSpPr>
          <p:nvPr>
            <p:ph type="sldNum" sz="quarter" idx="5"/>
          </p:nvPr>
        </p:nvSpPr>
        <p:spPr/>
        <p:txBody>
          <a:bodyPr/>
          <a:lstStyle/>
          <a:p>
            <a:fld id="{33AA5897-367F-4041-9129-F49629FAB715}" type="slidenum">
              <a:rPr lang="nl-NL" smtClean="0"/>
              <a:t>15</a:t>
            </a:fld>
            <a:endParaRPr lang="nl-NL"/>
          </a:p>
        </p:txBody>
      </p:sp>
    </p:spTree>
    <p:extLst>
      <p:ext uri="{BB962C8B-B14F-4D97-AF65-F5344CB8AC3E}">
        <p14:creationId xmlns:p14="http://schemas.microsoft.com/office/powerpoint/2010/main" val="155532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dirty="0"/>
              <a:t>Deel eventueel</a:t>
            </a:r>
            <a:r>
              <a:rPr lang="nl-NL" altLang="nl-NL" baseline="0" dirty="0"/>
              <a:t> de vragenlijst in pdf uit. </a:t>
            </a:r>
            <a:r>
              <a:rPr lang="nl-NL" dirty="0"/>
              <a:t>De vragenlijsten zijn te vinden in de Toolkit </a:t>
            </a:r>
          </a:p>
          <a:p>
            <a:pPr eaLnBrk="1" hangingPunct="1">
              <a:spcBef>
                <a:spcPct val="0"/>
              </a:spcBef>
            </a:pPr>
            <a:endParaRPr lang="nl-NL" altLang="nl-NL" dirty="0"/>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3141E-AA38-4EE2-84C7-0B3B2DA16758}" type="slidenum">
              <a:rPr lang="nl-NL" smtClean="0"/>
              <a:pPr fontAlgn="base">
                <a:spcBef>
                  <a:spcPct val="0"/>
                </a:spcBef>
                <a:spcAft>
                  <a:spcPct val="0"/>
                </a:spcAft>
                <a:defRPr/>
              </a:pPr>
              <a:t>16</a:t>
            </a:fld>
            <a:endParaRPr lang="nl-NL"/>
          </a:p>
        </p:txBody>
      </p:sp>
    </p:spTree>
    <p:extLst>
      <p:ext uri="{BB962C8B-B14F-4D97-AF65-F5344CB8AC3E}">
        <p14:creationId xmlns:p14="http://schemas.microsoft.com/office/powerpoint/2010/main" val="400498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Bij</a:t>
            </a:r>
            <a:r>
              <a:rPr lang="nl-NL" sz="1200" kern="1200" baseline="0" dirty="0">
                <a:solidFill>
                  <a:schemeClr val="tx1"/>
                </a:solidFill>
                <a:effectLst/>
                <a:latin typeface="+mn-lt"/>
                <a:ea typeface="+mn-ea"/>
                <a:cs typeface="+mn-cs"/>
              </a:rPr>
              <a:t> laatste vraag gaat het om de vaardigheden als: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bedenken welke informatie gezocht moet worden</a:t>
            </a:r>
          </a:p>
          <a:p>
            <a:r>
              <a:rPr lang="nl-NL" sz="1200" kern="1200" dirty="0">
                <a:solidFill>
                  <a:schemeClr val="tx1"/>
                </a:solidFill>
                <a:effectLst/>
                <a:latin typeface="+mn-lt"/>
                <a:ea typeface="+mn-ea"/>
                <a:cs typeface="+mn-cs"/>
              </a:rPr>
              <a:t>- bedenken hoe en waar de informatie het beste gevonden kan worden</a:t>
            </a:r>
          </a:p>
          <a:p>
            <a:r>
              <a:rPr lang="nl-NL" sz="1200" kern="1200" dirty="0">
                <a:solidFill>
                  <a:schemeClr val="tx1"/>
                </a:solidFill>
                <a:effectLst/>
                <a:latin typeface="+mn-lt"/>
                <a:ea typeface="+mn-ea"/>
                <a:cs typeface="+mn-cs"/>
              </a:rPr>
              <a:t>- bekijken wat de kwaliteit van de gevonden informatie is</a:t>
            </a:r>
          </a:p>
          <a:p>
            <a:r>
              <a:rPr lang="nl-NL" sz="1200" kern="1200" dirty="0">
                <a:solidFill>
                  <a:schemeClr val="tx1"/>
                </a:solidFill>
                <a:effectLst/>
                <a:latin typeface="+mn-lt"/>
                <a:ea typeface="+mn-ea"/>
                <a:cs typeface="+mn-cs"/>
              </a:rPr>
              <a:t>- selecteren van bruikbare informatieve bronnen</a:t>
            </a:r>
          </a:p>
          <a:p>
            <a:r>
              <a:rPr lang="nl-NL" sz="1200" kern="1200" dirty="0">
                <a:solidFill>
                  <a:schemeClr val="tx1"/>
                </a:solidFill>
                <a:effectLst/>
                <a:latin typeface="+mn-lt"/>
                <a:ea typeface="+mn-ea"/>
                <a:cs typeface="+mn-cs"/>
              </a:rPr>
              <a:t>- verwerken van bruikbare informatieve bronnen</a:t>
            </a:r>
          </a:p>
          <a:p>
            <a:r>
              <a:rPr lang="nl-NL" sz="1200" kern="1200" dirty="0">
                <a:solidFill>
                  <a:schemeClr val="tx1"/>
                </a:solidFill>
                <a:effectLst/>
                <a:latin typeface="+mn-lt"/>
                <a:ea typeface="+mn-ea"/>
                <a:cs typeface="+mn-cs"/>
              </a:rPr>
              <a:t>- naar bronnen verwijzen</a:t>
            </a:r>
          </a:p>
          <a:p>
            <a:r>
              <a:rPr lang="nl-NL" sz="1200" kern="1200" dirty="0">
                <a:solidFill>
                  <a:schemeClr val="tx1"/>
                </a:solidFill>
                <a:effectLst/>
                <a:latin typeface="+mn-lt"/>
                <a:ea typeface="+mn-ea"/>
                <a:cs typeface="+mn-cs"/>
              </a:rPr>
              <a:t>- beoordelen van het eindproduct</a:t>
            </a:r>
          </a:p>
          <a:p>
            <a:r>
              <a:rPr lang="nl-NL" sz="1200" kern="1200" dirty="0">
                <a:solidFill>
                  <a:schemeClr val="tx1"/>
                </a:solidFill>
                <a:effectLst/>
                <a:latin typeface="+mn-lt"/>
                <a:ea typeface="+mn-ea"/>
                <a:cs typeface="+mn-cs"/>
              </a:rPr>
              <a:t>- reflecteren op het zoekproces en het benoemen van verbeterpunten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17</a:t>
            </a:fld>
            <a:endParaRPr lang="nl-NL"/>
          </a:p>
        </p:txBody>
      </p:sp>
    </p:spTree>
    <p:extLst>
      <p:ext uri="{BB962C8B-B14F-4D97-AF65-F5344CB8AC3E}">
        <p14:creationId xmlns:p14="http://schemas.microsoft.com/office/powerpoint/2010/main" val="2458195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81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vragen zijn allemaal meerkeuzevragen. </a:t>
            </a:r>
          </a:p>
          <a:p>
            <a:pPr eaLnBrk="1" hangingPunct="1">
              <a:spcBef>
                <a:spcPct val="0"/>
              </a:spcBef>
            </a:pPr>
            <a:r>
              <a:rPr lang="nl-NL" altLang="nl-NL" dirty="0"/>
              <a:t>Het kost de leerlingen gemiddeld 10 minuten om de vragen in te vullen. </a:t>
            </a:r>
          </a:p>
          <a:p>
            <a:pPr eaLnBrk="1" hangingPunct="1">
              <a:spcBef>
                <a:spcPct val="0"/>
              </a:spcBef>
            </a:pPr>
            <a:r>
              <a:rPr lang="nl-NL" altLang="nl-NL" dirty="0"/>
              <a:t> </a:t>
            </a:r>
          </a:p>
          <a:p>
            <a:pPr eaLnBrk="1" hangingPunct="1">
              <a:spcBef>
                <a:spcPct val="0"/>
              </a:spcBef>
            </a:pPr>
            <a:endParaRPr lang="nl-NL" altLang="nl-NL" dirty="0"/>
          </a:p>
        </p:txBody>
      </p:sp>
      <p:sp>
        <p:nvSpPr>
          <p:cNvPr id="4198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E570BB-4CF2-4311-BAF1-010A8CB7CB17}" type="slidenum">
              <a:rPr lang="nl-NL" smtClean="0"/>
              <a:pPr fontAlgn="base">
                <a:spcBef>
                  <a:spcPct val="0"/>
                </a:spcBef>
                <a:spcAft>
                  <a:spcPct val="0"/>
                </a:spcAft>
                <a:defRPr/>
              </a:pPr>
              <a:t>18</a:t>
            </a:fld>
            <a:endParaRPr lang="nl-NL"/>
          </a:p>
        </p:txBody>
      </p:sp>
    </p:spTree>
    <p:extLst>
      <p:ext uri="{BB962C8B-B14F-4D97-AF65-F5344CB8AC3E}">
        <p14:creationId xmlns:p14="http://schemas.microsoft.com/office/powerpoint/2010/main" val="123683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is een van de vragen voor</a:t>
            </a:r>
            <a:r>
              <a:rPr lang="nl-NL" altLang="nl-NL" baseline="0" dirty="0"/>
              <a:t> docenten</a:t>
            </a:r>
            <a:r>
              <a:rPr lang="nl-NL" altLang="nl-NL" dirty="0"/>
              <a:t>. </a:t>
            </a:r>
          </a:p>
          <a:p>
            <a:pPr eaLnBrk="1" hangingPunct="1">
              <a:spcBef>
                <a:spcPct val="0"/>
              </a:spcBef>
            </a:pPr>
            <a:r>
              <a:rPr lang="nl-NL" altLang="nl-NL" dirty="0"/>
              <a:t> </a:t>
            </a:r>
          </a:p>
          <a:p>
            <a:pPr eaLnBrk="1" hangingPunct="1">
              <a:spcBef>
                <a:spcPct val="0"/>
              </a:spcBef>
            </a:pPr>
            <a:r>
              <a:rPr lang="nl-NL" altLang="nl-NL" dirty="0"/>
              <a:t>Je ziet wel dat het invullen niet veel tijd hoeft te kosten</a:t>
            </a:r>
            <a:r>
              <a:rPr lang="nl-NL" altLang="nl-NL" baseline="0" dirty="0"/>
              <a:t> </a:t>
            </a:r>
            <a:r>
              <a:rPr lang="nl-NL" altLang="nl-NL" dirty="0"/>
              <a:t>(5-10 minuten).</a:t>
            </a:r>
          </a:p>
          <a:p>
            <a:pPr eaLnBrk="1" hangingPunct="1">
              <a:spcBef>
                <a:spcPct val="0"/>
              </a:spcBef>
            </a:pPr>
            <a:r>
              <a:rPr lang="nl-NL" altLang="nl-NL" dirty="0"/>
              <a:t> </a:t>
            </a:r>
          </a:p>
          <a:p>
            <a:pPr eaLnBrk="1" hangingPunct="1">
              <a:spcBef>
                <a:spcPct val="0"/>
              </a:spcBef>
            </a:pPr>
            <a:r>
              <a:rPr lang="nl-NL" altLang="nl-NL" dirty="0"/>
              <a:t>[N.B. Als hier vragen komen over terminologie, bijvoorbeeld ‘wat is een boekintroductie’, ga daar dan op in en zeg erbij dat de vragenlijst ook helpteksten bevat voor dit soort vragen.] </a:t>
            </a:r>
          </a:p>
          <a:p>
            <a:pPr eaLnBrk="1" hangingPunct="1">
              <a:spcBef>
                <a:spcPct val="0"/>
              </a:spcBef>
            </a:pPr>
            <a:endParaRPr lang="nl-NL" altLang="nl-NL" dirty="0"/>
          </a:p>
        </p:txBody>
      </p:sp>
      <p:sp>
        <p:nvSpPr>
          <p:cNvPr id="4403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405C8-5395-4AA4-A5A9-5DBDF8695893}" type="slidenum">
              <a:rPr lang="nl-NL" smtClean="0"/>
              <a:pPr fontAlgn="base">
                <a:spcBef>
                  <a:spcPct val="0"/>
                </a:spcBef>
                <a:spcAft>
                  <a:spcPct val="0"/>
                </a:spcAft>
                <a:defRPr/>
              </a:pPr>
              <a:t>19</a:t>
            </a:fld>
            <a:endParaRPr lang="nl-NL"/>
          </a:p>
        </p:txBody>
      </p:sp>
    </p:spTree>
    <p:extLst>
      <p:ext uri="{BB962C8B-B14F-4D97-AF65-F5344CB8AC3E}">
        <p14:creationId xmlns:p14="http://schemas.microsoft.com/office/powerpoint/2010/main" val="103725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wilt met</a:t>
            </a:r>
            <a:r>
              <a:rPr lang="nl-NL" baseline="0" dirty="0"/>
              <a:t> de volgende dia’s</a:t>
            </a:r>
            <a:r>
              <a:rPr lang="nl-NL" dirty="0"/>
              <a:t> aan het team</a:t>
            </a:r>
            <a:r>
              <a:rPr lang="nl-NL" baseline="0" dirty="0"/>
              <a:t> alvast laten zien hoe het resultaat eruit kan zien. Zodat ze weten waarvoor ze het doen. </a:t>
            </a:r>
            <a:r>
              <a:rPr lang="nl-NL" dirty="0"/>
              <a:t>Voor jullie is het ook alvast een eerste blik op hoe de resultaten eruit kunnen zien. Let op: dit zijn méér dia’s dan er in de landelijke presentatie staan. Je krijgt deze presentatie zelf ook, dus je kunt ze gebruiken. </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20</a:t>
            </a:fld>
            <a:endParaRPr lang="nl-NL"/>
          </a:p>
        </p:txBody>
      </p:sp>
    </p:spTree>
    <p:extLst>
      <p:ext uri="{BB962C8B-B14F-4D97-AF65-F5344CB8AC3E}">
        <p14:creationId xmlns:p14="http://schemas.microsoft.com/office/powerpoint/2010/main" val="307096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Bij elke dia staan wat suggesties en achtergronden. Maak hieruit je eigen keuze, passend bij het kennisniveau van de leerkrachten, het reeds aanwezige draagvlak voor de monitor en de tijd die je tot je beschikking hebt. Laat ook gerust dia’s weg en voeg dia’s toe naar eigen inzicht. </a:t>
            </a:r>
          </a:p>
          <a:p>
            <a:endParaRPr lang="nl-NL" altLang="nl-NL" dirty="0"/>
          </a:p>
        </p:txBody>
      </p:sp>
      <p:sp>
        <p:nvSpPr>
          <p:cNvPr id="4" name="Tijdelijke aanduiding voor dianummer 3"/>
          <p:cNvSpPr>
            <a:spLocks noGrp="1"/>
          </p:cNvSpPr>
          <p:nvPr>
            <p:ph type="sldNum" sz="quarter" idx="5"/>
          </p:nvPr>
        </p:nvSpPr>
        <p:spPr/>
        <p:txBody>
          <a:bodyPr/>
          <a:lstStyle/>
          <a:p>
            <a:pPr>
              <a:defRPr/>
            </a:pPr>
            <a:fld id="{ED636F0D-B2F2-42FA-9CBE-445B2B4BADDC}" type="slidenum">
              <a:rPr lang="nl-NL" smtClean="0"/>
              <a:pPr>
                <a:defRPr/>
              </a:pPr>
              <a:t>2</a:t>
            </a:fld>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nl-NL" dirty="0"/>
              <a:t>Hoe zien die resultaten er straks dan uit? We krijgen staafdiagrammen te zien waar we conclusies uit kunnen trekken</a:t>
            </a:r>
          </a:p>
          <a:p>
            <a:pPr eaLnBrk="1" hangingPunct="1">
              <a:spcBef>
                <a:spcPct val="0"/>
              </a:spcBef>
            </a:pPr>
            <a:r>
              <a:rPr lang="nl-NL" altLang="nl-NL" dirty="0"/>
              <a:t>Het landelijke beeld afgezet tegen de school. Bij de school is opvallend is dat in leerjaar</a:t>
            </a:r>
            <a:r>
              <a:rPr lang="nl-NL" altLang="nl-NL" baseline="0" dirty="0"/>
              <a:t> 4 de motivatie weer toeneemt</a:t>
            </a:r>
            <a:r>
              <a:rPr lang="nl-NL" altLang="nl-NL" dirty="0"/>
              <a:t>. </a:t>
            </a:r>
          </a:p>
          <a:p>
            <a:pPr eaLnBrk="1" hangingPunct="1">
              <a:spcBef>
                <a:spcPct val="0"/>
              </a:spcBef>
            </a:pPr>
            <a:endParaRPr lang="nl-NL" altLang="nl-NL" dirty="0">
              <a:ea typeface="ＭＳ Ｐゴシック" pitchFamily="34" charset="-128"/>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BC1B9-EAD9-4583-B2C3-C16C52C719F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119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ea typeface="ＭＳ Ｐゴシック" pitchFamily="34" charset="-128"/>
              </a:rPr>
              <a:t>Dezelfde vraag, maar dan jongens </a:t>
            </a:r>
            <a:r>
              <a:rPr lang="nl-NL" altLang="nl-NL" dirty="0" err="1">
                <a:ea typeface="ＭＳ Ｐゴシック" pitchFamily="34" charset="-128"/>
              </a:rPr>
              <a:t>vs</a:t>
            </a:r>
            <a:r>
              <a:rPr lang="nl-NL" altLang="nl-NL" dirty="0">
                <a:ea typeface="ＭＳ Ｐゴシック" pitchFamily="34" charset="-128"/>
              </a:rPr>
              <a:t> meisjes. Wat we altijd wel dachten (jongens vinden lezen minder leuk dan meisjes) wordt hier met cijfers bevestigd. </a:t>
            </a:r>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A2889-BEE6-41EA-AAC9-3D4624BD1D76}" type="slidenum">
              <a:rPr lang="nl-NL" smtClean="0"/>
              <a:pPr fontAlgn="base">
                <a:spcBef>
                  <a:spcPct val="0"/>
                </a:spcBef>
                <a:spcAft>
                  <a:spcPct val="0"/>
                </a:spcAft>
                <a:defRPr/>
              </a:pPr>
              <a:t>22</a:t>
            </a:fld>
            <a:endParaRPr lang="nl-NL"/>
          </a:p>
        </p:txBody>
      </p:sp>
    </p:spTree>
    <p:extLst>
      <p:ext uri="{BB962C8B-B14F-4D97-AF65-F5344CB8AC3E}">
        <p14:creationId xmlns:p14="http://schemas.microsoft.com/office/powerpoint/2010/main" val="934314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ea typeface="ＭＳ Ｐゴシック" pitchFamily="34" charset="-128"/>
              </a:rPr>
              <a:t>Dit is de doorgaande lijn PO-VO (met gegevens uit de monitor PO). Duidelijk wordt waarom het zo belangrijk is om in te zetten op het vmbo. </a:t>
            </a:r>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A2889-BEE6-41EA-AAC9-3D4624BD1D76}" type="slidenum">
              <a:rPr lang="nl-NL" smtClean="0"/>
              <a:pPr fontAlgn="base">
                <a:spcBef>
                  <a:spcPct val="0"/>
                </a:spcBef>
                <a:spcAft>
                  <a:spcPct val="0"/>
                </a:spcAft>
                <a:defRPr/>
              </a:pPr>
              <a:t>23</a:t>
            </a:fld>
            <a:endParaRPr lang="nl-NL"/>
          </a:p>
        </p:txBody>
      </p:sp>
    </p:spTree>
    <p:extLst>
      <p:ext uri="{BB962C8B-B14F-4D97-AF65-F5344CB8AC3E}">
        <p14:creationId xmlns:p14="http://schemas.microsoft.com/office/powerpoint/2010/main" val="113754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ltLang="nl-NL" dirty="0">
              <a:ea typeface="ＭＳ Ｐゴシック" pitchFamily="34" charset="-128"/>
            </a:endParaRPr>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A2889-BEE6-41EA-AAC9-3D4624BD1D76}" type="slidenum">
              <a:rPr lang="nl-NL" smtClean="0"/>
              <a:pPr fontAlgn="base">
                <a:spcBef>
                  <a:spcPct val="0"/>
                </a:spcBef>
                <a:spcAft>
                  <a:spcPct val="0"/>
                </a:spcAft>
                <a:defRPr/>
              </a:pPr>
              <a:t>24</a:t>
            </a:fld>
            <a:endParaRPr lang="nl-NL"/>
          </a:p>
        </p:txBody>
      </p:sp>
    </p:spTree>
    <p:extLst>
      <p:ext uri="{BB962C8B-B14F-4D97-AF65-F5344CB8AC3E}">
        <p14:creationId xmlns:p14="http://schemas.microsoft.com/office/powerpoint/2010/main" val="2369328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r>
              <a:rPr lang="nl-NL" dirty="0"/>
              <a:t>Het beeld laat zien dat leerlingen nauwelijks</a:t>
            </a:r>
            <a:r>
              <a:rPr lang="nl-NL" baseline="0" dirty="0"/>
              <a:t> controleren hoe oud de informatie is. </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25</a:t>
            </a:fld>
            <a:endParaRPr lang="nl-NL"/>
          </a:p>
        </p:txBody>
      </p:sp>
    </p:spTree>
    <p:extLst>
      <p:ext uri="{BB962C8B-B14F-4D97-AF65-F5344CB8AC3E}">
        <p14:creationId xmlns:p14="http://schemas.microsoft.com/office/powerpoint/2010/main" val="193113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93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Nadat alle gegevens zijn ingevoerd en een landelijke controle heeft plaatsgevonden op de kwaliteit van de invoer, gaan we samen de resultaten bekijken. </a:t>
            </a:r>
          </a:p>
          <a:p>
            <a:pPr eaLnBrk="1" hangingPunct="1">
              <a:spcBef>
                <a:spcPct val="0"/>
              </a:spcBef>
            </a:pPr>
            <a:r>
              <a:rPr lang="nl-NL" altLang="nl-NL" dirty="0"/>
              <a:t> </a:t>
            </a:r>
          </a:p>
          <a:p>
            <a:pPr eaLnBrk="1" hangingPunct="1">
              <a:spcBef>
                <a:spcPct val="0"/>
              </a:spcBef>
            </a:pPr>
            <a:r>
              <a:rPr lang="nl-NL" altLang="nl-NL" dirty="0"/>
              <a:t>De cijfers bieden een basis om leesbevorderingsactiviteiten of informatievaardigheden gerichter in te gaan zetten. We gaan daar afspraken over maken en volgend jaar aan de hand van de volgende meting kijken of de uitvoering van de afspraken leidt tot de gewenste veranderingen. </a:t>
            </a:r>
          </a:p>
          <a:p>
            <a:pPr eaLnBrk="1" hangingPunct="1">
              <a:spcBef>
                <a:spcPct val="0"/>
              </a:spcBef>
            </a:pPr>
            <a:endParaRPr lang="nl-NL" altLang="nl-NL" dirty="0"/>
          </a:p>
        </p:txBody>
      </p:sp>
      <p:sp>
        <p:nvSpPr>
          <p:cNvPr id="532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59C68-0AE5-4C11-9B81-077087A17446}" type="slidenum">
              <a:rPr lang="nl-NL" smtClean="0"/>
              <a:pPr fontAlgn="base">
                <a:spcBef>
                  <a:spcPct val="0"/>
                </a:spcBef>
                <a:spcAft>
                  <a:spcPct val="0"/>
                </a:spcAft>
                <a:defRPr/>
              </a:pPr>
              <a:t>26</a:t>
            </a:fld>
            <a:endParaRPr lang="nl-N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a:t>Tijd voor de werkafspraken. Zie ook het document Monitorplanning voor de school (in Bieb2bieb). </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a:t>Pas deze dia aan op grond van de afspraken</a:t>
            </a:r>
            <a:r>
              <a:rPr lang="nl-NL" altLang="nl-NL" baseline="0" dirty="0"/>
              <a:t> die je maakt met de school.</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a:t>E-mailadres doorgeven aan bibliotheekmedewerker/docent. </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t>27</a:t>
            </a:fld>
            <a:endParaRPr lang="nl-NL"/>
          </a:p>
        </p:txBody>
      </p:sp>
    </p:spTree>
    <p:extLst>
      <p:ext uri="{BB962C8B-B14F-4D97-AF65-F5344CB8AC3E}">
        <p14:creationId xmlns:p14="http://schemas.microsoft.com/office/powerpoint/2010/main" val="292794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Laaggeletterdheid is een redelijk onzichtbaar probleem. Volwassenen zijn over het algemeen heel goed in staat hun laaggeletterdheid te verbergen. Gelukkig is er op grote schaal aandacht voor dit probleem en staat het op elke politieke agenda.</a:t>
            </a:r>
          </a:p>
          <a:p>
            <a:endParaRPr lang="en-US" dirty="0"/>
          </a:p>
          <a:p>
            <a:r>
              <a:rPr lang="nl-NL" dirty="0"/>
              <a:t>We weten van laaggeletterdheid dat het samen hangt met het opleidingsniveau of de buitenlandse afkomst, maar het is zeker niet gerelateerd aan leeftijd. Het gevaar is groot dat laaggeletterdheid in de generatie blijft hangen op het moment dat ouders buitenlands of laaggeschoold zijn.</a:t>
            </a:r>
          </a:p>
          <a:p>
            <a:endParaRPr lang="nl-NL" dirty="0"/>
          </a:p>
          <a:p>
            <a:r>
              <a:rPr lang="nl-NL" dirty="0"/>
              <a:t>Een bijkomend probleem is dat de kinderen van laaggeletterden een belangrijke risicogroep vormen. Want goed onderwijs alleen haalt opgelopen achterstand niet in. Het is de thuissituatie die bepaalt met welk niveau een kind de basisschool start.</a:t>
            </a:r>
          </a:p>
          <a:p>
            <a:endParaRPr lang="nl-NL" dirty="0"/>
          </a:p>
          <a:p>
            <a:r>
              <a:rPr lang="nl-NL" dirty="0"/>
              <a:t>Deze cijfers laten zien waarom het cruciaal is dat er op school extra aandacht wordt besteed aan het vergroten van de woordenschat en het verrijken van het taal- en leesonderwijs. De bibliotheek kan daarbij helpen.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5897-367F-4041-9129-F49629FAB71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93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Leesprestatie gaat enorm vooruit als je 15 minuten per dag leest. Daarom gebruiken we bij de Bibliotheek </a:t>
            </a:r>
            <a:r>
              <a:rPr lang="nl-NL" i="1" dirty="0"/>
              <a:t>op school </a:t>
            </a:r>
            <a:r>
              <a:rPr lang="nl-NL" dirty="0"/>
              <a:t>dit motto om het belang van vrij lezen te ondersteunen. Dat we daar als bibliotheek bij kunnen en willen helpen is de volgende stap.</a:t>
            </a:r>
          </a:p>
          <a:p>
            <a:endParaRPr lang="nl-NL" dirty="0"/>
          </a:p>
          <a:p>
            <a:r>
              <a:rPr lang="nl-NL" sz="1200" kern="1200" dirty="0">
                <a:solidFill>
                  <a:schemeClr val="tx1"/>
                </a:solidFill>
                <a:effectLst/>
                <a:latin typeface="+mn-lt"/>
                <a:ea typeface="+mn-ea"/>
                <a:cs typeface="+mn-cs"/>
              </a:rPr>
              <a:t> </a:t>
            </a:r>
            <a:endParaRPr lang="nl-NL" dirty="0"/>
          </a:p>
          <a:p>
            <a:r>
              <a:rPr lang="nl-NL" sz="1200" kern="1200" dirty="0">
                <a:solidFill>
                  <a:schemeClr val="tx1"/>
                </a:solidFill>
                <a:effectLst/>
                <a:latin typeface="+mn-lt"/>
                <a:ea typeface="+mn-ea"/>
                <a:cs typeface="+mn-cs"/>
              </a:rPr>
              <a:t>Tabel Deze tabel laat zien dat als leerlingen vijf minuten per dag lezen, zij jaarlijks al bijna 300.000 woorden meer lezen dan een leerling die helemaal niet leest. En een leerling die iedere dag een uur leest zit ruim boven de vier miljoen woorden per jaar! De volgende vraag is wat het verband is tussen het aantal gelezen woorden en het aantal nieuwe woorden dat je zo kunt verwerven. Amerikaanse wetenschappers die onderzoek hebben gedaan naar deze vraag schatten dat leerlingen die ongeveer een kwartier per lezen (1 miljoen woorden per jaar) hun woordenschat kunnen uitbreiden met 1.000 nieuwe woorden (Anderson e.a., 1988; </a:t>
            </a:r>
            <a:r>
              <a:rPr lang="nl-NL" sz="1200" kern="1200" dirty="0" err="1">
                <a:solidFill>
                  <a:schemeClr val="tx1"/>
                </a:solidFill>
                <a:effectLst/>
                <a:latin typeface="+mn-lt"/>
                <a:ea typeface="+mn-ea"/>
                <a:cs typeface="+mn-cs"/>
              </a:rPr>
              <a:t>Nagy</a:t>
            </a:r>
            <a:r>
              <a:rPr lang="nl-NL" sz="1200" kern="1200" dirty="0">
                <a:solidFill>
                  <a:schemeClr val="tx1"/>
                </a:solidFill>
                <a:effectLst/>
                <a:latin typeface="+mn-lt"/>
                <a:ea typeface="+mn-ea"/>
                <a:cs typeface="+mn-cs"/>
              </a:rPr>
              <a:t> e.a., 1987). Nederlandse onderzoekers die verschillende internationale studies naar dit onderwerp hebben geanalyseerd, stellen bovendien dat de kans dat leerlingen via lezen nieuwe woorden leren toeneemt naarmate kinderen ouder worden (</a:t>
            </a:r>
            <a:r>
              <a:rPr lang="nl-NL" sz="1200" kern="1200" dirty="0" err="1">
                <a:solidFill>
                  <a:schemeClr val="tx1"/>
                </a:solidFill>
                <a:effectLst/>
                <a:latin typeface="+mn-lt"/>
                <a:ea typeface="+mn-ea"/>
                <a:cs typeface="+mn-cs"/>
              </a:rPr>
              <a:t>Glopper</a:t>
            </a:r>
            <a:r>
              <a:rPr lang="nl-NL" sz="1200" kern="1200" dirty="0">
                <a:solidFill>
                  <a:schemeClr val="tx1"/>
                </a:solidFill>
                <a:effectLst/>
                <a:latin typeface="+mn-lt"/>
                <a:ea typeface="+mn-ea"/>
                <a:cs typeface="+mn-cs"/>
              </a:rPr>
              <a:t> e.a., 2000).</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uit Meer lezen, beter in taal (vmbo) – bladzijde 14)</a:t>
            </a:r>
          </a:p>
          <a:p>
            <a:endParaRPr lang="nl-NL" dirty="0"/>
          </a:p>
          <a:p>
            <a:endParaRPr lang="nl-NL" dirty="0"/>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5897-367F-4041-9129-F49629FAB71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45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Laaggeletterdheid is een redelijk onzichtbaar probleem. Volwassenen zijn over het algemeen heel goed in staat hun laaggeletterdheid te verbergen. Gelukkig is er op grote schaal aandacht voor dit probleem en staat het op elke politieke agenda.</a:t>
            </a:r>
          </a:p>
          <a:p>
            <a:endParaRPr lang="en-US" dirty="0"/>
          </a:p>
          <a:p>
            <a:r>
              <a:rPr lang="nl-NL" dirty="0"/>
              <a:t>We weten van laaggeletterdheid dat het samen hangt met het opleidingsniveau of de buitenlandse afkomst, maar het is zeker niet gerelateerd aan leeftijd. Het gevaar is groot dat laaggeletterdheid in de generatie blijft hangen op het moment dat ouders buitenlands of laaggeschoold zijn.</a:t>
            </a:r>
          </a:p>
          <a:p>
            <a:endParaRPr lang="nl-NL" dirty="0"/>
          </a:p>
          <a:p>
            <a:r>
              <a:rPr lang="nl-NL" dirty="0"/>
              <a:t>Een bijkomend probleem is dat de kinderen van laaggeletterden een belangrijke risicogroep vormen. Want goed onderwijs alleen haalt opgelopen achterstand niet in. Het is de thuissituatie die bepaalt met welk niveau een kind de basisschool start.</a:t>
            </a:r>
          </a:p>
          <a:p>
            <a:endParaRPr lang="nl-NL" dirty="0"/>
          </a:p>
          <a:p>
            <a:r>
              <a:rPr lang="nl-NL" dirty="0"/>
              <a:t>Deze cijfers laten zien waarom het cruciaal is dat er op school extra aandacht wordt besteed aan het vergroten van de woordenschat en het verrijken van het taal- en leesonderwijs. De bibliotheek kan daarbij helpen.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A5897-367F-4041-9129-F49629FAB71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39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BC1B9-EAD9-4583-B2C3-C16C52C719F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15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altLang="nl-NL" dirty="0"/>
              <a:t>Hoe kan leesplezier worden vergroot? Door een sterkere leescultuur te creëren. </a:t>
            </a:r>
          </a:p>
          <a:p>
            <a:pPr>
              <a:lnSpc>
                <a:spcPct val="150000"/>
              </a:lnSpc>
            </a:pPr>
            <a:r>
              <a:rPr lang="nl-NL" altLang="nl-NL" dirty="0"/>
              <a:t>Alleen een aanwezige collectie is niet voldoende.  </a:t>
            </a:r>
          </a:p>
          <a:p>
            <a:pPr>
              <a:lnSpc>
                <a:spcPct val="150000"/>
              </a:lnSpc>
            </a:pPr>
            <a:r>
              <a:rPr lang="nl-NL" altLang="nl-NL" dirty="0"/>
              <a:t>Een collectie zonder tijd om te lezen is zinloos (andersom ook). </a:t>
            </a:r>
          </a:p>
          <a:p>
            <a:pPr>
              <a:lnSpc>
                <a:spcPct val="150000"/>
              </a:lnSpc>
            </a:pPr>
            <a:r>
              <a:rPr lang="nl-NL" altLang="nl-NL" dirty="0"/>
              <a:t>Boeken worden gebruikt –en leesplezier aangewakkerd- als zij actueel, aantrekkelijk en goed toegankelijk zijn en als zij worden gepromoot door de faciliterende volwassene (docenten en leesconsulenten met boekkennis) met leesbevorderingsactiviteiten, werkvormen en het gesprek over boeken.</a:t>
            </a:r>
          </a:p>
          <a:p>
            <a:pPr>
              <a:lnSpc>
                <a:spcPct val="150000"/>
              </a:lnSpc>
            </a:pPr>
            <a:r>
              <a:rPr lang="nl-NL" altLang="nl-NL" dirty="0"/>
              <a:t>Klein beginnen is goed mogelijk, als de combinatie er maar inzit.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BC1B9-EAD9-4583-B2C3-C16C52C719F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91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de grotere kaders: het leesoffensief. De monitor draagt bij aan de invulling van het leesoffensief, misschien niet op strategisch-, maar zeer wel op praktisch niveau. op alle 3 de punten. We zullen zien hoe. Het draagt bij aan he formuleren van een lees(</a:t>
            </a:r>
            <a:r>
              <a:rPr lang="nl-NL" dirty="0" err="1"/>
              <a:t>bevorderings</a:t>
            </a:r>
            <a:r>
              <a:rPr lang="nl-NL" dirty="0"/>
              <a:t>)beleid op school, want alles wat de monitor laat zien, leidt tot het opstellen van het leesplan en doelen voor het leesplan van een school. </a:t>
            </a:r>
          </a:p>
        </p:txBody>
      </p:sp>
      <p:sp>
        <p:nvSpPr>
          <p:cNvPr id="4" name="Tijdelijke aanduiding voor dianummer 3"/>
          <p:cNvSpPr>
            <a:spLocks noGrp="1"/>
          </p:cNvSpPr>
          <p:nvPr>
            <p:ph type="sldNum" sz="quarter" idx="5"/>
          </p:nvPr>
        </p:nvSpPr>
        <p:spPr/>
        <p:txBody>
          <a:bodyPr/>
          <a:lstStyle/>
          <a:p>
            <a:fld id="{B9342D49-ABA4-4ED1-84EF-DEECD3BCF1D2}" type="slidenum">
              <a:rPr lang="nl-NL" altLang="nl-NL" smtClean="0"/>
              <a:pPr/>
              <a:t>8</a:t>
            </a:fld>
            <a:endParaRPr lang="nl-NL" altLang="nl-NL"/>
          </a:p>
        </p:txBody>
      </p:sp>
    </p:spTree>
    <p:extLst>
      <p:ext uri="{BB962C8B-B14F-4D97-AF65-F5344CB8AC3E}">
        <p14:creationId xmlns:p14="http://schemas.microsoft.com/office/powerpoint/2010/main" val="171027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nl-NL" dirty="0"/>
              <a:t>Hoe ziet onze samenwerking er momenteel uit? We doen al van alles, dus als het goed is levert dat ook van alles op. </a:t>
            </a:r>
          </a:p>
          <a:p>
            <a:pPr eaLnBrk="1" hangingPunct="1">
              <a:spcBef>
                <a:spcPct val="0"/>
              </a:spcBef>
            </a:pPr>
            <a:r>
              <a:rPr lang="nl-NL" altLang="nl-NL" dirty="0"/>
              <a:t>Aanvullen met eigen gegevens van de bibliotheek. </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t>9</a:t>
            </a:fld>
            <a:endParaRPr lang="nl-NL"/>
          </a:p>
        </p:txBody>
      </p:sp>
    </p:spTree>
    <p:extLst>
      <p:ext uri="{BB962C8B-B14F-4D97-AF65-F5344CB8AC3E}">
        <p14:creationId xmlns:p14="http://schemas.microsoft.com/office/powerpoint/2010/main" val="3040113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17543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241498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Tree>
    <p:extLst>
      <p:ext uri="{BB962C8B-B14F-4D97-AF65-F5344CB8AC3E}">
        <p14:creationId xmlns:p14="http://schemas.microsoft.com/office/powerpoint/2010/main" val="200559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888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31817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373014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2114260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199510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1932294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4049561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7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2" name="Afbeelding 71"/>
          <p:cNvPicPr/>
          <p:nvPr/>
        </p:nvPicPr>
        <p:blipFill>
          <a:blip r:embed="rId2"/>
          <a:stretch>
            <a:fillRect/>
          </a:stretch>
        </p:blipFill>
        <p:spPr>
          <a:xfrm>
            <a:off x="2079000" y="1604520"/>
            <a:ext cx="4984920" cy="3977280"/>
          </a:xfrm>
          <a:prstGeom prst="rect">
            <a:avLst/>
          </a:prstGeom>
          <a:ln>
            <a:noFill/>
          </a:ln>
        </p:spPr>
      </p:pic>
      <p:pic>
        <p:nvPicPr>
          <p:cNvPr id="73" name="Afbeelding 72"/>
          <p:cNvPicPr/>
          <p:nvPr/>
        </p:nvPicPr>
        <p:blipFill>
          <a:blip r:embed="rId2"/>
          <a:stretch>
            <a:fillRect/>
          </a:stretch>
        </p:blipFill>
        <p:spPr>
          <a:xfrm>
            <a:off x="2079000" y="1604520"/>
            <a:ext cx="4984920" cy="3977280"/>
          </a:xfrm>
          <a:prstGeom prst="rect">
            <a:avLst/>
          </a:prstGeom>
          <a:ln>
            <a:noFill/>
          </a:ln>
        </p:spPr>
      </p:pic>
    </p:spTree>
    <p:extLst>
      <p:ext uri="{BB962C8B-B14F-4D97-AF65-F5344CB8AC3E}">
        <p14:creationId xmlns:p14="http://schemas.microsoft.com/office/powerpoint/2010/main" val="863420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26656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4646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1668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22966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425141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2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41"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38453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23578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jp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057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8880" cy="1144800"/>
          </a:xfrm>
          <a:prstGeom prst="rect">
            <a:avLst/>
          </a:prstGeom>
        </p:spPr>
        <p:txBody>
          <a:bodyPr lIns="0" tIns="0" rIns="0" bIns="0" anchor="ctr"/>
          <a:lstStyle/>
          <a:p>
            <a:r>
              <a:rPr lang="nl-NL">
                <a:latin typeface="Arial"/>
              </a:rPr>
              <a:t>Klik om de opmaak van de titeltekst te bewerken</a:t>
            </a:r>
            <a:endParaRPr/>
          </a:p>
        </p:txBody>
      </p:sp>
      <p:sp>
        <p:nvSpPr>
          <p:cNvPr id="39"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nl-NL">
                <a:latin typeface="Arial"/>
              </a:rPr>
              <a:t>Klik om de opmaak van de overzichtstekst te bewerken</a:t>
            </a:r>
            <a:endParaRPr/>
          </a:p>
          <a:p>
            <a:pPr lvl="1">
              <a:buSzPct val="75000"/>
              <a:buFont typeface="StarSymbol"/>
              <a:buChar char=""/>
            </a:pPr>
            <a:r>
              <a:rPr lang="nl-NL">
                <a:latin typeface="Arial"/>
              </a:rPr>
              <a:t>Tweede overzichtsniveau</a:t>
            </a:r>
            <a:endParaRPr/>
          </a:p>
          <a:p>
            <a:pPr lvl="2">
              <a:buSzPct val="45000"/>
              <a:buFont typeface="StarSymbol"/>
              <a:buChar char=""/>
            </a:pPr>
            <a:r>
              <a:rPr lang="nl-NL">
                <a:latin typeface="Arial"/>
              </a:rPr>
              <a:t>Derde overzichtsniveau</a:t>
            </a:r>
            <a:endParaRPr/>
          </a:p>
          <a:p>
            <a:pPr lvl="3">
              <a:buSzPct val="75000"/>
              <a:buFont typeface="StarSymbol"/>
              <a:buChar char=""/>
            </a:pPr>
            <a:r>
              <a:rPr lang="nl-NL">
                <a:latin typeface="Arial"/>
              </a:rPr>
              <a:t>Vierde overzichtsniveau</a:t>
            </a:r>
            <a:endParaRPr/>
          </a:p>
          <a:p>
            <a:pPr lvl="4">
              <a:buSzPct val="45000"/>
              <a:buFont typeface="StarSymbol"/>
              <a:buChar char=""/>
            </a:pPr>
            <a:r>
              <a:rPr lang="nl-NL" sz="2000">
                <a:latin typeface="Arial"/>
              </a:rPr>
              <a:t>Vijfde overzichtsniveau</a:t>
            </a:r>
            <a:endParaRPr/>
          </a:p>
          <a:p>
            <a:pPr lvl="5">
              <a:buSzPct val="45000"/>
              <a:buFont typeface="StarSymbol"/>
              <a:buChar char=""/>
            </a:pPr>
            <a:r>
              <a:rPr lang="nl-NL" sz="2000">
                <a:latin typeface="Arial"/>
              </a:rPr>
              <a:t>Zesde overzichtsniveau</a:t>
            </a:r>
            <a:endParaRPr/>
          </a:p>
          <a:p>
            <a:pPr lvl="6">
              <a:buSzPct val="45000"/>
              <a:buFont typeface="StarSymbol"/>
              <a:buChar char=""/>
            </a:pPr>
            <a:r>
              <a:rPr lang="nl-NL" sz="2000">
                <a:latin typeface="Arial"/>
              </a:rPr>
              <a:t>Zevende overzichtsniveau</a:t>
            </a:r>
            <a:endParaRPr/>
          </a:p>
        </p:txBody>
      </p:sp>
    </p:spTree>
    <p:extLst>
      <p:ext uri="{BB962C8B-B14F-4D97-AF65-F5344CB8AC3E}">
        <p14:creationId xmlns:p14="http://schemas.microsoft.com/office/powerpoint/2010/main" val="39572545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01935"/>
            <a:ext cx="5400600" cy="1470025"/>
          </a:xfrm>
        </p:spPr>
        <p:txBody>
          <a:bodyPr>
            <a:normAutofit fontScale="90000"/>
          </a:bodyPr>
          <a:lstStyle/>
          <a:p>
            <a:r>
              <a:rPr lang="nl-NL" dirty="0"/>
              <a:t>Meedoen met de </a:t>
            </a:r>
            <a:br>
              <a:rPr lang="nl-NL" dirty="0"/>
            </a:br>
            <a:r>
              <a:rPr lang="nl-NL" dirty="0"/>
              <a:t>Monitor de Bibliotheek</a:t>
            </a:r>
            <a:br>
              <a:rPr lang="nl-NL" dirty="0"/>
            </a:br>
            <a:r>
              <a:rPr lang="nl-NL" dirty="0"/>
              <a:t> </a:t>
            </a:r>
            <a:r>
              <a:rPr lang="nl-NL" i="1" dirty="0"/>
              <a:t>op school</a:t>
            </a:r>
            <a:r>
              <a:rPr lang="nl-NL" dirty="0"/>
              <a:t> - vmbo</a:t>
            </a:r>
          </a:p>
        </p:txBody>
      </p:sp>
    </p:spTree>
    <p:extLst>
      <p:ext uri="{BB962C8B-B14F-4D97-AF65-F5344CB8AC3E}">
        <p14:creationId xmlns:p14="http://schemas.microsoft.com/office/powerpoint/2010/main" val="311524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l" eaLnBrk="1" hangingPunct="1"/>
            <a:r>
              <a:rPr lang="nl-NL" altLang="nl-NL" dirty="0">
                <a:latin typeface="Arial" charset="0"/>
                <a:ea typeface="ＭＳ Ｐゴシック" pitchFamily="34" charset="-128"/>
                <a:cs typeface="Arial" charset="0"/>
              </a:rPr>
              <a:t>Wat is het effect?</a:t>
            </a:r>
          </a:p>
        </p:txBody>
      </p:sp>
      <p:sp>
        <p:nvSpPr>
          <p:cNvPr id="14339" name="Tijdelijke aanduiding voor inhoud 2"/>
          <p:cNvSpPr>
            <a:spLocks noGrp="1"/>
          </p:cNvSpPr>
          <p:nvPr>
            <p:ph idx="1"/>
          </p:nvPr>
        </p:nvSpPr>
        <p:spPr>
          <a:xfrm>
            <a:off x="468313" y="2124075"/>
            <a:ext cx="7920111" cy="3752850"/>
          </a:xfrm>
        </p:spPr>
        <p:txBody>
          <a:bodyPr>
            <a:normAutofit/>
          </a:bodyPr>
          <a:lstStyle/>
          <a:p>
            <a:pPr marL="542925" indent="-450850" eaLnBrk="1" hangingPunct="1">
              <a:lnSpc>
                <a:spcPct val="150000"/>
              </a:lnSpc>
            </a:pPr>
            <a:r>
              <a:rPr lang="nl-NL" altLang="nl-NL" sz="2400" dirty="0">
                <a:latin typeface="Arial" charset="0"/>
                <a:ea typeface="ＭＳ Ｐゴシック" pitchFamily="34" charset="-128"/>
                <a:cs typeface="Arial" charset="0"/>
              </a:rPr>
              <a:t>We hebben wel een indruk van het effect van onze samenwerking op het lezen van kinderen, maar geen harde cijfers om die indruk te onderbouwen</a:t>
            </a:r>
            <a:br>
              <a:rPr lang="nl-NL" altLang="nl-NL" sz="2400" dirty="0">
                <a:latin typeface="Arial" charset="0"/>
                <a:ea typeface="ＭＳ Ｐゴシック" pitchFamily="34" charset="-128"/>
                <a:cs typeface="Arial" charset="0"/>
              </a:rPr>
            </a:br>
            <a:endParaRPr lang="nl-NL" altLang="nl-NL" sz="2400" dirty="0">
              <a:latin typeface="Arial" charset="0"/>
              <a:ea typeface="ＭＳ Ｐゴシック" pitchFamily="34" charset="-128"/>
              <a:cs typeface="Arial" charset="0"/>
            </a:endParaRPr>
          </a:p>
          <a:p>
            <a:pPr marL="542925" indent="-450850" eaLnBrk="1" hangingPunct="1">
              <a:lnSpc>
                <a:spcPct val="150000"/>
              </a:lnSpc>
            </a:pPr>
            <a:r>
              <a:rPr lang="nl-NL" altLang="nl-NL" sz="2400" dirty="0">
                <a:latin typeface="Arial" charset="0"/>
                <a:ea typeface="ＭＳ Ｐゴシック" pitchFamily="34" charset="-128"/>
                <a:cs typeface="Arial" charset="0"/>
              </a:rPr>
              <a:t>Dat kan anders! </a:t>
            </a:r>
            <a:br>
              <a:rPr lang="nl-NL" altLang="nl-NL" sz="2400" dirty="0">
                <a:latin typeface="Arial" charset="0"/>
                <a:ea typeface="ＭＳ Ｐゴシック" pitchFamily="34" charset="-128"/>
                <a:cs typeface="Arial" charset="0"/>
              </a:rPr>
            </a:br>
            <a:r>
              <a:rPr lang="nl-NL" altLang="nl-NL" sz="2400" dirty="0">
                <a:latin typeface="Arial" charset="0"/>
                <a:ea typeface="ＭＳ Ｐゴシック" pitchFamily="34" charset="-128"/>
                <a:cs typeface="Arial" charset="0"/>
              </a:rPr>
              <a:t>Met de Monitor de Bibliotheek </a:t>
            </a:r>
            <a:r>
              <a:rPr lang="nl-NL" altLang="nl-NL" sz="2400" i="1" dirty="0">
                <a:latin typeface="Arial" charset="0"/>
                <a:ea typeface="ＭＳ Ｐゴシック" pitchFamily="34" charset="-128"/>
                <a:cs typeface="Arial" charset="0"/>
              </a:rPr>
              <a:t>op school - vmbo</a:t>
            </a:r>
            <a:endParaRPr lang="nl-NL" altLang="nl-NL" sz="2400" dirty="0">
              <a:latin typeface="Arial" charset="0"/>
              <a:ea typeface="ＭＳ Ｐゴシック" pitchFamily="34" charset="-128"/>
              <a:cs typeface="Arial" charset="0"/>
            </a:endParaRPr>
          </a:p>
          <a:p>
            <a:pPr marL="1069975" eaLnBrk="1" hangingPunct="1"/>
            <a:endParaRPr lang="nl-NL" altLang="nl-NL"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0901609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2"/>
          <p:cNvSpPr/>
          <p:nvPr/>
        </p:nvSpPr>
        <p:spPr>
          <a:xfrm>
            <a:off x="457200" y="1604520"/>
            <a:ext cx="8228880" cy="3976920"/>
          </a:xfrm>
          <a:prstGeom prst="rect">
            <a:avLst/>
          </a:prstGeom>
          <a:no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02" t="27671" r="37733" b="13771"/>
          <a:stretch/>
        </p:blipFill>
        <p:spPr bwMode="auto">
          <a:xfrm>
            <a:off x="827584" y="1418040"/>
            <a:ext cx="692411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a:extLst>
              <a:ext uri="{FF2B5EF4-FFF2-40B4-BE49-F238E27FC236}">
                <a16:creationId xmlns:a16="http://schemas.microsoft.com/office/drawing/2014/main" id="{1177C0BE-F2C1-4BD1-95A7-1655E67DE521}"/>
              </a:ext>
            </a:extLst>
          </p:cNvPr>
          <p:cNvSpPr/>
          <p:nvPr/>
        </p:nvSpPr>
        <p:spPr>
          <a:xfrm>
            <a:off x="617234" y="1540711"/>
            <a:ext cx="3672408" cy="2040504"/>
          </a:xfrm>
          <a:prstGeom prst="ellipse">
            <a:avLst/>
          </a:prstGeom>
          <a:noFill/>
          <a:ln w="76200">
            <a:solidFill>
              <a:srgbClr val="009FD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a:endParaRPr>
          </a:p>
        </p:txBody>
      </p:sp>
      <p:sp>
        <p:nvSpPr>
          <p:cNvPr id="5" name="Titel 1">
            <a:extLst>
              <a:ext uri="{FF2B5EF4-FFF2-40B4-BE49-F238E27FC236}">
                <a16:creationId xmlns:a16="http://schemas.microsoft.com/office/drawing/2014/main" id="{33D415AA-885A-4459-832B-306CE9CA818A}"/>
              </a:ext>
            </a:extLst>
          </p:cNvPr>
          <p:cNvSpPr txBox="1">
            <a:spLocks/>
          </p:cNvSpPr>
          <p:nvPr/>
        </p:nvSpPr>
        <p:spPr>
          <a:xfrm>
            <a:off x="457200" y="846540"/>
            <a:ext cx="8229600" cy="1143000"/>
          </a:xfrm>
          <a:prstGeom prst="rect">
            <a:avLst/>
          </a:prstGeom>
        </p:spPr>
        <p:txBody>
          <a:bodyPr/>
          <a:lstStyle/>
          <a:p>
            <a:pPr algn="l"/>
            <a:r>
              <a:rPr lang="nl-NL" altLang="nl-NL" sz="3200" b="1" kern="0" dirty="0">
                <a:solidFill>
                  <a:srgbClr val="FF6600"/>
                </a:solidFill>
                <a:latin typeface="Arial" charset="0"/>
                <a:ea typeface="ＭＳ Ｐゴシック" pitchFamily="34" charset="-128"/>
                <a:cs typeface="Arial" charset="0"/>
              </a:rPr>
              <a:t>Opbrengstgericht werken</a:t>
            </a:r>
            <a:endParaRPr lang="nl-NL" sz="3200" b="1" kern="0" dirty="0">
              <a:solidFill>
                <a:srgbClr val="FF6600"/>
              </a:solidFill>
            </a:endParaRPr>
          </a:p>
        </p:txBody>
      </p:sp>
    </p:spTree>
    <p:extLst>
      <p:ext uri="{BB962C8B-B14F-4D97-AF65-F5344CB8AC3E}">
        <p14:creationId xmlns:p14="http://schemas.microsoft.com/office/powerpoint/2010/main" val="1970349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859EE8F1-7A6B-47E0-B7DD-AA579A0F0A34}"/>
              </a:ext>
            </a:extLst>
          </p:cNvPr>
          <p:cNvSpPr>
            <a:spLocks noGrp="1"/>
          </p:cNvSpPr>
          <p:nvPr>
            <p:ph type="title"/>
          </p:nvPr>
        </p:nvSpPr>
        <p:spPr>
          <a:xfrm>
            <a:off x="266700" y="842963"/>
            <a:ext cx="8524402" cy="990600"/>
          </a:xfrm>
        </p:spPr>
        <p:txBody>
          <a:bodyPr>
            <a:normAutofit fontScale="90000"/>
          </a:bodyPr>
          <a:lstStyle/>
          <a:p>
            <a:pPr algn="l" eaLnBrk="1" fontAlgn="auto" hangingPunct="1">
              <a:spcBef>
                <a:spcPts val="0"/>
              </a:spcBef>
              <a:spcAft>
                <a:spcPts val="0"/>
              </a:spcAft>
              <a:defRPr/>
            </a:pPr>
            <a:r>
              <a:rPr lang="nl-NL" altLang="nl-NL" sz="3600" dirty="0">
                <a:solidFill>
                  <a:srgbClr val="FF6600"/>
                </a:solidFill>
              </a:rPr>
              <a:t>Meer dan 10.000 leerlingen en 650 docenten doen jaarlijks landelijk mee</a:t>
            </a:r>
          </a:p>
        </p:txBody>
      </p:sp>
      <p:pic>
        <p:nvPicPr>
          <p:cNvPr id="2" name="Afbeelding 1">
            <a:extLst>
              <a:ext uri="{FF2B5EF4-FFF2-40B4-BE49-F238E27FC236}">
                <a16:creationId xmlns:a16="http://schemas.microsoft.com/office/drawing/2014/main" id="{4CF52BF7-7477-467C-BB55-717A90661DEB}"/>
              </a:ext>
            </a:extLst>
          </p:cNvPr>
          <p:cNvPicPr>
            <a:picLocks noChangeAspect="1"/>
          </p:cNvPicPr>
          <p:nvPr/>
        </p:nvPicPr>
        <p:blipFill rotWithShape="1">
          <a:blip r:embed="rId2"/>
          <a:srcRect l="36612" t="45800" r="24013" b="30401"/>
          <a:stretch/>
        </p:blipFill>
        <p:spPr>
          <a:xfrm>
            <a:off x="0" y="2420888"/>
            <a:ext cx="8984054" cy="3054578"/>
          </a:xfrm>
          <a:prstGeom prst="rect">
            <a:avLst/>
          </a:prstGeom>
        </p:spPr>
      </p:pic>
    </p:spTree>
    <p:extLst>
      <p:ext uri="{BB962C8B-B14F-4D97-AF65-F5344CB8AC3E}">
        <p14:creationId xmlns:p14="http://schemas.microsoft.com/office/powerpoint/2010/main" val="155719763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68313" y="908720"/>
            <a:ext cx="8229600" cy="720080"/>
          </a:xfrm>
        </p:spPr>
        <p:txBody>
          <a:bodyPr>
            <a:normAutofit/>
          </a:bodyPr>
          <a:lstStyle/>
          <a:p>
            <a:pPr algn="l"/>
            <a:r>
              <a:rPr lang="nl-NL" dirty="0">
                <a:latin typeface="Arial" charset="0"/>
                <a:ea typeface="MS PGothic" pitchFamily="34" charset="-128"/>
                <a:cs typeface="Arial" charset="0"/>
              </a:rPr>
              <a:t>Monitor de Bibliotheek </a:t>
            </a:r>
            <a:r>
              <a:rPr lang="nl-NL" i="1" dirty="0">
                <a:latin typeface="Arial" charset="0"/>
                <a:ea typeface="MS PGothic" pitchFamily="34" charset="-128"/>
                <a:cs typeface="Arial" charset="0"/>
              </a:rPr>
              <a:t>op school</a:t>
            </a:r>
            <a:r>
              <a:rPr lang="nl-NL" dirty="0">
                <a:latin typeface="Arial" charset="0"/>
                <a:ea typeface="MS PGothic" pitchFamily="34" charset="-128"/>
                <a:cs typeface="Arial" charset="0"/>
              </a:rPr>
              <a:t> - vmbo</a:t>
            </a:r>
            <a:endParaRPr lang="nl-NL" i="1" dirty="0">
              <a:latin typeface="Arial" charset="0"/>
              <a:ea typeface="MS PGothic" pitchFamily="34" charset="-128"/>
              <a:cs typeface="Arial" charset="0"/>
            </a:endParaRPr>
          </a:p>
        </p:txBody>
      </p:sp>
      <p:sp>
        <p:nvSpPr>
          <p:cNvPr id="15363" name="Tijdelijke aanduiding voor inhoud 2"/>
          <p:cNvSpPr>
            <a:spLocks noGrp="1"/>
          </p:cNvSpPr>
          <p:nvPr>
            <p:ph idx="1"/>
          </p:nvPr>
        </p:nvSpPr>
        <p:spPr>
          <a:xfrm>
            <a:off x="468313" y="1700808"/>
            <a:ext cx="7920111" cy="4320480"/>
          </a:xfrm>
        </p:spPr>
        <p:txBody>
          <a:bodyPr>
            <a:normAutofit fontScale="85000" lnSpcReduction="10000"/>
          </a:bodyPr>
          <a:lstStyle/>
          <a:p>
            <a:pPr marL="0" indent="0">
              <a:lnSpc>
                <a:spcPct val="160000"/>
              </a:lnSpc>
              <a:buFont typeface="Arial" charset="0"/>
              <a:buNone/>
            </a:pPr>
            <a:r>
              <a:rPr lang="nl-NL" sz="2800" dirty="0">
                <a:latin typeface="Arial" charset="0"/>
                <a:ea typeface="MS PGothic" pitchFamily="34" charset="-128"/>
                <a:cs typeface="Arial" charset="0"/>
              </a:rPr>
              <a:t>Maakt het mogelijk om precies te zien wat de effecten zijn van onze samenwerking op o.a.:</a:t>
            </a:r>
          </a:p>
          <a:p>
            <a:pPr marL="1071563">
              <a:lnSpc>
                <a:spcPct val="160000"/>
              </a:lnSpc>
            </a:pPr>
            <a:r>
              <a:rPr lang="nl-NL" sz="2400" dirty="0">
                <a:latin typeface="Arial" charset="0"/>
                <a:ea typeface="MS PGothic" pitchFamily="34" charset="-128"/>
                <a:cs typeface="Arial" charset="0"/>
              </a:rPr>
              <a:t>leengedrag</a:t>
            </a:r>
          </a:p>
          <a:p>
            <a:pPr marL="1071563">
              <a:lnSpc>
                <a:spcPct val="160000"/>
              </a:lnSpc>
            </a:pPr>
            <a:r>
              <a:rPr lang="nl-NL" sz="2400" dirty="0">
                <a:latin typeface="Arial" charset="0"/>
                <a:ea typeface="MS PGothic" pitchFamily="34" charset="-128"/>
                <a:cs typeface="Arial" charset="0"/>
              </a:rPr>
              <a:t>leesgedrag</a:t>
            </a:r>
          </a:p>
          <a:p>
            <a:pPr marL="1071563">
              <a:lnSpc>
                <a:spcPct val="160000"/>
              </a:lnSpc>
            </a:pPr>
            <a:r>
              <a:rPr lang="nl-NL" sz="2400" dirty="0">
                <a:latin typeface="Arial" charset="0"/>
                <a:ea typeface="MS PGothic" pitchFamily="34" charset="-128"/>
                <a:cs typeface="Arial" charset="0"/>
              </a:rPr>
              <a:t>leesplezier</a:t>
            </a:r>
          </a:p>
          <a:p>
            <a:pPr marL="1071563">
              <a:lnSpc>
                <a:spcPct val="160000"/>
              </a:lnSpc>
            </a:pPr>
            <a:r>
              <a:rPr lang="nl-NL" sz="2400" dirty="0">
                <a:latin typeface="Arial" charset="0"/>
                <a:ea typeface="MS PGothic" pitchFamily="34" charset="-128"/>
                <a:cs typeface="Arial" charset="0"/>
              </a:rPr>
              <a:t>leescultuur thuis</a:t>
            </a:r>
          </a:p>
          <a:p>
            <a:pPr marL="1071563">
              <a:lnSpc>
                <a:spcPct val="160000"/>
              </a:lnSpc>
            </a:pPr>
            <a:r>
              <a:rPr lang="nl-NL" sz="2400" dirty="0" err="1">
                <a:latin typeface="Arial" charset="0"/>
                <a:ea typeface="MS PGothic" pitchFamily="34" charset="-128"/>
                <a:cs typeface="Arial" charset="0"/>
              </a:rPr>
              <a:t>leesbevorderende</a:t>
            </a:r>
            <a:r>
              <a:rPr lang="nl-NL" sz="2400" dirty="0">
                <a:latin typeface="Arial" charset="0"/>
                <a:ea typeface="MS PGothic" pitchFamily="34" charset="-128"/>
                <a:cs typeface="Arial" charset="0"/>
              </a:rPr>
              <a:t> activiteiten op school</a:t>
            </a:r>
          </a:p>
          <a:p>
            <a:pPr marL="1071563">
              <a:lnSpc>
                <a:spcPct val="160000"/>
              </a:lnSpc>
            </a:pPr>
            <a:r>
              <a:rPr lang="nl-NL" sz="2400" dirty="0">
                <a:latin typeface="Arial" charset="0"/>
                <a:ea typeface="MS PGothic" pitchFamily="34" charset="-128"/>
                <a:cs typeface="Arial" charset="0"/>
              </a:rPr>
              <a:t>Informatievaardigheden</a:t>
            </a:r>
          </a:p>
          <a:p>
            <a:pPr>
              <a:lnSpc>
                <a:spcPct val="160000"/>
              </a:lnSpc>
            </a:pPr>
            <a:endParaRPr lang="nl-NL" sz="2400" dirty="0">
              <a:ea typeface="ＭＳ Ｐゴシック" pitchFamily="34" charset="-128"/>
            </a:endParaRPr>
          </a:p>
          <a:p>
            <a:pPr>
              <a:buFont typeface="Arial" charset="0"/>
              <a:buNone/>
            </a:pPr>
            <a:endParaRPr lang="nl-NL" dirty="0">
              <a:latin typeface="Arial" charset="0"/>
              <a:ea typeface="MS PGothic" pitchFamily="34" charset="-128"/>
              <a:cs typeface="Arial" charset="0"/>
            </a:endParaRPr>
          </a:p>
        </p:txBody>
      </p:sp>
    </p:spTree>
    <p:extLst>
      <p:ext uri="{BB962C8B-B14F-4D97-AF65-F5344CB8AC3E}">
        <p14:creationId xmlns:p14="http://schemas.microsoft.com/office/powerpoint/2010/main" val="165218575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11560" y="574643"/>
            <a:ext cx="8229600" cy="1143000"/>
          </a:xfrm>
        </p:spPr>
        <p:txBody>
          <a:bodyPr/>
          <a:lstStyle/>
          <a:p>
            <a:pPr algn="l"/>
            <a:r>
              <a:rPr lang="nl-NL" dirty="0">
                <a:latin typeface="Arial" charset="0"/>
                <a:ea typeface="MS PGothic" pitchFamily="34" charset="-128"/>
                <a:cs typeface="Arial" charset="0"/>
              </a:rPr>
              <a:t>Vragenlijsten in de monitor</a:t>
            </a:r>
          </a:p>
        </p:txBody>
      </p:sp>
      <p:sp>
        <p:nvSpPr>
          <p:cNvPr id="16387" name="Tijdelijke aanduiding voor inhoud 2"/>
          <p:cNvSpPr>
            <a:spLocks noGrp="1"/>
          </p:cNvSpPr>
          <p:nvPr>
            <p:ph idx="1"/>
          </p:nvPr>
        </p:nvSpPr>
        <p:spPr>
          <a:xfrm>
            <a:off x="631844" y="1556792"/>
            <a:ext cx="7200800" cy="5157192"/>
          </a:xfrm>
        </p:spPr>
        <p:txBody>
          <a:bodyPr>
            <a:normAutofit fontScale="85000" lnSpcReduction="20000"/>
          </a:bodyPr>
          <a:lstStyle/>
          <a:p>
            <a:pPr marL="622300" indent="-622300">
              <a:lnSpc>
                <a:spcPct val="150000"/>
              </a:lnSpc>
            </a:pPr>
            <a:r>
              <a:rPr lang="nl-NL" sz="2800" dirty="0">
                <a:latin typeface="Arial" charset="0"/>
                <a:ea typeface="MS PGothic" pitchFamily="34" charset="-128"/>
                <a:cs typeface="Arial" charset="0"/>
              </a:rPr>
              <a:t>Leerlingen: </a:t>
            </a:r>
          </a:p>
          <a:p>
            <a:pPr marL="622300" indent="0">
              <a:lnSpc>
                <a:spcPct val="150000"/>
              </a:lnSpc>
              <a:buNone/>
            </a:pPr>
            <a:r>
              <a:rPr lang="nl-NL" sz="2400" dirty="0">
                <a:latin typeface="Arial" charset="0"/>
                <a:ea typeface="MS PGothic" pitchFamily="34" charset="-128"/>
                <a:cs typeface="Arial" charset="0"/>
              </a:rPr>
              <a:t>[9] vragen over lezen (motivatie, gedrag, lezen thuis) en [4] vragen over de bibliotheek in de school. Daarnaast [6] vragen informatievaardigheden</a:t>
            </a:r>
            <a:br>
              <a:rPr lang="nl-NL" sz="2400" dirty="0">
                <a:latin typeface="Arial" charset="0"/>
                <a:ea typeface="MS PGothic" pitchFamily="34" charset="-128"/>
                <a:cs typeface="Arial" charset="0"/>
              </a:rPr>
            </a:br>
            <a:endParaRPr lang="nl-NL" sz="2400" dirty="0">
              <a:latin typeface="Arial" charset="0"/>
              <a:ea typeface="MS PGothic" pitchFamily="34" charset="-128"/>
              <a:cs typeface="Arial" charset="0"/>
            </a:endParaRPr>
          </a:p>
          <a:p>
            <a:pPr marL="622300" indent="-622300">
              <a:lnSpc>
                <a:spcPct val="150000"/>
              </a:lnSpc>
            </a:pPr>
            <a:r>
              <a:rPr lang="nl-NL" sz="2800" dirty="0">
                <a:latin typeface="Arial" charset="0"/>
                <a:ea typeface="MS PGothic" pitchFamily="34" charset="-128"/>
                <a:cs typeface="Arial" charset="0"/>
              </a:rPr>
              <a:t>Docenten: </a:t>
            </a:r>
          </a:p>
          <a:p>
            <a:pPr marL="622300" indent="0">
              <a:lnSpc>
                <a:spcPct val="150000"/>
              </a:lnSpc>
              <a:buNone/>
            </a:pPr>
            <a:r>
              <a:rPr lang="nl-NL" sz="2400" dirty="0">
                <a:latin typeface="Arial" charset="0"/>
                <a:ea typeface="MS PGothic" pitchFamily="34" charset="-128"/>
                <a:cs typeface="Arial" charset="0"/>
              </a:rPr>
              <a:t>[6] vragen over leesbevordering, [4] over de schoolbibliotheek en [7] over informatievaardigheden</a:t>
            </a:r>
            <a:br>
              <a:rPr lang="nl-NL" sz="2400" dirty="0">
                <a:latin typeface="Arial" charset="0"/>
                <a:ea typeface="MS PGothic" pitchFamily="34" charset="-128"/>
                <a:cs typeface="Arial" charset="0"/>
              </a:rPr>
            </a:br>
            <a:endParaRPr lang="nl-NL" sz="2400" dirty="0">
              <a:latin typeface="Arial" charset="0"/>
              <a:ea typeface="MS PGothic" pitchFamily="34" charset="-128"/>
              <a:cs typeface="Arial" charset="0"/>
            </a:endParaRPr>
          </a:p>
          <a:p>
            <a:pPr marL="622300" indent="-622300">
              <a:lnSpc>
                <a:spcPct val="150000"/>
              </a:lnSpc>
            </a:pPr>
            <a:r>
              <a:rPr lang="nl-NL" sz="3100" dirty="0">
                <a:latin typeface="Arial" charset="0"/>
                <a:ea typeface="MS PGothic" pitchFamily="34" charset="-128"/>
                <a:cs typeface="Arial" charset="0"/>
              </a:rPr>
              <a:t>Bibliotheek + lees/taalcoördinator</a:t>
            </a:r>
            <a:r>
              <a:rPr lang="nl-NL" sz="2400" dirty="0">
                <a:latin typeface="Arial" charset="0"/>
                <a:ea typeface="MS PGothic" pitchFamily="34" charset="-128"/>
                <a:cs typeface="Arial" charset="0"/>
              </a:rPr>
              <a:t>: </a:t>
            </a:r>
          </a:p>
          <a:p>
            <a:pPr marL="622300" indent="0">
              <a:lnSpc>
                <a:spcPct val="150000"/>
              </a:lnSpc>
              <a:buNone/>
            </a:pPr>
            <a:r>
              <a:rPr lang="nl-NL" sz="2400" dirty="0">
                <a:latin typeface="Arial" charset="0"/>
                <a:ea typeface="MS PGothic" pitchFamily="34" charset="-128"/>
                <a:cs typeface="Arial" charset="0"/>
              </a:rPr>
              <a:t>[27] vragen over organisatie en beleid</a:t>
            </a:r>
          </a:p>
        </p:txBody>
      </p:sp>
    </p:spTree>
    <p:extLst>
      <p:ext uri="{BB962C8B-B14F-4D97-AF65-F5344CB8AC3E}">
        <p14:creationId xmlns:p14="http://schemas.microsoft.com/office/powerpoint/2010/main" val="226038386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404664"/>
            <a:ext cx="8229600" cy="1728192"/>
          </a:xfrm>
        </p:spPr>
        <p:txBody>
          <a:bodyPr/>
          <a:lstStyle/>
          <a:p>
            <a:pPr algn="l"/>
            <a:r>
              <a:rPr lang="nl-NL" dirty="0"/>
              <a:t>Vragenlijsten in de monitor (vervolg)</a:t>
            </a:r>
          </a:p>
        </p:txBody>
      </p:sp>
      <p:sp>
        <p:nvSpPr>
          <p:cNvPr id="4" name="Tijdelijke aanduiding voor inhoud 3"/>
          <p:cNvSpPr>
            <a:spLocks noGrp="1"/>
          </p:cNvSpPr>
          <p:nvPr>
            <p:ph idx="1"/>
          </p:nvPr>
        </p:nvSpPr>
        <p:spPr>
          <a:xfrm>
            <a:off x="611560" y="1916832"/>
            <a:ext cx="7704856" cy="4104456"/>
          </a:xfrm>
        </p:spPr>
        <p:txBody>
          <a:bodyPr>
            <a:noAutofit/>
          </a:bodyPr>
          <a:lstStyle/>
          <a:p>
            <a:pPr marL="542925" indent="-542925">
              <a:lnSpc>
                <a:spcPct val="150000"/>
              </a:lnSpc>
            </a:pPr>
            <a:r>
              <a:rPr lang="nl-NL" sz="2400" dirty="0">
                <a:latin typeface="Arial" charset="0"/>
                <a:ea typeface="MS PGothic" pitchFamily="34" charset="-128"/>
                <a:cs typeface="Arial" charset="0"/>
              </a:rPr>
              <a:t>De vragenlijsten worden ingevuld op internet.</a:t>
            </a:r>
          </a:p>
          <a:p>
            <a:pPr marL="542925" indent="-542925">
              <a:lnSpc>
                <a:spcPct val="150000"/>
              </a:lnSpc>
            </a:pPr>
            <a:r>
              <a:rPr lang="nl-NL" sz="2400" dirty="0"/>
              <a:t>Vragen informatievaardigheden  zijn optioneel</a:t>
            </a:r>
          </a:p>
          <a:p>
            <a:pPr marL="542925" indent="-542925">
              <a:lnSpc>
                <a:spcPct val="150000"/>
              </a:lnSpc>
            </a:pPr>
            <a:r>
              <a:rPr lang="nl-NL" sz="2400" dirty="0">
                <a:latin typeface="Arial" charset="0"/>
                <a:ea typeface="MS PGothic" pitchFamily="34" charset="-128"/>
                <a:cs typeface="Arial" charset="0"/>
              </a:rPr>
              <a:t>Tip: bespreek deze vragen vooraf met (taal)zwakke leerlingen </a:t>
            </a:r>
            <a:br>
              <a:rPr lang="nl-NL" sz="2400" dirty="0">
                <a:latin typeface="Arial" charset="0"/>
                <a:ea typeface="MS PGothic" pitchFamily="34" charset="-128"/>
                <a:cs typeface="Arial" charset="0"/>
              </a:rPr>
            </a:br>
            <a:endParaRPr lang="nl-NL" sz="2400" dirty="0"/>
          </a:p>
          <a:p>
            <a:pPr marL="0" indent="0">
              <a:buNone/>
            </a:pPr>
            <a:endParaRPr lang="nl-NL" sz="2300" dirty="0"/>
          </a:p>
        </p:txBody>
      </p:sp>
    </p:spTree>
    <p:extLst>
      <p:ext uri="{BB962C8B-B14F-4D97-AF65-F5344CB8AC3E}">
        <p14:creationId xmlns:p14="http://schemas.microsoft.com/office/powerpoint/2010/main" val="227187555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pPr algn="l" eaLnBrk="1" hangingPunct="1"/>
            <a:r>
              <a:rPr lang="nl-NL" altLang="nl-NL" dirty="0">
                <a:latin typeface="Arial" charset="0"/>
                <a:ea typeface="ＭＳ Ｐゴシック" pitchFamily="34" charset="-128"/>
                <a:cs typeface="Arial" charset="0"/>
              </a:rPr>
              <a:t>Voorbeelden van vragen voor docenten</a:t>
            </a:r>
            <a:br>
              <a:rPr lang="nl-NL" altLang="nl-NL" dirty="0">
                <a:latin typeface="Arial" charset="0"/>
                <a:ea typeface="ＭＳ Ｐゴシック" pitchFamily="34" charset="-128"/>
                <a:cs typeface="Arial" charset="0"/>
              </a:rPr>
            </a:br>
            <a:r>
              <a:rPr lang="nl-NL" altLang="nl-NL" dirty="0">
                <a:latin typeface="Arial" charset="0"/>
                <a:ea typeface="ＭＳ Ｐゴシック" pitchFamily="34" charset="-128"/>
                <a:cs typeface="Arial" charset="0"/>
              </a:rPr>
              <a:t>Leesbevordering  </a:t>
            </a:r>
          </a:p>
        </p:txBody>
      </p:sp>
      <p:sp>
        <p:nvSpPr>
          <p:cNvPr id="21507" name="Tijdelijke aanduiding voor inhoud 5"/>
          <p:cNvSpPr>
            <a:spLocks noGrp="1"/>
          </p:cNvSpPr>
          <p:nvPr>
            <p:ph idx="1"/>
          </p:nvPr>
        </p:nvSpPr>
        <p:spPr>
          <a:xfrm>
            <a:off x="755576" y="2420888"/>
            <a:ext cx="7632848" cy="4104456"/>
          </a:xfrm>
        </p:spPr>
        <p:txBody>
          <a:bodyPr>
            <a:normAutofit lnSpcReduction="10000"/>
          </a:bodyPr>
          <a:lstStyle/>
          <a:p>
            <a:pPr>
              <a:lnSpc>
                <a:spcPct val="150000"/>
              </a:lnSpc>
              <a:tabLst>
                <a:tab pos="712788" algn="l"/>
                <a:tab pos="898525" algn="l"/>
              </a:tabLst>
            </a:pPr>
            <a:r>
              <a:rPr lang="nl-NL" sz="2400" dirty="0"/>
              <a:t>Hoe vaak gebruikt u een aan uw vak gerelateerde boekencollectie in de vmbo-klas?</a:t>
            </a:r>
          </a:p>
          <a:p>
            <a:pPr>
              <a:lnSpc>
                <a:spcPct val="150000"/>
              </a:lnSpc>
              <a:tabLst>
                <a:tab pos="712788" algn="l"/>
                <a:tab pos="898525" algn="l"/>
              </a:tabLst>
            </a:pPr>
            <a:r>
              <a:rPr lang="nl-NL" sz="2400" dirty="0"/>
              <a:t>Hoe vaak leest u uit een boek voor aan een vmbo-klas?</a:t>
            </a:r>
            <a:br>
              <a:rPr lang="nl-NL" sz="2400" dirty="0"/>
            </a:br>
            <a:endParaRPr lang="nl-NL" sz="2400" dirty="0"/>
          </a:p>
          <a:p>
            <a:pPr marL="542925" indent="-542925">
              <a:lnSpc>
                <a:spcPct val="150000"/>
              </a:lnSpc>
            </a:pPr>
            <a:endParaRPr lang="nl-NL" sz="2400" dirty="0">
              <a:latin typeface="Arial" charset="0"/>
              <a:ea typeface="MS PGothic" pitchFamily="34" charset="-128"/>
              <a:cs typeface="Arial" charset="0"/>
            </a:endParaRPr>
          </a:p>
          <a:p>
            <a:pPr marL="0" indent="0">
              <a:lnSpc>
                <a:spcPct val="150000"/>
              </a:lnSpc>
              <a:buNone/>
            </a:pPr>
            <a:r>
              <a:rPr lang="nl-NL" sz="2400" dirty="0">
                <a:latin typeface="Arial" charset="0"/>
                <a:ea typeface="MS PGothic" pitchFamily="34" charset="-128"/>
                <a:cs typeface="Arial" charset="0"/>
              </a:rPr>
              <a:t>Zie voor overzicht van vragen de </a:t>
            </a:r>
            <a:r>
              <a:rPr lang="nl-NL" sz="2400" b="1" dirty="0">
                <a:solidFill>
                  <a:srgbClr val="FF6600"/>
                </a:solidFill>
                <a:latin typeface="Arial" charset="0"/>
                <a:ea typeface="MS PGothic" pitchFamily="34" charset="-128"/>
                <a:cs typeface="Arial" charset="0"/>
              </a:rPr>
              <a:t>vragenlijst.</a:t>
            </a:r>
          </a:p>
          <a:p>
            <a:endParaRPr lang="nl-NL" sz="2300" dirty="0"/>
          </a:p>
          <a:p>
            <a:pPr>
              <a:lnSpc>
                <a:spcPct val="150000"/>
              </a:lnSpc>
              <a:tabLst>
                <a:tab pos="712788" algn="l"/>
                <a:tab pos="898525" algn="l"/>
              </a:tabLst>
            </a:pPr>
            <a:endParaRPr lang="nl-NL" sz="2400" dirty="0"/>
          </a:p>
        </p:txBody>
      </p:sp>
    </p:spTree>
    <p:extLst>
      <p:ext uri="{BB962C8B-B14F-4D97-AF65-F5344CB8AC3E}">
        <p14:creationId xmlns:p14="http://schemas.microsoft.com/office/powerpoint/2010/main" val="30347566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algn="l"/>
            <a:r>
              <a:rPr lang="nl-NL" altLang="nl-NL" dirty="0">
                <a:latin typeface="Arial" charset="0"/>
                <a:ea typeface="ＭＳ Ｐゴシック" pitchFamily="34" charset="-128"/>
                <a:cs typeface="Arial" charset="0"/>
              </a:rPr>
              <a:t>Voorbeelden van vragen voor docenten Informatievaardigheden</a:t>
            </a:r>
            <a:endParaRPr lang="nl-NL" dirty="0">
              <a:latin typeface="Arial" charset="0"/>
              <a:cs typeface="Arial" charset="0"/>
            </a:endParaRPr>
          </a:p>
        </p:txBody>
      </p:sp>
      <p:sp>
        <p:nvSpPr>
          <p:cNvPr id="22531" name="Tijdelijke aanduiding voor inhoud 2"/>
          <p:cNvSpPr>
            <a:spLocks noGrp="1"/>
          </p:cNvSpPr>
          <p:nvPr>
            <p:ph idx="1"/>
          </p:nvPr>
        </p:nvSpPr>
        <p:spPr>
          <a:xfrm>
            <a:off x="683568" y="2276872"/>
            <a:ext cx="7632848" cy="4437112"/>
          </a:xfrm>
        </p:spPr>
        <p:txBody>
          <a:bodyPr>
            <a:normAutofit/>
          </a:bodyPr>
          <a:lstStyle/>
          <a:p>
            <a:pPr>
              <a:lnSpc>
                <a:spcPct val="150000"/>
              </a:lnSpc>
            </a:pPr>
            <a:r>
              <a:rPr lang="nl-NL" sz="2400" dirty="0"/>
              <a:t>Hoe vaak geeft u expliciet aandacht aan het onderwerp informatievaardigheden?</a:t>
            </a:r>
          </a:p>
          <a:p>
            <a:pPr>
              <a:lnSpc>
                <a:spcPct val="150000"/>
              </a:lnSpc>
            </a:pPr>
            <a:r>
              <a:rPr lang="nl-NL" sz="2400" dirty="0"/>
              <a:t>Hoe vaak geeft u opdrachten of huiswerk waarbij leerlingen informatievaardigheden moeten gebruiken?</a:t>
            </a:r>
          </a:p>
          <a:p>
            <a:pPr>
              <a:lnSpc>
                <a:spcPct val="150000"/>
              </a:lnSpc>
            </a:pPr>
            <a:r>
              <a:rPr lang="nl-NL" sz="2400" dirty="0"/>
              <a:t>Welke vaardigheden laat u aan bod komen?</a:t>
            </a:r>
          </a:p>
          <a:p>
            <a:pPr marL="0" indent="0">
              <a:buNone/>
            </a:pPr>
            <a:endParaRPr lang="nl-NL" sz="2400" dirty="0">
              <a:latin typeface="Arial" charset="0"/>
              <a:cs typeface="Arial" charset="0"/>
            </a:endParaRPr>
          </a:p>
          <a:p>
            <a:pPr marL="457200" indent="-457200">
              <a:buFont typeface="Calibri" pitchFamily="34" charset="0"/>
              <a:buAutoNum type="arabicPeriod" startAt="5"/>
            </a:pPr>
            <a:endParaRPr lang="nl-NL" sz="2400" dirty="0">
              <a:latin typeface="Arial" charset="0"/>
              <a:cs typeface="Arial" charset="0"/>
            </a:endParaRPr>
          </a:p>
        </p:txBody>
      </p:sp>
    </p:spTree>
    <p:extLst>
      <p:ext uri="{BB962C8B-B14F-4D97-AF65-F5344CB8AC3E}">
        <p14:creationId xmlns:p14="http://schemas.microsoft.com/office/powerpoint/2010/main" val="196894632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2"/>
          <p:cNvSpPr>
            <a:spLocks noGrp="1"/>
          </p:cNvSpPr>
          <p:nvPr>
            <p:ph type="title"/>
          </p:nvPr>
        </p:nvSpPr>
        <p:spPr/>
        <p:txBody>
          <a:bodyPr/>
          <a:lstStyle/>
          <a:p>
            <a:pPr algn="l" eaLnBrk="1" hangingPunct="1"/>
            <a:r>
              <a:rPr lang="nl-NL" altLang="nl-NL" dirty="0">
                <a:latin typeface="Arial" charset="0"/>
                <a:ea typeface="ＭＳ Ｐゴシック" pitchFamily="34" charset="-128"/>
                <a:cs typeface="Arial" charset="0"/>
              </a:rPr>
              <a:t>Vragenlijst voor leerlingen </a:t>
            </a:r>
          </a:p>
        </p:txBody>
      </p:sp>
      <p:pic>
        <p:nvPicPr>
          <p:cNvPr id="5" name="Afbeelding 4">
            <a:extLst>
              <a:ext uri="{FF2B5EF4-FFF2-40B4-BE49-F238E27FC236}">
                <a16:creationId xmlns:a16="http://schemas.microsoft.com/office/drawing/2014/main" id="{E06E1F85-D411-458C-8157-ECE2B4AC3228}"/>
              </a:ext>
            </a:extLst>
          </p:cNvPr>
          <p:cNvPicPr>
            <a:picLocks noChangeAspect="1"/>
          </p:cNvPicPr>
          <p:nvPr/>
        </p:nvPicPr>
        <p:blipFill rotWithShape="1">
          <a:blip r:embed="rId3"/>
          <a:srcRect l="577" t="10256" r="14368" b="4908"/>
          <a:stretch/>
        </p:blipFill>
        <p:spPr>
          <a:xfrm>
            <a:off x="474943" y="1844824"/>
            <a:ext cx="7525998" cy="4222434"/>
          </a:xfrm>
          <a:prstGeom prst="rect">
            <a:avLst/>
          </a:prstGeom>
        </p:spPr>
      </p:pic>
    </p:spTree>
    <p:extLst>
      <p:ext uri="{BB962C8B-B14F-4D97-AF65-F5344CB8AC3E}">
        <p14:creationId xmlns:p14="http://schemas.microsoft.com/office/powerpoint/2010/main" val="225416726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4"/>
          <p:cNvSpPr>
            <a:spLocks noGrp="1"/>
          </p:cNvSpPr>
          <p:nvPr>
            <p:ph type="title"/>
          </p:nvPr>
        </p:nvSpPr>
        <p:spPr>
          <a:xfrm>
            <a:off x="323528" y="548680"/>
            <a:ext cx="8229600" cy="1143000"/>
          </a:xfrm>
        </p:spPr>
        <p:txBody>
          <a:bodyPr/>
          <a:lstStyle/>
          <a:p>
            <a:pPr algn="l"/>
            <a:r>
              <a:rPr lang="nl-NL" altLang="nl-NL" dirty="0">
                <a:latin typeface="Arial" charset="0"/>
                <a:ea typeface="ＭＳ Ｐゴシック" pitchFamily="34" charset="-128"/>
                <a:cs typeface="Arial" charset="0"/>
              </a:rPr>
              <a:t>Vragenlijst voor docenten</a:t>
            </a:r>
          </a:p>
        </p:txBody>
      </p:sp>
      <p:pic>
        <p:nvPicPr>
          <p:cNvPr id="2" name="Afbeelding 1">
            <a:extLst>
              <a:ext uri="{FF2B5EF4-FFF2-40B4-BE49-F238E27FC236}">
                <a16:creationId xmlns:a16="http://schemas.microsoft.com/office/drawing/2014/main" id="{36949E8D-7E08-4C62-9CF0-2CD6350C7D5E}"/>
              </a:ext>
            </a:extLst>
          </p:cNvPr>
          <p:cNvPicPr>
            <a:picLocks noChangeAspect="1"/>
          </p:cNvPicPr>
          <p:nvPr/>
        </p:nvPicPr>
        <p:blipFill>
          <a:blip r:embed="rId3"/>
          <a:stretch>
            <a:fillRect/>
          </a:stretch>
        </p:blipFill>
        <p:spPr>
          <a:xfrm>
            <a:off x="521637" y="1632694"/>
            <a:ext cx="8028384" cy="4676626"/>
          </a:xfrm>
          <a:prstGeom prst="rect">
            <a:avLst/>
          </a:prstGeom>
        </p:spPr>
      </p:pic>
    </p:spTree>
    <p:extLst>
      <p:ext uri="{BB962C8B-B14F-4D97-AF65-F5344CB8AC3E}">
        <p14:creationId xmlns:p14="http://schemas.microsoft.com/office/powerpoint/2010/main" val="26008314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Agenda</a:t>
            </a:r>
          </a:p>
        </p:txBody>
      </p:sp>
      <p:sp>
        <p:nvSpPr>
          <p:cNvPr id="7171" name="Tijdelijke aanduiding voor inhoud 2"/>
          <p:cNvSpPr>
            <a:spLocks noGrp="1"/>
          </p:cNvSpPr>
          <p:nvPr>
            <p:ph idx="1"/>
          </p:nvPr>
        </p:nvSpPr>
        <p:spPr>
          <a:xfrm>
            <a:off x="468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De relatie tussen lezen en taalontwikkeling</a:t>
            </a:r>
          </a:p>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Kennismaken met de Monitor de Bibliotheek op </a:t>
            </a:r>
            <a:r>
              <a:rPr lang="nl-NL" altLang="nl-NL" sz="2400" i="1" dirty="0">
                <a:latin typeface="Arial" charset="0"/>
                <a:ea typeface="ＭＳ Ｐゴシック" pitchFamily="34" charset="-128"/>
                <a:cs typeface="Arial" charset="0"/>
              </a:rPr>
              <a:t>school</a:t>
            </a:r>
          </a:p>
          <a:p>
            <a:pPr eaLnBrk="1" hangingPunct="1"/>
            <a:endParaRPr lang="nl-NL" altLang="nl-NL" sz="2400" i="1"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Werkafspraken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2"/>
          <p:cNvSpPr>
            <a:spLocks noGrp="1"/>
          </p:cNvSpPr>
          <p:nvPr>
            <p:ph type="title"/>
          </p:nvPr>
        </p:nvSpPr>
        <p:spPr>
          <a:xfrm>
            <a:off x="457200" y="908720"/>
            <a:ext cx="8229600" cy="1143000"/>
          </a:xfrm>
        </p:spPr>
        <p:txBody>
          <a:bodyPr/>
          <a:lstStyle/>
          <a:p>
            <a:pPr algn="l"/>
            <a:r>
              <a:rPr lang="nl-NL" dirty="0">
                <a:latin typeface="Arial" charset="0"/>
                <a:ea typeface="MS PGothic" pitchFamily="34" charset="-128"/>
                <a:cs typeface="Arial" charset="0"/>
              </a:rPr>
              <a:t>Wat krijgen we uiteindelijk te zien?</a:t>
            </a:r>
          </a:p>
        </p:txBody>
      </p:sp>
      <p:sp>
        <p:nvSpPr>
          <p:cNvPr id="22531" name="Tijdelijke aanduiding voor inhoud 3"/>
          <p:cNvSpPr>
            <a:spLocks noGrp="1"/>
          </p:cNvSpPr>
          <p:nvPr>
            <p:ph idx="1"/>
          </p:nvPr>
        </p:nvSpPr>
        <p:spPr>
          <a:xfrm>
            <a:off x="320901" y="1844824"/>
            <a:ext cx="8067523" cy="4392488"/>
          </a:xfrm>
        </p:spPr>
        <p:txBody>
          <a:bodyPr>
            <a:normAutofit fontScale="92500" lnSpcReduction="20000"/>
          </a:bodyPr>
          <a:lstStyle/>
          <a:p>
            <a:pPr marL="1069975"/>
            <a:endParaRPr lang="nl-NL" sz="2400" dirty="0">
              <a:latin typeface="Arial" charset="0"/>
              <a:ea typeface="MS PGothic" pitchFamily="34" charset="-128"/>
              <a:cs typeface="Arial" charset="0"/>
            </a:endParaRPr>
          </a:p>
          <a:p>
            <a:pPr marL="622300" indent="-530225">
              <a:lnSpc>
                <a:spcPct val="160000"/>
              </a:lnSpc>
            </a:pPr>
            <a:r>
              <a:rPr lang="nl-NL" sz="2400" dirty="0">
                <a:latin typeface="Arial" charset="0"/>
                <a:ea typeface="MS PGothic" pitchFamily="34" charset="-128"/>
                <a:cs typeface="Arial" charset="0"/>
              </a:rPr>
              <a:t>Gemiddelde gegevens over alle scholen in de monitor (benchmark)</a:t>
            </a:r>
            <a:br>
              <a:rPr lang="nl-NL" sz="2400" dirty="0">
                <a:latin typeface="Arial" charset="0"/>
                <a:ea typeface="MS PGothic" pitchFamily="34" charset="-128"/>
                <a:cs typeface="Arial" charset="0"/>
              </a:rPr>
            </a:br>
            <a:endParaRPr lang="nl-NL" sz="2400" dirty="0">
              <a:latin typeface="Arial" charset="0"/>
              <a:ea typeface="MS PGothic" pitchFamily="34" charset="-128"/>
              <a:cs typeface="Arial" charset="0"/>
            </a:endParaRPr>
          </a:p>
          <a:p>
            <a:pPr marL="622300" indent="-530225">
              <a:lnSpc>
                <a:spcPct val="160000"/>
              </a:lnSpc>
            </a:pPr>
            <a:r>
              <a:rPr lang="nl-NL" sz="2400" dirty="0">
                <a:latin typeface="Arial" charset="0"/>
                <a:ea typeface="MS PGothic" pitchFamily="34" charset="-128"/>
                <a:cs typeface="Arial" charset="0"/>
              </a:rPr>
              <a:t>Gegevens over onze eigen school (waar staan we, wat willen we veranderen en hoe gaan we dat doen)</a:t>
            </a:r>
            <a:br>
              <a:rPr lang="nl-NL" sz="2400" dirty="0">
                <a:latin typeface="Arial" charset="0"/>
                <a:ea typeface="MS PGothic" pitchFamily="34" charset="-128"/>
                <a:cs typeface="Arial" charset="0"/>
              </a:rPr>
            </a:br>
            <a:endParaRPr lang="nl-NL" sz="2400" dirty="0">
              <a:latin typeface="Arial" charset="0"/>
              <a:ea typeface="MS PGothic" pitchFamily="34" charset="-128"/>
              <a:cs typeface="Arial" charset="0"/>
            </a:endParaRPr>
          </a:p>
          <a:p>
            <a:pPr marL="622300" indent="-530225">
              <a:lnSpc>
                <a:spcPct val="160000"/>
              </a:lnSpc>
            </a:pPr>
            <a:r>
              <a:rPr lang="nl-NL" sz="2400" dirty="0">
                <a:latin typeface="Arial" charset="0"/>
                <a:ea typeface="MS PGothic" pitchFamily="34" charset="-128"/>
                <a:cs typeface="Arial" charset="0"/>
              </a:rPr>
              <a:t>Jaarlijks terugkerende cijfers om verandering op onze school te meten.</a:t>
            </a:r>
          </a:p>
        </p:txBody>
      </p:sp>
    </p:spTree>
    <p:extLst>
      <p:ext uri="{BB962C8B-B14F-4D97-AF65-F5344CB8AC3E}">
        <p14:creationId xmlns:p14="http://schemas.microsoft.com/office/powerpoint/2010/main" val="282674771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2"/>
          <p:cNvSpPr txBox="1"/>
          <p:nvPr/>
        </p:nvSpPr>
        <p:spPr>
          <a:xfrm>
            <a:off x="457200" y="1604520"/>
            <a:ext cx="8229240" cy="397728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ndParaRPr>
          </a:p>
        </p:txBody>
      </p:sp>
      <p:sp>
        <p:nvSpPr>
          <p:cNvPr id="12" name="Tekstvak 11">
            <a:hlinkClick r:id="rId3" action="ppaction://hlinksldjump"/>
            <a:extLst>
              <a:ext uri="{FF2B5EF4-FFF2-40B4-BE49-F238E27FC236}">
                <a16:creationId xmlns:a16="http://schemas.microsoft.com/office/drawing/2014/main" id="{8DB7C781-E97B-4EA7-8D3F-38900750D6B9}"/>
              </a:ext>
            </a:extLst>
          </p:cNvPr>
          <p:cNvSpPr txBox="1"/>
          <p:nvPr/>
        </p:nvSpPr>
        <p:spPr>
          <a:xfrm>
            <a:off x="1046765" y="522297"/>
            <a:ext cx="15121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white"/>
                </a:solidFill>
                <a:effectLst/>
                <a:uLnTx/>
                <a:uFillTx/>
                <a:latin typeface="Arial"/>
              </a:rPr>
              <a:t>Terug naar matrix</a:t>
            </a:r>
          </a:p>
        </p:txBody>
      </p:sp>
      <p:pic>
        <p:nvPicPr>
          <p:cNvPr id="8" name="Afbeelding 7" descr="Afbeelding met schermafbeelding&#10;&#10;Beschrijving is gegenereerd met zeer hoge betrouwbaarheid">
            <a:extLst>
              <a:ext uri="{FF2B5EF4-FFF2-40B4-BE49-F238E27FC236}">
                <a16:creationId xmlns:a16="http://schemas.microsoft.com/office/drawing/2014/main" id="{3A1ABDA5-442F-42CF-801B-C2D836ABF8AB}"/>
              </a:ext>
            </a:extLst>
          </p:cNvPr>
          <p:cNvPicPr>
            <a:picLocks noChangeAspect="1"/>
          </p:cNvPicPr>
          <p:nvPr/>
        </p:nvPicPr>
        <p:blipFill rotWithShape="1">
          <a:blip r:embed="rId4">
            <a:extLst>
              <a:ext uri="{28A0092B-C50C-407E-A947-70E740481C1C}">
                <a14:useLocalDpi xmlns:a14="http://schemas.microsoft.com/office/drawing/2010/main" val="0"/>
              </a:ext>
            </a:extLst>
          </a:blip>
          <a:srcRect t="9484" r="1338"/>
          <a:stretch/>
        </p:blipFill>
        <p:spPr>
          <a:xfrm>
            <a:off x="493797" y="4031737"/>
            <a:ext cx="5615455" cy="2747662"/>
          </a:xfrm>
          <a:prstGeom prst="rect">
            <a:avLst/>
          </a:prstGeom>
        </p:spPr>
      </p:pic>
      <p:sp>
        <p:nvSpPr>
          <p:cNvPr id="16" name="Rechthoek 15">
            <a:extLst>
              <a:ext uri="{FF2B5EF4-FFF2-40B4-BE49-F238E27FC236}">
                <a16:creationId xmlns:a16="http://schemas.microsoft.com/office/drawing/2014/main" id="{C9702AB8-F8F7-47F2-804B-5243980BCEF1}"/>
              </a:ext>
            </a:extLst>
          </p:cNvPr>
          <p:cNvSpPr/>
          <p:nvPr/>
        </p:nvSpPr>
        <p:spPr>
          <a:xfrm>
            <a:off x="3667621" y="122187"/>
            <a:ext cx="522007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6600"/>
                </a:solidFill>
                <a:effectLst/>
                <a:uLnTx/>
                <a:uFillTx/>
                <a:latin typeface="Arial"/>
              </a:rPr>
              <a:t>Hoe vind je het om een boek te lezen </a:t>
            </a:r>
          </a:p>
        </p:txBody>
      </p:sp>
      <p:sp>
        <p:nvSpPr>
          <p:cNvPr id="14" name="Rechthoek: afgeronde hoeken 13">
            <a:extLst>
              <a:ext uri="{FF2B5EF4-FFF2-40B4-BE49-F238E27FC236}">
                <a16:creationId xmlns:a16="http://schemas.microsoft.com/office/drawing/2014/main" id="{7133CD80-4155-4E92-9803-729B0C3A055F}"/>
              </a:ext>
            </a:extLst>
          </p:cNvPr>
          <p:cNvSpPr/>
          <p:nvPr/>
        </p:nvSpPr>
        <p:spPr>
          <a:xfrm>
            <a:off x="5854672" y="5400096"/>
            <a:ext cx="1957688" cy="432048"/>
          </a:xfrm>
          <a:prstGeom prst="roundRect">
            <a:avLst/>
          </a:prstGeom>
          <a:solidFill>
            <a:srgbClr val="FFEBD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a:rPr>
              <a:t>cijfers van 1 school </a:t>
            </a:r>
          </a:p>
        </p:txBody>
      </p:sp>
      <p:pic>
        <p:nvPicPr>
          <p:cNvPr id="3" name="Afbeelding 2">
            <a:extLst>
              <a:ext uri="{FF2B5EF4-FFF2-40B4-BE49-F238E27FC236}">
                <a16:creationId xmlns:a16="http://schemas.microsoft.com/office/drawing/2014/main" id="{B5567955-02B8-45EA-B1DD-53AE908367BB}"/>
              </a:ext>
            </a:extLst>
          </p:cNvPr>
          <p:cNvPicPr>
            <a:picLocks noChangeAspect="1"/>
          </p:cNvPicPr>
          <p:nvPr/>
        </p:nvPicPr>
        <p:blipFill rotWithShape="1">
          <a:blip r:embed="rId5"/>
          <a:srcRect t="10166" r="2591" b="4785"/>
          <a:stretch/>
        </p:blipFill>
        <p:spPr>
          <a:xfrm>
            <a:off x="493799" y="1264631"/>
            <a:ext cx="5615454" cy="2427217"/>
          </a:xfrm>
          <a:prstGeom prst="rect">
            <a:avLst/>
          </a:prstGeom>
        </p:spPr>
      </p:pic>
      <p:sp>
        <p:nvSpPr>
          <p:cNvPr id="15" name="Rechthoek: afgeronde hoeken 14">
            <a:extLst>
              <a:ext uri="{FF2B5EF4-FFF2-40B4-BE49-F238E27FC236}">
                <a16:creationId xmlns:a16="http://schemas.microsoft.com/office/drawing/2014/main" id="{75D9B273-0467-4CE6-A3FF-00D7BF52792E}"/>
              </a:ext>
            </a:extLst>
          </p:cNvPr>
          <p:cNvSpPr/>
          <p:nvPr/>
        </p:nvSpPr>
        <p:spPr>
          <a:xfrm>
            <a:off x="5854672" y="3053061"/>
            <a:ext cx="1957688" cy="360040"/>
          </a:xfrm>
          <a:prstGeom prst="roundRect">
            <a:avLst/>
          </a:prstGeom>
          <a:solidFill>
            <a:srgbClr val="FFEBD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a:rPr>
              <a:t>  </a:t>
            </a:r>
            <a:r>
              <a:rPr kumimoji="0" lang="nl-NL" sz="1600" b="0" i="0" u="none" strike="noStrike" kern="1200" cap="none" spc="0" normalizeH="0" baseline="0" noProof="0" dirty="0">
                <a:ln>
                  <a:noFill/>
                </a:ln>
                <a:solidFill>
                  <a:prstClr val="black"/>
                </a:solidFill>
                <a:effectLst/>
                <a:uLnTx/>
                <a:uFillTx/>
                <a:latin typeface="Arial"/>
              </a:rPr>
              <a:t>landelijke cijfers</a:t>
            </a:r>
          </a:p>
        </p:txBody>
      </p:sp>
      <p:sp>
        <p:nvSpPr>
          <p:cNvPr id="11" name="Titel 6">
            <a:extLst>
              <a:ext uri="{FF2B5EF4-FFF2-40B4-BE49-F238E27FC236}">
                <a16:creationId xmlns:a16="http://schemas.microsoft.com/office/drawing/2014/main" id="{B02EE6DD-DC7A-456B-A036-BC3FDF0CF07F}"/>
              </a:ext>
            </a:extLst>
          </p:cNvPr>
          <p:cNvSpPr txBox="1">
            <a:spLocks/>
          </p:cNvSpPr>
          <p:nvPr/>
        </p:nvSpPr>
        <p:spPr>
          <a:xfrm>
            <a:off x="3713514" y="14876"/>
            <a:ext cx="5430485" cy="1143000"/>
          </a:xfrm>
          <a:prstGeom prst="rect">
            <a:avLst/>
          </a:prstGeom>
        </p:spPr>
        <p:txBody>
          <a:bodyPr/>
          <a:lstStyle/>
          <a:p>
            <a:pPr algn="r"/>
            <a:endParaRPr lang="nl-NL" altLang="nl-NL" kern="0" dirty="0">
              <a:solidFill>
                <a:sysClr val="windowText" lastClr="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382821517"/>
      </p:ext>
    </p:extLst>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6"/>
          <p:cNvSpPr>
            <a:spLocks noGrp="1"/>
          </p:cNvSpPr>
          <p:nvPr>
            <p:ph type="title"/>
          </p:nvPr>
        </p:nvSpPr>
        <p:spPr>
          <a:xfrm>
            <a:off x="323528" y="836712"/>
            <a:ext cx="7704856" cy="1143000"/>
          </a:xfrm>
        </p:spPr>
        <p:txBody>
          <a:bodyPr/>
          <a:lstStyle/>
          <a:p>
            <a:pPr algn="l" eaLnBrk="1" hangingPunct="1"/>
            <a:r>
              <a:rPr lang="nl-NL" altLang="nl-NL" dirty="0">
                <a:latin typeface="Arial" charset="0"/>
                <a:ea typeface="ＭＳ Ｐゴシック" pitchFamily="34" charset="-128"/>
                <a:cs typeface="Arial" charset="0"/>
              </a:rPr>
              <a:t>Hoe vind je het om een boek te lezen:</a:t>
            </a:r>
            <a:br>
              <a:rPr lang="nl-NL" altLang="nl-NL" dirty="0">
                <a:latin typeface="Arial" charset="0"/>
                <a:ea typeface="ＭＳ Ｐゴシック" pitchFamily="34" charset="-128"/>
                <a:cs typeface="Arial" charset="0"/>
              </a:rPr>
            </a:br>
            <a:r>
              <a:rPr lang="nl-NL" altLang="nl-NL" dirty="0">
                <a:latin typeface="Arial" charset="0"/>
                <a:ea typeface="ＭＳ Ｐゴシック" pitchFamily="34" charset="-128"/>
                <a:cs typeface="Arial" charset="0"/>
              </a:rPr>
              <a:t>meisjes per groep / jongens per groep</a:t>
            </a:r>
          </a:p>
        </p:txBody>
      </p:sp>
      <p:pic>
        <p:nvPicPr>
          <p:cNvPr id="3" name="Afbeelding 2">
            <a:extLst>
              <a:ext uri="{FF2B5EF4-FFF2-40B4-BE49-F238E27FC236}">
                <a16:creationId xmlns:a16="http://schemas.microsoft.com/office/drawing/2014/main" id="{FB6C578E-570D-4FA8-BEEB-3B99C4EAE502}"/>
              </a:ext>
            </a:extLst>
          </p:cNvPr>
          <p:cNvPicPr>
            <a:picLocks noChangeAspect="1"/>
          </p:cNvPicPr>
          <p:nvPr/>
        </p:nvPicPr>
        <p:blipFill rotWithShape="1">
          <a:blip r:embed="rId3"/>
          <a:srcRect t="9450" r="4566" b="5502"/>
          <a:stretch/>
        </p:blipFill>
        <p:spPr>
          <a:xfrm>
            <a:off x="0" y="2636912"/>
            <a:ext cx="9140216" cy="4032448"/>
          </a:xfrm>
          <a:prstGeom prst="rect">
            <a:avLst/>
          </a:prstGeom>
        </p:spPr>
      </p:pic>
    </p:spTree>
    <p:extLst>
      <p:ext uri="{BB962C8B-B14F-4D97-AF65-F5344CB8AC3E}">
        <p14:creationId xmlns:p14="http://schemas.microsoft.com/office/powerpoint/2010/main" val="93363265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6"/>
          <p:cNvSpPr>
            <a:spLocks noGrp="1"/>
          </p:cNvSpPr>
          <p:nvPr>
            <p:ph type="title"/>
          </p:nvPr>
        </p:nvSpPr>
        <p:spPr>
          <a:xfrm>
            <a:off x="75997" y="952913"/>
            <a:ext cx="7560840" cy="1143000"/>
          </a:xfrm>
        </p:spPr>
        <p:txBody>
          <a:bodyPr/>
          <a:lstStyle/>
          <a:p>
            <a:pPr algn="r" eaLnBrk="1" hangingPunct="1"/>
            <a:r>
              <a:rPr lang="nl-NL" altLang="nl-NL" dirty="0">
                <a:latin typeface="Arial" charset="0"/>
                <a:ea typeface="ＭＳ Ｐゴシック" pitchFamily="34" charset="-128"/>
                <a:cs typeface="Arial" charset="0"/>
              </a:rPr>
              <a:t>Hoe vind je het om een boek te lezen </a:t>
            </a:r>
          </a:p>
        </p:txBody>
      </p:sp>
      <p:sp>
        <p:nvSpPr>
          <p:cNvPr id="6" name="Tekstvak 5">
            <a:extLst>
              <a:ext uri="{FF2B5EF4-FFF2-40B4-BE49-F238E27FC236}">
                <a16:creationId xmlns:a16="http://schemas.microsoft.com/office/drawing/2014/main" id="{0741C6EE-575B-497E-95E0-D8F41E9A0E7E}"/>
              </a:ext>
            </a:extLst>
          </p:cNvPr>
          <p:cNvSpPr txBox="1"/>
          <p:nvPr/>
        </p:nvSpPr>
        <p:spPr>
          <a:xfrm>
            <a:off x="2051720" y="1916833"/>
            <a:ext cx="5328592" cy="461665"/>
          </a:xfrm>
          <a:prstGeom prst="rect">
            <a:avLst/>
          </a:prstGeom>
          <a:noFill/>
        </p:spPr>
        <p:txBody>
          <a:bodyPr wrap="square" rtlCol="0">
            <a:spAutoFit/>
          </a:bodyPr>
          <a:lstStyle/>
          <a:p>
            <a:r>
              <a:rPr lang="nl-NL" sz="2400" b="1" dirty="0"/>
              <a:t>PO					VO</a:t>
            </a:r>
          </a:p>
        </p:txBody>
      </p:sp>
      <p:pic>
        <p:nvPicPr>
          <p:cNvPr id="5" name="Afbeelding 4">
            <a:extLst>
              <a:ext uri="{FF2B5EF4-FFF2-40B4-BE49-F238E27FC236}">
                <a16:creationId xmlns:a16="http://schemas.microsoft.com/office/drawing/2014/main" id="{8F531556-B1A8-40CE-9152-2431E9F9F325}"/>
              </a:ext>
            </a:extLst>
          </p:cNvPr>
          <p:cNvPicPr>
            <a:picLocks noChangeAspect="1"/>
          </p:cNvPicPr>
          <p:nvPr/>
        </p:nvPicPr>
        <p:blipFill>
          <a:blip r:embed="rId3"/>
          <a:stretch>
            <a:fillRect/>
          </a:stretch>
        </p:blipFill>
        <p:spPr>
          <a:xfrm>
            <a:off x="0" y="2636912"/>
            <a:ext cx="9144000" cy="2724728"/>
          </a:xfrm>
          <a:prstGeom prst="rect">
            <a:avLst/>
          </a:prstGeom>
        </p:spPr>
      </p:pic>
    </p:spTree>
    <p:extLst>
      <p:ext uri="{BB962C8B-B14F-4D97-AF65-F5344CB8AC3E}">
        <p14:creationId xmlns:p14="http://schemas.microsoft.com/office/powerpoint/2010/main" val="131355682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56E5B38-4738-4D47-BDFA-52776BFEA10C}"/>
              </a:ext>
            </a:extLst>
          </p:cNvPr>
          <p:cNvSpPr/>
          <p:nvPr/>
        </p:nvSpPr>
        <p:spPr>
          <a:xfrm>
            <a:off x="6144702" y="188640"/>
            <a:ext cx="295694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6600"/>
                </a:solidFill>
                <a:effectLst/>
                <a:uLnTx/>
                <a:uFillTx/>
                <a:latin typeface="Arial"/>
              </a:rPr>
              <a:t>Interessante onderwerpen</a:t>
            </a:r>
          </a:p>
        </p:txBody>
      </p:sp>
      <p:pic>
        <p:nvPicPr>
          <p:cNvPr id="6" name="Afbeelding 5" descr="Afbeelding met schermafbeelding&#10;&#10;Beschrijving is gegenereerd met hoge betrouwbaarheid">
            <a:extLst>
              <a:ext uri="{FF2B5EF4-FFF2-40B4-BE49-F238E27FC236}">
                <a16:creationId xmlns:a16="http://schemas.microsoft.com/office/drawing/2014/main" id="{3D73EEFB-B8A5-4304-93E8-21354CCEA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2" y="22840"/>
            <a:ext cx="610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1899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01875" y="-100013"/>
            <a:ext cx="6842125" cy="1143001"/>
          </a:xfrm>
        </p:spPr>
        <p:txBody>
          <a:bodyPr/>
          <a:lstStyle/>
          <a:p>
            <a:r>
              <a:rPr lang="nl-NL" dirty="0"/>
              <a:t>Informatievaardigheden</a:t>
            </a:r>
          </a:p>
        </p:txBody>
      </p:sp>
      <p:pic>
        <p:nvPicPr>
          <p:cNvPr id="3" name="Afbeelding 2">
            <a:extLst>
              <a:ext uri="{FF2B5EF4-FFF2-40B4-BE49-F238E27FC236}">
                <a16:creationId xmlns:a16="http://schemas.microsoft.com/office/drawing/2014/main" id="{6FE6AEA6-B78B-4B6E-BD76-6877E14CC506}"/>
              </a:ext>
            </a:extLst>
          </p:cNvPr>
          <p:cNvPicPr>
            <a:picLocks noChangeAspect="1"/>
          </p:cNvPicPr>
          <p:nvPr/>
        </p:nvPicPr>
        <p:blipFill rotWithShape="1">
          <a:blip r:embed="rId3"/>
          <a:srcRect t="10310" r="1348" b="2751"/>
          <a:stretch/>
        </p:blipFill>
        <p:spPr>
          <a:xfrm>
            <a:off x="280578" y="1628800"/>
            <a:ext cx="8582844" cy="3744416"/>
          </a:xfrm>
          <a:prstGeom prst="rect">
            <a:avLst/>
          </a:prstGeom>
        </p:spPr>
      </p:pic>
    </p:spTree>
    <p:extLst>
      <p:ext uri="{BB962C8B-B14F-4D97-AF65-F5344CB8AC3E}">
        <p14:creationId xmlns:p14="http://schemas.microsoft.com/office/powerpoint/2010/main" val="203558954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algn="l" eaLnBrk="1" hangingPunct="1"/>
            <a:r>
              <a:rPr lang="nl-NL" altLang="nl-NL" dirty="0">
                <a:latin typeface="Arial" charset="0"/>
                <a:ea typeface="ＭＳ Ｐゴシック" pitchFamily="34" charset="-128"/>
                <a:cs typeface="Arial" charset="0"/>
              </a:rPr>
              <a:t>Bespreking van de resultaten</a:t>
            </a:r>
          </a:p>
        </p:txBody>
      </p:sp>
      <p:sp>
        <p:nvSpPr>
          <p:cNvPr id="30723" name="Tijdelijke aanduiding voor inhoud 2"/>
          <p:cNvSpPr>
            <a:spLocks noGrp="1"/>
          </p:cNvSpPr>
          <p:nvPr>
            <p:ph idx="1"/>
          </p:nvPr>
        </p:nvSpPr>
        <p:spPr>
          <a:xfrm>
            <a:off x="468313" y="2124075"/>
            <a:ext cx="8229600" cy="3752850"/>
          </a:xfrm>
        </p:spPr>
        <p:txBody>
          <a:bodyPr/>
          <a:lstStyle/>
          <a:p>
            <a:pPr eaLnBrk="1" hangingPunct="1">
              <a:lnSpc>
                <a:spcPct val="150000"/>
              </a:lnSpc>
            </a:pPr>
            <a:r>
              <a:rPr lang="nl-NL" altLang="nl-NL" sz="2400" dirty="0">
                <a:latin typeface="Arial" charset="0"/>
                <a:ea typeface="ＭＳ Ｐゴシック" pitchFamily="34" charset="-128"/>
                <a:cs typeface="Arial" charset="0"/>
              </a:rPr>
              <a:t>Hoe staat onze school ervoor?</a:t>
            </a:r>
          </a:p>
          <a:p>
            <a:pPr eaLnBrk="1" hangingPunct="1">
              <a:lnSpc>
                <a:spcPct val="150000"/>
              </a:lnSpc>
            </a:pPr>
            <a:r>
              <a:rPr lang="nl-NL" altLang="nl-NL" sz="2400" dirty="0">
                <a:latin typeface="Arial" charset="0"/>
                <a:ea typeface="ＭＳ Ｐゴシック" pitchFamily="34" charset="-128"/>
                <a:cs typeface="Arial" charset="0"/>
              </a:rPr>
              <a:t>Wat kunnen we op basis van de cijfers doen om onze samenwerking gerichter in te zetten?</a:t>
            </a:r>
          </a:p>
          <a:p>
            <a:pPr eaLnBrk="1" hangingPunct="1">
              <a:lnSpc>
                <a:spcPct val="150000"/>
              </a:lnSpc>
            </a:pPr>
            <a:r>
              <a:rPr lang="nl-NL" altLang="nl-NL" sz="2400" dirty="0">
                <a:latin typeface="Arial" charset="0"/>
                <a:ea typeface="ＭＳ Ｐゴシック" pitchFamily="34" charset="-128"/>
                <a:cs typeface="Arial" charset="0"/>
              </a:rPr>
              <a:t>Afspraken maken en uitvoeren.</a:t>
            </a:r>
          </a:p>
          <a:p>
            <a:pPr eaLnBrk="1" hangingPunct="1">
              <a:lnSpc>
                <a:spcPct val="150000"/>
              </a:lnSpc>
            </a:pPr>
            <a:r>
              <a:rPr lang="nl-NL" altLang="nl-NL" sz="2400" dirty="0">
                <a:latin typeface="Arial" charset="0"/>
                <a:ea typeface="ＭＳ Ｐゴシック" pitchFamily="34" charset="-128"/>
                <a:cs typeface="Arial" charset="0"/>
              </a:rPr>
              <a:t>Volgend jaar opnieuw meten met de monitor.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836712"/>
            <a:ext cx="8229600" cy="1143000"/>
          </a:xfrm>
        </p:spPr>
        <p:txBody>
          <a:bodyPr>
            <a:normAutofit fontScale="90000"/>
          </a:bodyPr>
          <a:lstStyle/>
          <a:p>
            <a:pPr algn="l"/>
            <a:br>
              <a:rPr lang="nl-NL" dirty="0">
                <a:latin typeface="Arial"/>
              </a:rPr>
            </a:br>
            <a:r>
              <a:rPr lang="nl-NL" dirty="0">
                <a:latin typeface="Arial"/>
              </a:rPr>
              <a:t>Afspreken:</a:t>
            </a:r>
            <a:br>
              <a:rPr lang="nl-NL" dirty="0">
                <a:latin typeface="Arial"/>
              </a:rPr>
            </a:br>
            <a:br>
              <a:rPr lang="nl-NL" dirty="0"/>
            </a:br>
            <a:endParaRPr lang="nl-NL" dirty="0"/>
          </a:p>
        </p:txBody>
      </p:sp>
      <p:sp>
        <p:nvSpPr>
          <p:cNvPr id="3" name="Tijdelijke aanduiding voor inhoud 2"/>
          <p:cNvSpPr>
            <a:spLocks noGrp="1"/>
          </p:cNvSpPr>
          <p:nvPr>
            <p:ph idx="1"/>
          </p:nvPr>
        </p:nvSpPr>
        <p:spPr>
          <a:xfrm>
            <a:off x="243117" y="1628800"/>
            <a:ext cx="8928536" cy="4113748"/>
          </a:xfrm>
        </p:spPr>
        <p:txBody>
          <a:bodyPr>
            <a:noAutofit/>
          </a:bodyPr>
          <a:lstStyle/>
          <a:p>
            <a:pPr marL="622300" indent="-530225">
              <a:lnSpc>
                <a:spcPct val="150000"/>
              </a:lnSpc>
            </a:pPr>
            <a:r>
              <a:rPr lang="nl-NL" sz="2400" dirty="0">
                <a:solidFill>
                  <a:srgbClr val="000000"/>
                </a:solidFill>
                <a:latin typeface="Arial"/>
              </a:rPr>
              <a:t>Wie doen mee:</a:t>
            </a:r>
          </a:p>
          <a:p>
            <a:pPr marL="1022350" lvl="1" indent="-530225">
              <a:lnSpc>
                <a:spcPct val="150000"/>
              </a:lnSpc>
            </a:pPr>
            <a:r>
              <a:rPr lang="nl-NL" sz="2000" dirty="0">
                <a:solidFill>
                  <a:srgbClr val="000000"/>
                </a:solidFill>
                <a:latin typeface="Arial"/>
              </a:rPr>
              <a:t>alle leerlingen en docenten of</a:t>
            </a:r>
            <a:endParaRPr lang="nl-NL" sz="2000" dirty="0"/>
          </a:p>
          <a:p>
            <a:pPr marL="1022350" lvl="1" indent="-530225">
              <a:lnSpc>
                <a:spcPct val="150000"/>
              </a:lnSpc>
            </a:pPr>
            <a:r>
              <a:rPr lang="nl-NL" sz="2000" dirty="0">
                <a:solidFill>
                  <a:srgbClr val="000000"/>
                </a:solidFill>
                <a:latin typeface="Arial"/>
              </a:rPr>
              <a:t>een of twee leerjaren - leerlingen en docenten</a:t>
            </a:r>
            <a:endParaRPr lang="nl-NL" sz="2000" dirty="0">
              <a:solidFill>
                <a:srgbClr val="000000"/>
              </a:solidFill>
            </a:endParaRPr>
          </a:p>
          <a:p>
            <a:pPr marL="622300" indent="-530225">
              <a:lnSpc>
                <a:spcPct val="150000"/>
              </a:lnSpc>
            </a:pPr>
            <a:r>
              <a:rPr lang="nl-NL" sz="2400" dirty="0">
                <a:latin typeface="Arial" charset="0"/>
                <a:ea typeface="MS PGothic" pitchFamily="34" charset="-128"/>
                <a:cs typeface="Arial" charset="0"/>
              </a:rPr>
              <a:t>Datum begin en eind monitor voor deze school</a:t>
            </a:r>
          </a:p>
          <a:p>
            <a:pPr marL="622300" indent="-530225">
              <a:lnSpc>
                <a:spcPct val="150000"/>
              </a:lnSpc>
            </a:pPr>
            <a:r>
              <a:rPr lang="nl-NL" sz="2400" dirty="0">
                <a:latin typeface="Arial" charset="0"/>
                <a:ea typeface="MS PGothic" pitchFamily="34" charset="-128"/>
                <a:cs typeface="Arial" charset="0"/>
              </a:rPr>
              <a:t>Wie </a:t>
            </a:r>
            <a:r>
              <a:rPr lang="nl-NL" sz="2400" dirty="0" err="1">
                <a:latin typeface="Arial" charset="0"/>
                <a:ea typeface="MS PGothic" pitchFamily="34" charset="-128"/>
                <a:cs typeface="Arial" charset="0"/>
              </a:rPr>
              <a:t>leerlingcoördinator</a:t>
            </a:r>
            <a:r>
              <a:rPr lang="nl-NL" sz="2400" dirty="0">
                <a:latin typeface="Arial" charset="0"/>
                <a:ea typeface="MS PGothic" pitchFamily="34" charset="-128"/>
                <a:cs typeface="Arial" charset="0"/>
              </a:rPr>
              <a:t>(en) is/zijn en wat zij moet(en) doen</a:t>
            </a:r>
          </a:p>
          <a:p>
            <a:pPr marL="622300" indent="-530225">
              <a:lnSpc>
                <a:spcPct val="150000"/>
              </a:lnSpc>
            </a:pPr>
            <a:r>
              <a:rPr lang="nl-NL" sz="2400" dirty="0">
                <a:latin typeface="Arial" charset="0"/>
                <a:ea typeface="MS PGothic" pitchFamily="34" charset="-128"/>
                <a:cs typeface="Arial" charset="0"/>
              </a:rPr>
              <a:t>Lijst met namen (voornaam + achternaam) + e-mail</a:t>
            </a:r>
          </a:p>
          <a:p>
            <a:pPr marL="622300" indent="-530225">
              <a:lnSpc>
                <a:spcPct val="150000"/>
              </a:lnSpc>
            </a:pPr>
            <a:r>
              <a:rPr lang="nl-NL" sz="2400" dirty="0">
                <a:latin typeface="Arial" charset="0"/>
                <a:ea typeface="MS PGothic" pitchFamily="34" charset="-128"/>
                <a:cs typeface="Arial" charset="0"/>
              </a:rPr>
              <a:t>Wanneer bespreken we de resultaten?</a:t>
            </a:r>
            <a:endParaRPr lang="nl-NL" sz="2400" dirty="0"/>
          </a:p>
          <a:p>
            <a:pPr marL="0" indent="0">
              <a:buNone/>
            </a:pPr>
            <a:br>
              <a:rPr lang="nl-NL" sz="2000" i="1" dirty="0"/>
            </a:br>
            <a:endParaRPr lang="nl-NL" sz="2400" dirty="0"/>
          </a:p>
        </p:txBody>
      </p:sp>
    </p:spTree>
    <p:extLst>
      <p:ext uri="{BB962C8B-B14F-4D97-AF65-F5344CB8AC3E}">
        <p14:creationId xmlns:p14="http://schemas.microsoft.com/office/powerpoint/2010/main" val="32043453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p:nvPr>
        </p:nvSpPr>
        <p:spPr>
          <a:xfrm>
            <a:off x="539552" y="2132856"/>
            <a:ext cx="8136904" cy="3888432"/>
          </a:xfrm>
          <a:prstGeom prst="rect">
            <a:avLst/>
          </a:prstGeom>
        </p:spPr>
        <p:txBody>
          <a:bodyPr>
            <a:normAutofit/>
          </a:bodyPr>
          <a:lstStyle/>
          <a:p>
            <a:pPr algn="l">
              <a:lnSpc>
                <a:spcPct val="150000"/>
              </a:lnSpc>
              <a:spcAft>
                <a:spcPts val="600"/>
              </a:spcAft>
            </a:pPr>
            <a:r>
              <a:rPr lang="nl-NL" sz="2400" b="1" dirty="0">
                <a:solidFill>
                  <a:srgbClr val="00B0F0"/>
                </a:solidFill>
              </a:rPr>
              <a:t>1,3 miljoen </a:t>
            </a:r>
            <a:r>
              <a:rPr lang="nl-NL" sz="2400" b="0" dirty="0"/>
              <a:t>volwassen Nederlanders zijn laaggeletterd. Dat is bijna </a:t>
            </a:r>
            <a:r>
              <a:rPr lang="nl-NL" sz="2400" b="1" dirty="0">
                <a:solidFill>
                  <a:srgbClr val="00B0F0"/>
                </a:solidFill>
              </a:rPr>
              <a:t>1 op de 12</a:t>
            </a:r>
            <a:r>
              <a:rPr lang="nl-NL" sz="2400" b="1" dirty="0">
                <a:solidFill>
                  <a:srgbClr val="FF6600"/>
                </a:solidFill>
              </a:rPr>
              <a:t> </a:t>
            </a:r>
            <a:r>
              <a:rPr lang="nl-NL" sz="2400" b="0" dirty="0"/>
              <a:t>Nederlanders</a:t>
            </a:r>
          </a:p>
          <a:p>
            <a:pPr marL="271463" indent="-271463" algn="l">
              <a:lnSpc>
                <a:spcPct val="150000"/>
              </a:lnSpc>
              <a:spcAft>
                <a:spcPts val="600"/>
              </a:spcAft>
            </a:pPr>
            <a:endParaRPr lang="nl-NL" sz="2400" b="0" dirty="0"/>
          </a:p>
          <a:p>
            <a:pPr algn="l">
              <a:lnSpc>
                <a:spcPct val="150000"/>
              </a:lnSpc>
              <a:spcAft>
                <a:spcPts val="600"/>
              </a:spcAft>
            </a:pPr>
            <a:r>
              <a:rPr lang="nl-NL" sz="2400" b="1" dirty="0">
                <a:solidFill>
                  <a:srgbClr val="00B0F0"/>
                </a:solidFill>
              </a:rPr>
              <a:t>26%</a:t>
            </a:r>
            <a:r>
              <a:rPr lang="nl-NL" sz="2400" dirty="0">
                <a:solidFill>
                  <a:srgbClr val="00B0F0"/>
                </a:solidFill>
              </a:rPr>
              <a:t> </a:t>
            </a:r>
            <a:r>
              <a:rPr lang="nl-NL" sz="2400" dirty="0"/>
              <a:t>van de vmbo-leerlingen uit de basisberoepsgerichte leerweg heeft een leesachterstand van twee jaar of meer</a:t>
            </a:r>
          </a:p>
        </p:txBody>
      </p:sp>
      <p:sp>
        <p:nvSpPr>
          <p:cNvPr id="9" name="Titel 1"/>
          <p:cNvSpPr>
            <a:spLocks noGrp="1"/>
          </p:cNvSpPr>
          <p:nvPr>
            <p:ph type="title"/>
          </p:nvPr>
        </p:nvSpPr>
        <p:spPr>
          <a:xfrm>
            <a:off x="539552" y="836712"/>
            <a:ext cx="8229600" cy="980808"/>
          </a:xfrm>
        </p:spPr>
        <p:txBody>
          <a:bodyPr/>
          <a:lstStyle/>
          <a:p>
            <a:pPr algn="l"/>
            <a:r>
              <a:rPr lang="nl-NL" sz="3200" b="1" dirty="0">
                <a:solidFill>
                  <a:schemeClr val="accent6">
                    <a:lumMod val="75000"/>
                  </a:schemeClr>
                </a:solidFill>
              </a:rPr>
              <a:t>Waarom samen? Daarom!</a:t>
            </a:r>
          </a:p>
        </p:txBody>
      </p:sp>
    </p:spTree>
    <p:extLst>
      <p:ext uri="{BB962C8B-B14F-4D97-AF65-F5344CB8AC3E}">
        <p14:creationId xmlns:p14="http://schemas.microsoft.com/office/powerpoint/2010/main" val="16284368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wist je dat">
            <a:extLst>
              <a:ext uri="{FF2B5EF4-FFF2-40B4-BE49-F238E27FC236}">
                <a16:creationId xmlns:a16="http://schemas.microsoft.com/office/drawing/2014/main" id="{DA3EFF1A-51BC-4CA1-8537-B596F469F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3211">
            <a:off x="4849703" y="802454"/>
            <a:ext cx="4036925" cy="1915128"/>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a:extLst>
              <a:ext uri="{FF2B5EF4-FFF2-40B4-BE49-F238E27FC236}">
                <a16:creationId xmlns:a16="http://schemas.microsoft.com/office/drawing/2014/main" id="{0D1D026C-0859-4FCD-B928-BAC5573FEF67}"/>
              </a:ext>
            </a:extLst>
          </p:cNvPr>
          <p:cNvSpPr>
            <a:spLocks noGrp="1"/>
          </p:cNvSpPr>
          <p:nvPr>
            <p:ph type="body"/>
          </p:nvPr>
        </p:nvSpPr>
        <p:spPr>
          <a:xfrm>
            <a:off x="1151620" y="2996952"/>
            <a:ext cx="6840760" cy="1800200"/>
          </a:xfrm>
          <a:prstGeom prst="rect">
            <a:avLst/>
          </a:prstGeom>
        </p:spPr>
        <p:txBody>
          <a:bodyPr>
            <a:normAutofit/>
          </a:bodyPr>
          <a:lstStyle/>
          <a:p>
            <a:pPr marL="0" indent="0" algn="l">
              <a:spcAft>
                <a:spcPts val="2400"/>
              </a:spcAft>
              <a:buClr>
                <a:srgbClr val="FF0000"/>
              </a:buClr>
              <a:buNone/>
            </a:pPr>
            <a:r>
              <a:rPr lang="nl-NL" sz="2800" dirty="0">
                <a:cs typeface="Arial"/>
              </a:rPr>
              <a:t>Met </a:t>
            </a:r>
            <a:r>
              <a:rPr lang="nl-NL" sz="2800" b="1" dirty="0">
                <a:solidFill>
                  <a:srgbClr val="00B0F0"/>
                </a:solidFill>
              </a:rPr>
              <a:t>15 minuten </a:t>
            </a:r>
            <a:r>
              <a:rPr lang="nl-NL" sz="2800" dirty="0"/>
              <a:t>lezen per dag, lees je </a:t>
            </a:r>
            <a:br>
              <a:rPr lang="nl-NL" sz="2800" dirty="0"/>
            </a:br>
            <a:r>
              <a:rPr lang="nl-NL" sz="2800" b="1" dirty="0">
                <a:solidFill>
                  <a:srgbClr val="00B0F0"/>
                </a:solidFill>
              </a:rPr>
              <a:t>1 miljoen </a:t>
            </a:r>
            <a:r>
              <a:rPr lang="nl-NL" sz="2800" dirty="0"/>
              <a:t>woorden per jaar en groeit de woordenschat met ca. </a:t>
            </a:r>
            <a:r>
              <a:rPr lang="nl-NL" sz="2800" b="1" dirty="0">
                <a:solidFill>
                  <a:srgbClr val="00B0F0"/>
                </a:solidFill>
              </a:rPr>
              <a:t>1.000 woorden </a:t>
            </a:r>
            <a:r>
              <a:rPr lang="nl-NL" sz="2800" dirty="0"/>
              <a:t>per jaar.</a:t>
            </a:r>
          </a:p>
        </p:txBody>
      </p:sp>
      <p:graphicFrame>
        <p:nvGraphicFramePr>
          <p:cNvPr id="3" name="Tabel 2">
            <a:extLst>
              <a:ext uri="{FF2B5EF4-FFF2-40B4-BE49-F238E27FC236}">
                <a16:creationId xmlns:a16="http://schemas.microsoft.com/office/drawing/2014/main" id="{C69991F4-8C82-4419-9572-8D9F837264AD}"/>
              </a:ext>
            </a:extLst>
          </p:cNvPr>
          <p:cNvGraphicFramePr>
            <a:graphicFrameLocks noGrp="1"/>
          </p:cNvGraphicFramePr>
          <p:nvPr>
            <p:extLst>
              <p:ext uri="{D42A27DB-BD31-4B8C-83A1-F6EECF244321}">
                <p14:modId xmlns:p14="http://schemas.microsoft.com/office/powerpoint/2010/main" val="4144840445"/>
              </p:ext>
            </p:extLst>
          </p:nvPr>
        </p:nvGraphicFramePr>
        <p:xfrm>
          <a:off x="1049956" y="2708921"/>
          <a:ext cx="7044088" cy="3370743"/>
        </p:xfrm>
        <a:graphic>
          <a:graphicData uri="http://schemas.openxmlformats.org/drawingml/2006/table">
            <a:tbl>
              <a:tblPr firstRow="1" firstCol="1" bandRow="1">
                <a:tableStyleId>{16D9F66E-5EB9-4882-86FB-DCBF35E3C3E4}</a:tableStyleId>
              </a:tblPr>
              <a:tblGrid>
                <a:gridCol w="3522044">
                  <a:extLst>
                    <a:ext uri="{9D8B030D-6E8A-4147-A177-3AD203B41FA5}">
                      <a16:colId xmlns:a16="http://schemas.microsoft.com/office/drawing/2014/main" val="1820671473"/>
                    </a:ext>
                  </a:extLst>
                </a:gridCol>
                <a:gridCol w="3522044">
                  <a:extLst>
                    <a:ext uri="{9D8B030D-6E8A-4147-A177-3AD203B41FA5}">
                      <a16:colId xmlns:a16="http://schemas.microsoft.com/office/drawing/2014/main" val="1932165040"/>
                    </a:ext>
                  </a:extLst>
                </a:gridCol>
              </a:tblGrid>
              <a:tr h="474058">
                <a:tc>
                  <a:txBody>
                    <a:bodyPr/>
                    <a:lstStyle/>
                    <a:p>
                      <a:pPr>
                        <a:lnSpc>
                          <a:spcPct val="107000"/>
                        </a:lnSpc>
                        <a:spcAft>
                          <a:spcPts val="0"/>
                        </a:spcAft>
                      </a:pPr>
                      <a:r>
                        <a:rPr lang="nl-NL" sz="1700" dirty="0">
                          <a:effectLst/>
                        </a:rPr>
                        <a:t>Aantal minuten lezen per dag</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700" dirty="0">
                          <a:effectLst/>
                        </a:rPr>
                        <a:t>Aantal gelezen woorden per jaar</a:t>
                      </a:r>
                      <a:endParaRPr lang="nl-NL"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7405010"/>
                  </a:ext>
                </a:extLst>
              </a:tr>
              <a:tr h="244936">
                <a:tc>
                  <a:txBody>
                    <a:bodyPr/>
                    <a:lstStyle/>
                    <a:p>
                      <a:pPr algn="ctr">
                        <a:lnSpc>
                          <a:spcPct val="107000"/>
                        </a:lnSpc>
                        <a:spcAft>
                          <a:spcPts val="0"/>
                        </a:spcAft>
                      </a:pPr>
                      <a:r>
                        <a:rPr lang="nl-NL" sz="1700">
                          <a:effectLst/>
                        </a:rPr>
                        <a:t>65,0</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4.358.000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5353986"/>
                  </a:ext>
                </a:extLst>
              </a:tr>
              <a:tr h="244936">
                <a:tc>
                  <a:txBody>
                    <a:bodyPr/>
                    <a:lstStyle/>
                    <a:p>
                      <a:pPr algn="ctr">
                        <a:lnSpc>
                          <a:spcPct val="107000"/>
                        </a:lnSpc>
                        <a:spcAft>
                          <a:spcPts val="0"/>
                        </a:spcAft>
                      </a:pPr>
                      <a:r>
                        <a:rPr lang="nl-NL" sz="1700">
                          <a:effectLst/>
                        </a:rPr>
                        <a:t>21,1</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1.823.000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38965"/>
                  </a:ext>
                </a:extLst>
              </a:tr>
              <a:tr h="244936">
                <a:tc>
                  <a:txBody>
                    <a:bodyPr/>
                    <a:lstStyle/>
                    <a:p>
                      <a:pPr algn="ctr">
                        <a:lnSpc>
                          <a:spcPct val="107000"/>
                        </a:lnSpc>
                        <a:spcAft>
                          <a:spcPts val="0"/>
                        </a:spcAft>
                      </a:pPr>
                      <a:r>
                        <a:rPr lang="nl-NL" sz="1700" dirty="0">
                          <a:effectLst/>
                        </a:rPr>
                        <a:t>14,2</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1.146.000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1425547"/>
                  </a:ext>
                </a:extLst>
              </a:tr>
              <a:tr h="244936">
                <a:tc>
                  <a:txBody>
                    <a:bodyPr/>
                    <a:lstStyle/>
                    <a:p>
                      <a:pPr algn="ctr">
                        <a:lnSpc>
                          <a:spcPct val="107000"/>
                        </a:lnSpc>
                        <a:spcAft>
                          <a:spcPts val="0"/>
                        </a:spcAft>
                      </a:pPr>
                      <a:r>
                        <a:rPr lang="nl-NL" sz="1700">
                          <a:effectLst/>
                        </a:rPr>
                        <a:t>9,6</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622.000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495877"/>
                  </a:ext>
                </a:extLst>
              </a:tr>
              <a:tr h="244936">
                <a:tc>
                  <a:txBody>
                    <a:bodyPr/>
                    <a:lstStyle/>
                    <a:p>
                      <a:pPr algn="ctr">
                        <a:lnSpc>
                          <a:spcPct val="107000"/>
                        </a:lnSpc>
                        <a:spcAft>
                          <a:spcPts val="0"/>
                        </a:spcAft>
                      </a:pPr>
                      <a:r>
                        <a:rPr lang="nl-NL" sz="1700">
                          <a:effectLst/>
                        </a:rPr>
                        <a:t>6,5</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432.000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967744"/>
                  </a:ext>
                </a:extLst>
              </a:tr>
              <a:tr h="244936">
                <a:tc>
                  <a:txBody>
                    <a:bodyPr/>
                    <a:lstStyle/>
                    <a:p>
                      <a:pPr algn="ctr">
                        <a:lnSpc>
                          <a:spcPct val="107000"/>
                        </a:lnSpc>
                        <a:spcAft>
                          <a:spcPts val="0"/>
                        </a:spcAft>
                      </a:pPr>
                      <a:r>
                        <a:rPr lang="nl-NL" sz="1700">
                          <a:effectLst/>
                        </a:rPr>
                        <a:t>4,6</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282.000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511972"/>
                  </a:ext>
                </a:extLst>
              </a:tr>
              <a:tr h="244936">
                <a:tc>
                  <a:txBody>
                    <a:bodyPr/>
                    <a:lstStyle/>
                    <a:p>
                      <a:pPr algn="ctr">
                        <a:lnSpc>
                          <a:spcPct val="107000"/>
                        </a:lnSpc>
                        <a:spcAft>
                          <a:spcPts val="0"/>
                        </a:spcAft>
                      </a:pPr>
                      <a:r>
                        <a:rPr lang="nl-NL" sz="1700">
                          <a:effectLst/>
                        </a:rPr>
                        <a:t>3,2</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200.000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9625548"/>
                  </a:ext>
                </a:extLst>
              </a:tr>
              <a:tr h="244936">
                <a:tc>
                  <a:txBody>
                    <a:bodyPr/>
                    <a:lstStyle/>
                    <a:p>
                      <a:pPr algn="ctr">
                        <a:lnSpc>
                          <a:spcPct val="107000"/>
                        </a:lnSpc>
                        <a:spcAft>
                          <a:spcPts val="0"/>
                        </a:spcAft>
                      </a:pPr>
                      <a:r>
                        <a:rPr lang="nl-NL" sz="1700">
                          <a:effectLst/>
                        </a:rPr>
                        <a:t>1,3</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106.000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599667"/>
                  </a:ext>
                </a:extLst>
              </a:tr>
              <a:tr h="244936">
                <a:tc>
                  <a:txBody>
                    <a:bodyPr/>
                    <a:lstStyle/>
                    <a:p>
                      <a:pPr algn="ctr">
                        <a:lnSpc>
                          <a:spcPct val="107000"/>
                        </a:lnSpc>
                        <a:spcAft>
                          <a:spcPts val="0"/>
                        </a:spcAft>
                      </a:pPr>
                      <a:r>
                        <a:rPr lang="nl-NL" sz="1700">
                          <a:effectLst/>
                        </a:rPr>
                        <a:t>0,7</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21.000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459973"/>
                  </a:ext>
                </a:extLst>
              </a:tr>
              <a:tr h="244936">
                <a:tc>
                  <a:txBody>
                    <a:bodyPr/>
                    <a:lstStyle/>
                    <a:p>
                      <a:pPr algn="ctr">
                        <a:lnSpc>
                          <a:spcPct val="107000"/>
                        </a:lnSpc>
                        <a:spcAft>
                          <a:spcPts val="0"/>
                        </a:spcAft>
                      </a:pPr>
                      <a:r>
                        <a:rPr lang="nl-NL" sz="1700">
                          <a:effectLst/>
                        </a:rPr>
                        <a:t>0,1</a:t>
                      </a:r>
                      <a:endParaRPr lang="nl-NL" sz="17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8.000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801454"/>
                  </a:ext>
                </a:extLst>
              </a:tr>
              <a:tr h="244936">
                <a:tc>
                  <a:txBody>
                    <a:bodyPr/>
                    <a:lstStyle/>
                    <a:p>
                      <a:pPr algn="ctr">
                        <a:lnSpc>
                          <a:spcPct val="107000"/>
                        </a:lnSpc>
                        <a:spcAft>
                          <a:spcPts val="0"/>
                        </a:spcAft>
                      </a:pPr>
                      <a:r>
                        <a:rPr lang="nl-NL" sz="1700" dirty="0">
                          <a:effectLst/>
                        </a:rPr>
                        <a:t>0,0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700" dirty="0">
                          <a:effectLst/>
                        </a:rPr>
                        <a:t>0</a:t>
                      </a:r>
                      <a:endParaRPr lang="nl-NL"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876205"/>
                  </a:ext>
                </a:extLst>
              </a:tr>
            </a:tbl>
          </a:graphicData>
        </a:graphic>
      </p:graphicFrame>
      <p:sp>
        <p:nvSpPr>
          <p:cNvPr id="4" name="Tekstvak 3">
            <a:extLst>
              <a:ext uri="{FF2B5EF4-FFF2-40B4-BE49-F238E27FC236}">
                <a16:creationId xmlns:a16="http://schemas.microsoft.com/office/drawing/2014/main" id="{32462E9C-6BEF-48B1-A2E1-0B9001061C5C}"/>
              </a:ext>
            </a:extLst>
          </p:cNvPr>
          <p:cNvSpPr txBox="1"/>
          <p:nvPr/>
        </p:nvSpPr>
        <p:spPr>
          <a:xfrm>
            <a:off x="1015141" y="6232630"/>
            <a:ext cx="5135876" cy="400110"/>
          </a:xfrm>
          <a:prstGeom prst="rect">
            <a:avLst/>
          </a:prstGeom>
          <a:noFill/>
        </p:spPr>
        <p:txBody>
          <a:bodyPr wrap="square" rtlCol="0">
            <a:spAutoFit/>
          </a:bodyPr>
          <a:lstStyle/>
          <a:p>
            <a:r>
              <a:rPr lang="nl-NL" sz="1000" dirty="0"/>
              <a:t>Bron: </a:t>
            </a:r>
            <a:r>
              <a:rPr lang="nl-NL" sz="1000" dirty="0" err="1"/>
              <a:t>Cunningham</a:t>
            </a:r>
            <a:r>
              <a:rPr lang="nl-NL" sz="1000" dirty="0"/>
              <a:t> &amp; </a:t>
            </a:r>
            <a:r>
              <a:rPr lang="nl-NL" sz="1000" dirty="0" err="1"/>
              <a:t>Stanovich</a:t>
            </a:r>
            <a:r>
              <a:rPr lang="nl-NL" sz="1000" dirty="0"/>
              <a:t> (1998), </a:t>
            </a:r>
            <a:r>
              <a:rPr lang="nl-NL" sz="1000" dirty="0" err="1"/>
              <a:t>What</a:t>
            </a:r>
            <a:r>
              <a:rPr lang="nl-NL" sz="1000" dirty="0"/>
              <a:t> Reading Does For The Mind. </a:t>
            </a:r>
          </a:p>
          <a:p>
            <a:endParaRPr lang="nl-NL" sz="1000" dirty="0"/>
          </a:p>
        </p:txBody>
      </p:sp>
    </p:spTree>
    <p:extLst>
      <p:ext uri="{BB962C8B-B14F-4D97-AF65-F5344CB8AC3E}">
        <p14:creationId xmlns:p14="http://schemas.microsoft.com/office/powerpoint/2010/main" val="1861119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subTitle"/>
          </p:nvPr>
        </p:nvSpPr>
        <p:spPr>
          <a:xfrm>
            <a:off x="4788026" y="922395"/>
            <a:ext cx="4313107" cy="2819287"/>
          </a:xfrm>
          <a:prstGeom prst="rect">
            <a:avLst/>
          </a:prstGeom>
        </p:spPr>
        <p:txBody>
          <a:bodyPr>
            <a:norm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nl-NL" kern="1200" dirty="0">
                <a:solidFill>
                  <a:prstClr val="black"/>
                </a:solidFill>
                <a:latin typeface="Arial"/>
              </a:rPr>
              <a:t>Leerlingen die in hun vrije tijd veel lezen scoren beter op taaltoetsen dan andere leerlingen. De relatie tussen vrijetijdslezen en taal- en leesvaardigheid blijft aanwezig tot in de volwassenheid.</a:t>
            </a:r>
          </a:p>
        </p:txBody>
      </p:sp>
      <p:sp>
        <p:nvSpPr>
          <p:cNvPr id="9" name="Titel 1"/>
          <p:cNvSpPr>
            <a:spLocks noGrp="1"/>
          </p:cNvSpPr>
          <p:nvPr>
            <p:ph type="title"/>
          </p:nvPr>
        </p:nvSpPr>
        <p:spPr>
          <a:xfrm>
            <a:off x="3563888" y="-7253"/>
            <a:ext cx="5580112" cy="1145160"/>
          </a:xfrm>
        </p:spPr>
        <p:txBody>
          <a:bodyPr/>
          <a:lstStyle/>
          <a:p>
            <a:pPr algn="l"/>
            <a:r>
              <a:rPr lang="nl-NL" sz="3200" b="1" dirty="0">
                <a:solidFill>
                  <a:schemeClr val="accent6">
                    <a:lumMod val="75000"/>
                  </a:schemeClr>
                </a:solidFill>
              </a:rPr>
              <a:t>Uit onderzoek blijkt verder:</a:t>
            </a:r>
          </a:p>
        </p:txBody>
      </p:sp>
      <p:sp>
        <p:nvSpPr>
          <p:cNvPr id="6" name="Rectangle 3">
            <a:extLst>
              <a:ext uri="{FF2B5EF4-FFF2-40B4-BE49-F238E27FC236}">
                <a16:creationId xmlns:a16="http://schemas.microsoft.com/office/drawing/2014/main" id="{148AAB54-27C8-4002-9454-70B9639CE911}"/>
              </a:ext>
            </a:extLst>
          </p:cNvPr>
          <p:cNvSpPr>
            <a:spLocks noGrp="1" noChangeArrowheads="1"/>
          </p:cNvSpPr>
          <p:nvPr>
            <p:ph type="body" idx="4294967295"/>
          </p:nvPr>
        </p:nvSpPr>
        <p:spPr>
          <a:xfrm>
            <a:off x="648668" y="4005064"/>
            <a:ext cx="3911600" cy="3013075"/>
          </a:xfrm>
          <a:prstGeom prst="rect">
            <a:avLst/>
          </a:prstGeom>
        </p:spPr>
        <p:txBody>
          <a:bodyP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nl-NL" kern="1200" dirty="0">
                <a:solidFill>
                  <a:prstClr val="black"/>
                </a:solidFill>
                <a:latin typeface="Arial"/>
              </a:rPr>
              <a:t>Zwakke lezers die veel lezen in hun vrije tijd gaan nog meer vooruit in de basisvaardigheden van het lezen dan vaardige lezers</a:t>
            </a:r>
            <a:r>
              <a:rPr lang="nl-NL" sz="2000" kern="1200" dirty="0">
                <a:solidFill>
                  <a:prstClr val="black"/>
                </a:solidFill>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prstClr val="black"/>
              </a:solidFill>
              <a:latin typeface="Arial"/>
            </a:endParaRPr>
          </a:p>
          <a:p>
            <a:pPr marL="271463" indent="-271463" algn="l">
              <a:lnSpc>
                <a:spcPct val="150000"/>
              </a:lnSpc>
              <a:spcAft>
                <a:spcPts val="600"/>
              </a:spcAft>
            </a:pPr>
            <a:endParaRPr lang="nl-NL" sz="2400" dirty="0"/>
          </a:p>
        </p:txBody>
      </p:sp>
      <p:pic>
        <p:nvPicPr>
          <p:cNvPr id="4" name="Afbeelding 3">
            <a:extLst>
              <a:ext uri="{FF2B5EF4-FFF2-40B4-BE49-F238E27FC236}">
                <a16:creationId xmlns:a16="http://schemas.microsoft.com/office/drawing/2014/main" id="{54A50B35-3CE8-4AA2-8F6B-DDB372299361}"/>
              </a:ext>
            </a:extLst>
          </p:cNvPr>
          <p:cNvPicPr>
            <a:picLocks noChangeAspect="1"/>
          </p:cNvPicPr>
          <p:nvPr/>
        </p:nvPicPr>
        <p:blipFill rotWithShape="1">
          <a:blip r:embed="rId3"/>
          <a:srcRect r="6116"/>
          <a:stretch/>
        </p:blipFill>
        <p:spPr>
          <a:xfrm>
            <a:off x="296077" y="1196750"/>
            <a:ext cx="4059899" cy="2352675"/>
          </a:xfrm>
          <a:prstGeom prst="rect">
            <a:avLst/>
          </a:prstGeom>
        </p:spPr>
      </p:pic>
      <p:pic>
        <p:nvPicPr>
          <p:cNvPr id="5" name="Afbeelding 4">
            <a:extLst>
              <a:ext uri="{FF2B5EF4-FFF2-40B4-BE49-F238E27FC236}">
                <a16:creationId xmlns:a16="http://schemas.microsoft.com/office/drawing/2014/main" id="{253E0840-95C5-42DB-A70F-06D102072062}"/>
              </a:ext>
            </a:extLst>
          </p:cNvPr>
          <p:cNvPicPr>
            <a:picLocks noChangeAspect="1"/>
          </p:cNvPicPr>
          <p:nvPr/>
        </p:nvPicPr>
        <p:blipFill>
          <a:blip r:embed="rId4"/>
          <a:stretch>
            <a:fillRect/>
          </a:stretch>
        </p:blipFill>
        <p:spPr>
          <a:xfrm>
            <a:off x="4790112" y="3921293"/>
            <a:ext cx="3971925" cy="2238375"/>
          </a:xfrm>
          <a:prstGeom prst="rect">
            <a:avLst/>
          </a:prstGeom>
        </p:spPr>
      </p:pic>
      <p:sp>
        <p:nvSpPr>
          <p:cNvPr id="2" name="Rechthoek 1">
            <a:extLst>
              <a:ext uri="{FF2B5EF4-FFF2-40B4-BE49-F238E27FC236}">
                <a16:creationId xmlns:a16="http://schemas.microsoft.com/office/drawing/2014/main" id="{170A784F-BB40-41CB-8F16-4EC60517D64E}"/>
              </a:ext>
            </a:extLst>
          </p:cNvPr>
          <p:cNvSpPr/>
          <p:nvPr/>
        </p:nvSpPr>
        <p:spPr>
          <a:xfrm>
            <a:off x="2332735" y="6469196"/>
            <a:ext cx="4455066" cy="369332"/>
          </a:xfrm>
          <a:prstGeom prst="rect">
            <a:avLst/>
          </a:prstGeom>
        </p:spPr>
        <p:txBody>
          <a:bodyPr wrap="none">
            <a:spAutoFit/>
          </a:bodyPr>
          <a:lstStyle/>
          <a:p>
            <a:pPr lvl="0">
              <a:defRPr/>
            </a:pPr>
            <a:r>
              <a:rPr lang="nl-NL" dirty="0">
                <a:solidFill>
                  <a:prstClr val="black"/>
                </a:solidFill>
              </a:rPr>
              <a:t>Bron: Suzanne Mol en Adriana Bus, 2011</a:t>
            </a:r>
          </a:p>
        </p:txBody>
      </p:sp>
    </p:spTree>
    <p:extLst>
      <p:ext uri="{BB962C8B-B14F-4D97-AF65-F5344CB8AC3E}">
        <p14:creationId xmlns:p14="http://schemas.microsoft.com/office/powerpoint/2010/main" val="3759591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0D293-60F7-44D8-86E2-5712C7AB1596}"/>
              </a:ext>
            </a:extLst>
          </p:cNvPr>
          <p:cNvSpPr>
            <a:spLocks noGrp="1"/>
          </p:cNvSpPr>
          <p:nvPr>
            <p:ph type="title"/>
          </p:nvPr>
        </p:nvSpPr>
        <p:spPr>
          <a:xfrm>
            <a:off x="395536" y="1127786"/>
            <a:ext cx="8604448" cy="857128"/>
          </a:xfrm>
        </p:spPr>
        <p:txBody>
          <a:bodyPr/>
          <a:lstStyle/>
          <a:p>
            <a:r>
              <a:rPr lang="nl-NL" sz="3200" b="1" dirty="0">
                <a:solidFill>
                  <a:schemeClr val="accent6">
                    <a:lumMod val="75000"/>
                  </a:schemeClr>
                </a:solidFill>
              </a:rPr>
              <a:t>Samen kunnen we het leesplezier vergroten!</a:t>
            </a:r>
          </a:p>
        </p:txBody>
      </p:sp>
      <p:sp>
        <p:nvSpPr>
          <p:cNvPr id="3" name="Ondertitel 2">
            <a:extLst>
              <a:ext uri="{FF2B5EF4-FFF2-40B4-BE49-F238E27FC236}">
                <a16:creationId xmlns:a16="http://schemas.microsoft.com/office/drawing/2014/main" id="{C3FCCCD0-3679-4AB2-9831-992F44F6E2C9}"/>
              </a:ext>
            </a:extLst>
          </p:cNvPr>
          <p:cNvSpPr>
            <a:spLocks noGrp="1"/>
          </p:cNvSpPr>
          <p:nvPr>
            <p:ph type="subTitle"/>
          </p:nvPr>
        </p:nvSpPr>
        <p:spPr>
          <a:xfrm>
            <a:off x="539552" y="2564904"/>
            <a:ext cx="6624736" cy="3141577"/>
          </a:xfrm>
        </p:spPr>
        <p:txBody>
          <a:bodyPr/>
          <a:lstStyle/>
          <a:p>
            <a:pPr>
              <a:lnSpc>
                <a:spcPct val="150000"/>
              </a:lnSpc>
            </a:pPr>
            <a:r>
              <a:rPr lang="nl-NL" sz="2400" dirty="0">
                <a:latin typeface="Arial"/>
                <a:ea typeface="DejaVu Sans"/>
              </a:rPr>
              <a:t>Meer </a:t>
            </a:r>
            <a:r>
              <a:rPr lang="nl-NL" sz="2400" dirty="0"/>
              <a:t>lezen </a:t>
            </a:r>
            <a:r>
              <a:rPr lang="nl-NL" sz="2400" dirty="0">
                <a:latin typeface="Arial"/>
                <a:ea typeface="DejaVu Sans"/>
              </a:rPr>
              <a:t>is </a:t>
            </a:r>
            <a:r>
              <a:rPr lang="nl-NL" sz="2400" b="1" dirty="0">
                <a:solidFill>
                  <a:srgbClr val="00B0F0"/>
                </a:solidFill>
                <a:latin typeface="Arial"/>
                <a:ea typeface="DejaVu Sans"/>
              </a:rPr>
              <a:t>beter in taal</a:t>
            </a:r>
            <a:r>
              <a:rPr lang="nl-NL" sz="2400" dirty="0">
                <a:latin typeface="Arial"/>
                <a:ea typeface="DejaVu Sans"/>
              </a:rPr>
              <a:t>:</a:t>
            </a:r>
          </a:p>
          <a:p>
            <a:pPr marL="450850" indent="-450850">
              <a:lnSpc>
                <a:spcPct val="150000"/>
              </a:lnSpc>
              <a:buFont typeface="Arial" panose="020B0604020202020204" pitchFamily="34" charset="0"/>
              <a:buChar char="•"/>
              <a:tabLst>
                <a:tab pos="355600" algn="l"/>
              </a:tabLst>
            </a:pPr>
            <a:r>
              <a:rPr lang="nl-NL" sz="2400" dirty="0">
                <a:solidFill>
                  <a:srgbClr val="FF6600"/>
                </a:solidFill>
                <a:latin typeface="Arial" charset="0"/>
                <a:ea typeface="MS PGothic" pitchFamily="34" charset="-128"/>
                <a:cs typeface="Arial" charset="0"/>
              </a:rPr>
              <a:t> </a:t>
            </a:r>
            <a:r>
              <a:rPr lang="nl-NL" sz="2400" dirty="0">
                <a:latin typeface="Arial" charset="0"/>
                <a:ea typeface="MS PGothic" pitchFamily="34" charset="-128"/>
                <a:cs typeface="Arial" charset="0"/>
              </a:rPr>
              <a:t>woordenschat</a:t>
            </a:r>
          </a:p>
          <a:p>
            <a:pPr marL="450850" indent="-450850">
              <a:lnSpc>
                <a:spcPct val="150000"/>
              </a:lnSpc>
              <a:buFont typeface="Arial" panose="020B0604020202020204" pitchFamily="34" charset="0"/>
              <a:buChar char="•"/>
              <a:tabLst>
                <a:tab pos="355600" algn="l"/>
              </a:tabLst>
            </a:pPr>
            <a:r>
              <a:rPr lang="nl-NL" sz="2400" dirty="0">
                <a:solidFill>
                  <a:srgbClr val="FF6600"/>
                </a:solidFill>
                <a:latin typeface="Arial" charset="0"/>
                <a:ea typeface="MS PGothic" pitchFamily="34" charset="-128"/>
                <a:cs typeface="Arial" charset="0"/>
              </a:rPr>
              <a:t> </a:t>
            </a:r>
            <a:r>
              <a:rPr lang="nl-NL" sz="2400" dirty="0">
                <a:latin typeface="Arial" charset="0"/>
                <a:ea typeface="MS PGothic" pitchFamily="34" charset="-128"/>
                <a:cs typeface="Arial" charset="0"/>
              </a:rPr>
              <a:t>begrijpend lezen</a:t>
            </a:r>
          </a:p>
          <a:p>
            <a:pPr marL="450850" indent="-450850">
              <a:lnSpc>
                <a:spcPct val="150000"/>
              </a:lnSpc>
              <a:buFont typeface="Arial" panose="020B0604020202020204" pitchFamily="34" charset="0"/>
              <a:buChar char="•"/>
              <a:tabLst>
                <a:tab pos="355600" algn="l"/>
              </a:tabLst>
            </a:pPr>
            <a:r>
              <a:rPr lang="nl-NL" sz="2400" dirty="0">
                <a:solidFill>
                  <a:srgbClr val="FF6600"/>
                </a:solidFill>
                <a:latin typeface="Arial" charset="0"/>
                <a:ea typeface="MS PGothic" pitchFamily="34" charset="-128"/>
                <a:cs typeface="Arial" charset="0"/>
              </a:rPr>
              <a:t> </a:t>
            </a:r>
            <a:r>
              <a:rPr lang="nl-NL" sz="2400" dirty="0">
                <a:solidFill>
                  <a:schemeClr val="tx1"/>
                </a:solidFill>
                <a:latin typeface="Arial" charset="0"/>
                <a:ea typeface="MS PGothic" pitchFamily="34" charset="-128"/>
                <a:cs typeface="Arial" charset="0"/>
              </a:rPr>
              <a:t>schrijfstijl</a:t>
            </a:r>
          </a:p>
          <a:p>
            <a:pPr marL="450850" indent="-450850">
              <a:lnSpc>
                <a:spcPct val="150000"/>
              </a:lnSpc>
              <a:buFont typeface="Arial" panose="020B0604020202020204" pitchFamily="34" charset="0"/>
              <a:buChar char="•"/>
              <a:tabLst>
                <a:tab pos="355600" algn="l"/>
              </a:tabLst>
            </a:pPr>
            <a:r>
              <a:rPr lang="nl-NL" sz="2400" dirty="0">
                <a:solidFill>
                  <a:srgbClr val="FF6600"/>
                </a:solidFill>
                <a:latin typeface="Arial" charset="0"/>
                <a:ea typeface="MS PGothic" pitchFamily="34" charset="-128"/>
                <a:cs typeface="Arial" charset="0"/>
              </a:rPr>
              <a:t> </a:t>
            </a:r>
            <a:r>
              <a:rPr lang="nl-NL" sz="2400" dirty="0">
                <a:latin typeface="Arial" charset="0"/>
                <a:ea typeface="MS PGothic" pitchFamily="34" charset="-128"/>
                <a:cs typeface="Arial" charset="0"/>
              </a:rPr>
              <a:t>spelling</a:t>
            </a:r>
          </a:p>
          <a:p>
            <a:pPr marL="450850" indent="-450850">
              <a:lnSpc>
                <a:spcPct val="150000"/>
              </a:lnSpc>
              <a:buFont typeface="Arial" panose="020B0604020202020204" pitchFamily="34" charset="0"/>
              <a:buChar char="•"/>
              <a:tabLst>
                <a:tab pos="355600" algn="l"/>
              </a:tabLst>
            </a:pPr>
            <a:r>
              <a:rPr lang="nl-NL" sz="2400" dirty="0">
                <a:solidFill>
                  <a:srgbClr val="FF6600"/>
                </a:solidFill>
                <a:latin typeface="Arial" charset="0"/>
                <a:ea typeface="MS PGothic" pitchFamily="34" charset="-128"/>
                <a:cs typeface="Arial" charset="0"/>
              </a:rPr>
              <a:t> </a:t>
            </a:r>
            <a:r>
              <a:rPr lang="nl-NL" sz="2400" dirty="0">
                <a:latin typeface="Arial" charset="0"/>
                <a:ea typeface="MS PGothic" pitchFamily="34" charset="-128"/>
                <a:cs typeface="Arial" charset="0"/>
              </a:rPr>
              <a:t>kennis van grammatica</a:t>
            </a:r>
            <a:endParaRPr lang="nl-NL" sz="2400" b="1" dirty="0">
              <a:solidFill>
                <a:srgbClr val="E46C0A"/>
              </a:solidFill>
              <a:latin typeface="Arial"/>
              <a:ea typeface="DejaVu Sans"/>
            </a:endParaRPr>
          </a:p>
          <a:p>
            <a:endParaRPr lang="nl-NL" sz="2500" dirty="0"/>
          </a:p>
        </p:txBody>
      </p:sp>
    </p:spTree>
    <p:extLst>
      <p:ext uri="{BB962C8B-B14F-4D97-AF65-F5344CB8AC3E}">
        <p14:creationId xmlns:p14="http://schemas.microsoft.com/office/powerpoint/2010/main" val="7860852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0D293-60F7-44D8-86E2-5712C7AB1596}"/>
              </a:ext>
            </a:extLst>
          </p:cNvPr>
          <p:cNvSpPr>
            <a:spLocks noGrp="1"/>
          </p:cNvSpPr>
          <p:nvPr>
            <p:ph type="title"/>
          </p:nvPr>
        </p:nvSpPr>
        <p:spPr>
          <a:xfrm>
            <a:off x="395536" y="836712"/>
            <a:ext cx="8604448" cy="857128"/>
          </a:xfrm>
        </p:spPr>
        <p:txBody>
          <a:bodyPr/>
          <a:lstStyle/>
          <a:p>
            <a:r>
              <a:rPr lang="nl-NL" sz="3200" b="1" dirty="0">
                <a:solidFill>
                  <a:schemeClr val="accent6">
                    <a:lumMod val="75000"/>
                  </a:schemeClr>
                </a:solidFill>
              </a:rPr>
              <a:t>Een sterkere leescultuur -&gt; betere lezers</a:t>
            </a:r>
          </a:p>
        </p:txBody>
      </p:sp>
      <p:pic>
        <p:nvPicPr>
          <p:cNvPr id="6" name="Afbeelding 5">
            <a:extLst>
              <a:ext uri="{FF2B5EF4-FFF2-40B4-BE49-F238E27FC236}">
                <a16:creationId xmlns:a16="http://schemas.microsoft.com/office/drawing/2014/main" id="{5B03EEEA-F9AB-459B-B3BD-A8BD2BEB4D68}"/>
              </a:ext>
            </a:extLst>
          </p:cNvPr>
          <p:cNvPicPr>
            <a:picLocks noChangeAspect="1"/>
          </p:cNvPicPr>
          <p:nvPr/>
        </p:nvPicPr>
        <p:blipFill rotWithShape="1">
          <a:blip r:embed="rId3"/>
          <a:srcRect l="13284" t="20601" r="11116" b="4785"/>
          <a:stretch/>
        </p:blipFill>
        <p:spPr>
          <a:xfrm>
            <a:off x="41953" y="1693840"/>
            <a:ext cx="9060094" cy="5029948"/>
          </a:xfrm>
          <a:prstGeom prst="rect">
            <a:avLst/>
          </a:prstGeom>
        </p:spPr>
      </p:pic>
    </p:spTree>
    <p:extLst>
      <p:ext uri="{BB962C8B-B14F-4D97-AF65-F5344CB8AC3E}">
        <p14:creationId xmlns:p14="http://schemas.microsoft.com/office/powerpoint/2010/main" val="32470355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06D22-8C00-4A42-98AC-BA8EB3A82067}"/>
              </a:ext>
            </a:extLst>
          </p:cNvPr>
          <p:cNvSpPr>
            <a:spLocks noGrp="1"/>
          </p:cNvSpPr>
          <p:nvPr>
            <p:ph type="title"/>
          </p:nvPr>
        </p:nvSpPr>
        <p:spPr>
          <a:xfrm>
            <a:off x="361666" y="864410"/>
            <a:ext cx="8665573" cy="994172"/>
          </a:xfrm>
        </p:spPr>
        <p:txBody>
          <a:bodyPr>
            <a:noAutofit/>
          </a:bodyPr>
          <a:lstStyle/>
          <a:p>
            <a:r>
              <a:rPr lang="nl-NL" sz="3600" dirty="0">
                <a:solidFill>
                  <a:srgbClr val="FF6600"/>
                </a:solidFill>
              </a:rPr>
              <a:t>Een gezamenlijk leesoffensief (Lees!) </a:t>
            </a:r>
          </a:p>
        </p:txBody>
      </p:sp>
      <p:sp>
        <p:nvSpPr>
          <p:cNvPr id="3" name="Tijdelijke aanduiding voor inhoud 2">
            <a:extLst>
              <a:ext uri="{FF2B5EF4-FFF2-40B4-BE49-F238E27FC236}">
                <a16:creationId xmlns:a16="http://schemas.microsoft.com/office/drawing/2014/main" id="{3C28B3DD-CB39-40C6-A099-5732C5E25E02}"/>
              </a:ext>
            </a:extLst>
          </p:cNvPr>
          <p:cNvSpPr>
            <a:spLocks noGrp="1"/>
          </p:cNvSpPr>
          <p:nvPr>
            <p:ph idx="1"/>
          </p:nvPr>
        </p:nvSpPr>
        <p:spPr>
          <a:xfrm>
            <a:off x="611560" y="1988840"/>
            <a:ext cx="7477948" cy="3263504"/>
          </a:xfrm>
        </p:spPr>
        <p:txBody>
          <a:bodyPr>
            <a:normAutofit fontScale="85000" lnSpcReduction="20000"/>
          </a:bodyPr>
          <a:lstStyle/>
          <a:p>
            <a:pPr marL="0" indent="0">
              <a:lnSpc>
                <a:spcPct val="150000"/>
              </a:lnSpc>
              <a:buNone/>
            </a:pPr>
            <a:r>
              <a:rPr lang="nl-NL" sz="3100" dirty="0"/>
              <a:t>Gezamenlijk advies van </a:t>
            </a:r>
            <a:r>
              <a:rPr lang="nl-NL" sz="3100" dirty="0">
                <a:solidFill>
                  <a:srgbClr val="00B0F0"/>
                </a:solidFill>
              </a:rPr>
              <a:t>Onderwijsraad en Raad van Cultuur</a:t>
            </a:r>
            <a:r>
              <a:rPr lang="nl-NL" sz="3100" dirty="0"/>
              <a:t>:</a:t>
            </a:r>
            <a:endParaRPr lang="nl-NL" sz="3100" dirty="0">
              <a:solidFill>
                <a:srgbClr val="FF6600"/>
              </a:solidFill>
            </a:endParaRPr>
          </a:p>
          <a:p>
            <a:pPr>
              <a:lnSpc>
                <a:spcPct val="150000"/>
              </a:lnSpc>
            </a:pPr>
            <a:r>
              <a:rPr lang="nl-NL" sz="3100" dirty="0"/>
              <a:t>Voer een krachtig en samenhangend leesbeleid </a:t>
            </a:r>
          </a:p>
          <a:p>
            <a:pPr>
              <a:lnSpc>
                <a:spcPct val="150000"/>
              </a:lnSpc>
            </a:pPr>
            <a:r>
              <a:rPr lang="nl-NL" sz="3100" dirty="0"/>
              <a:t>Zorg voor een rijk leesaanbod, hetzij op papier,           hetzij digitaal.</a:t>
            </a:r>
          </a:p>
          <a:p>
            <a:pPr>
              <a:lnSpc>
                <a:spcPct val="150000"/>
              </a:lnSpc>
            </a:pPr>
            <a:r>
              <a:rPr lang="nl-NL" sz="3100" dirty="0"/>
              <a:t>Breng een leescultuur tot stand </a:t>
            </a:r>
          </a:p>
          <a:p>
            <a:pPr marL="0" indent="0">
              <a:buNone/>
            </a:pPr>
            <a:endParaRPr lang="nl-NL" dirty="0"/>
          </a:p>
          <a:p>
            <a:pPr marL="0" indent="0">
              <a:buNone/>
            </a:pPr>
            <a:endParaRPr lang="nl-NL" dirty="0"/>
          </a:p>
          <a:p>
            <a:endParaRPr lang="nl-NL" dirty="0"/>
          </a:p>
        </p:txBody>
      </p:sp>
      <p:pic>
        <p:nvPicPr>
          <p:cNvPr id="5" name="Afbeelding 4">
            <a:extLst>
              <a:ext uri="{FF2B5EF4-FFF2-40B4-BE49-F238E27FC236}">
                <a16:creationId xmlns:a16="http://schemas.microsoft.com/office/drawing/2014/main" id="{EC7BF887-687E-4F74-8FCD-3CEADBA452A7}"/>
              </a:ext>
            </a:extLst>
          </p:cNvPr>
          <p:cNvPicPr>
            <a:picLocks noChangeAspect="1"/>
          </p:cNvPicPr>
          <p:nvPr/>
        </p:nvPicPr>
        <p:blipFill>
          <a:blip r:embed="rId3"/>
          <a:stretch>
            <a:fillRect/>
          </a:stretch>
        </p:blipFill>
        <p:spPr>
          <a:xfrm>
            <a:off x="7164288" y="3925709"/>
            <a:ext cx="1972369" cy="2878109"/>
          </a:xfrm>
          <a:prstGeom prst="rect">
            <a:avLst/>
          </a:prstGeom>
        </p:spPr>
      </p:pic>
    </p:spTree>
    <p:extLst>
      <p:ext uri="{BB962C8B-B14F-4D97-AF65-F5344CB8AC3E}">
        <p14:creationId xmlns:p14="http://schemas.microsoft.com/office/powerpoint/2010/main" val="176719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altLang="nl-NL" dirty="0">
                <a:latin typeface="Arial" charset="0"/>
                <a:ea typeface="ＭＳ Ｐゴシック" pitchFamily="34" charset="-128"/>
                <a:cs typeface="Arial" charset="0"/>
              </a:rPr>
              <a:t>Wat doen we al?</a:t>
            </a:r>
            <a:endParaRPr lang="nl-NL" dirty="0"/>
          </a:p>
        </p:txBody>
      </p:sp>
      <p:sp>
        <p:nvSpPr>
          <p:cNvPr id="3" name="Tijdelijke aanduiding voor inhoud 2"/>
          <p:cNvSpPr>
            <a:spLocks noGrp="1"/>
          </p:cNvSpPr>
          <p:nvPr>
            <p:ph idx="1"/>
          </p:nvPr>
        </p:nvSpPr>
        <p:spPr/>
        <p:txBody>
          <a:bodyPr/>
          <a:lstStyle/>
          <a:p>
            <a:pPr>
              <a:lnSpc>
                <a:spcPct val="150000"/>
              </a:lnSpc>
            </a:pPr>
            <a:endParaRPr lang="nl-NL" dirty="0"/>
          </a:p>
        </p:txBody>
      </p:sp>
    </p:spTree>
    <p:extLst>
      <p:ext uri="{BB962C8B-B14F-4D97-AF65-F5344CB8AC3E}">
        <p14:creationId xmlns:p14="http://schemas.microsoft.com/office/powerpoint/2010/main" val="2502559268"/>
      </p:ext>
    </p:extLst>
  </p:cSld>
  <p:clrMapOvr>
    <a:masterClrMapping/>
  </p:clrMapOvr>
  <p:transition spd="slow">
    <p:push dir="u"/>
  </p:transition>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0606483C829645B22CB346FF68EDCB" ma:contentTypeVersion="13" ma:contentTypeDescription="Een nieuw document maken." ma:contentTypeScope="" ma:versionID="50ca6deca39b97c78d998b79c87811b1">
  <xsd:schema xmlns:xsd="http://www.w3.org/2001/XMLSchema" xmlns:xs="http://www.w3.org/2001/XMLSchema" xmlns:p="http://schemas.microsoft.com/office/2006/metadata/properties" xmlns:ns3="0f1c0a67-02bf-444e-b7b1-b2dfef169c47" xmlns:ns4="5074c702-5267-4338-afae-49b77c4d7b21" targetNamespace="http://schemas.microsoft.com/office/2006/metadata/properties" ma:root="true" ma:fieldsID="fa0237a3dc900b422a4194af853c5cb8" ns3:_="" ns4:_="">
    <xsd:import namespace="0f1c0a67-02bf-444e-b7b1-b2dfef169c47"/>
    <xsd:import namespace="5074c702-5267-4338-afae-49b77c4d7b2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c0a67-02bf-444e-b7b1-b2dfef169c4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074c702-5267-4338-afae-49b77c4d7b2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ED4F3-6D69-410D-97C0-F2C13E1AC05B}">
  <ds:schemaRefs>
    <ds:schemaRef ds:uri="http://purl.org/dc/terms/"/>
    <ds:schemaRef ds:uri="http://schemas.openxmlformats.org/package/2006/metadata/core-properties"/>
    <ds:schemaRef ds:uri="http://schemas.microsoft.com/office/2006/documentManagement/types"/>
    <ds:schemaRef ds:uri="0f1c0a67-02bf-444e-b7b1-b2dfef169c47"/>
    <ds:schemaRef ds:uri="http://purl.org/dc/elements/1.1/"/>
    <ds:schemaRef ds:uri="http://schemas.microsoft.com/office/2006/metadata/properties"/>
    <ds:schemaRef ds:uri="http://schemas.microsoft.com/office/infopath/2007/PartnerControls"/>
    <ds:schemaRef ds:uri="5074c702-5267-4338-afae-49b77c4d7b21"/>
    <ds:schemaRef ds:uri="http://www.w3.org/XML/1998/namespace"/>
    <ds:schemaRef ds:uri="http://purl.org/dc/dcmitype/"/>
  </ds:schemaRefs>
</ds:datastoreItem>
</file>

<file path=customXml/itemProps2.xml><?xml version="1.0" encoding="utf-8"?>
<ds:datastoreItem xmlns:ds="http://schemas.openxmlformats.org/officeDocument/2006/customXml" ds:itemID="{9DF98740-E300-4054-935F-7927C8DFA589}">
  <ds:schemaRefs>
    <ds:schemaRef ds:uri="http://schemas.microsoft.com/sharepoint/v3/contenttype/forms"/>
  </ds:schemaRefs>
</ds:datastoreItem>
</file>

<file path=customXml/itemProps3.xml><?xml version="1.0" encoding="utf-8"?>
<ds:datastoreItem xmlns:ds="http://schemas.openxmlformats.org/officeDocument/2006/customXml" ds:itemID="{E810CDBB-FB50-4DEC-9884-E3DA6A431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c0a67-02bf-444e-b7b1-b2dfef169c47"/>
    <ds:schemaRef ds:uri="5074c702-5267-4338-afae-49b77c4d7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Presentatie_dBos_V2</Template>
  <TotalTime>2535</TotalTime>
  <Words>2365</Words>
  <Application>Microsoft Office PowerPoint</Application>
  <PresentationFormat>Diavoorstelling (4:3)</PresentationFormat>
  <Paragraphs>221</Paragraphs>
  <Slides>27</Slides>
  <Notes>26</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27</vt:i4>
      </vt:variant>
    </vt:vector>
  </HeadingPairs>
  <TitlesOfParts>
    <vt:vector size="32" baseType="lpstr">
      <vt:lpstr>Arial</vt:lpstr>
      <vt:lpstr>Calibri</vt:lpstr>
      <vt:lpstr>StarSymbol</vt:lpstr>
      <vt:lpstr>Presentatie_dBos_V2</vt:lpstr>
      <vt:lpstr>Office Theme</vt:lpstr>
      <vt:lpstr>Meedoen met de  Monitor de Bibliotheek  op school - vmbo</vt:lpstr>
      <vt:lpstr>Agenda</vt:lpstr>
      <vt:lpstr>Waarom samen? Daarom!</vt:lpstr>
      <vt:lpstr>PowerPoint-presentatie</vt:lpstr>
      <vt:lpstr>Uit onderzoek blijkt verder:</vt:lpstr>
      <vt:lpstr>Samen kunnen we het leesplezier vergroten!</vt:lpstr>
      <vt:lpstr>Een sterkere leescultuur -&gt; betere lezers</vt:lpstr>
      <vt:lpstr>Een gezamenlijk leesoffensief (Lees!) </vt:lpstr>
      <vt:lpstr>Wat doen we al?</vt:lpstr>
      <vt:lpstr>Wat is het effect?</vt:lpstr>
      <vt:lpstr>PowerPoint-presentatie</vt:lpstr>
      <vt:lpstr>Meer dan 10.000 leerlingen en 650 docenten doen jaarlijks landelijk mee</vt:lpstr>
      <vt:lpstr>Monitor de Bibliotheek op school - vmbo</vt:lpstr>
      <vt:lpstr>Vragenlijsten in de monitor</vt:lpstr>
      <vt:lpstr>Vragenlijsten in de monitor (vervolg)</vt:lpstr>
      <vt:lpstr>Voorbeelden van vragen voor docenten Leesbevordering  </vt:lpstr>
      <vt:lpstr>Voorbeelden van vragen voor docenten Informatievaardigheden</vt:lpstr>
      <vt:lpstr>Vragenlijst voor leerlingen </vt:lpstr>
      <vt:lpstr>Vragenlijst voor docenten</vt:lpstr>
      <vt:lpstr>Wat krijgen we uiteindelijk te zien?</vt:lpstr>
      <vt:lpstr>PowerPoint-presentatie</vt:lpstr>
      <vt:lpstr>Hoe vind je het om een boek te lezen: meisjes per groep / jongens per groep</vt:lpstr>
      <vt:lpstr>Hoe vind je het om een boek te lezen </vt:lpstr>
      <vt:lpstr>PowerPoint-presentatie</vt:lpstr>
      <vt:lpstr>Informatievaardigheden</vt:lpstr>
      <vt:lpstr>Bespreking van de resultaten</vt:lpstr>
      <vt:lpstr> Afspreken:  </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Caroline Heijer</cp:lastModifiedBy>
  <cp:revision>59</cp:revision>
  <dcterms:created xsi:type="dcterms:W3CDTF">2012-07-18T11:34:43Z</dcterms:created>
  <dcterms:modified xsi:type="dcterms:W3CDTF">2021-11-22T19:21:22Z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0x010100BF0606483C829645B22CB346FF68EDCB</vt:lpwstr>
  </property>
</Properties>
</file>