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97" r:id="rId18"/>
    <p:sldId id="280"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60"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ien de Pater" initials="NdP" lastIdx="5" clrIdx="0">
    <p:extLst>
      <p:ext uri="{19B8F6BF-5375-455C-9EA6-DF929625EA0E}">
        <p15:presenceInfo xmlns:p15="http://schemas.microsoft.com/office/powerpoint/2012/main" userId="80239ca34ebed7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0376" autoAdjust="0"/>
  </p:normalViewPr>
  <p:slideViewPr>
    <p:cSldViewPr snapToGrid="0">
      <p:cViewPr varScale="1">
        <p:scale>
          <a:sx n="80" d="100"/>
          <a:sy n="80" d="100"/>
        </p:scale>
        <p:origin x="121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9T10:11:18.988" idx="5">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667492-ECDA-4A91-80C9-85BC7A8670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B3AABA7-04B4-49E9-B6C1-B2F314741C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7E8C92-9F47-4598-9EE0-26B28B9C3C50}" type="datetimeFigureOut">
              <a:rPr lang="nl-NL" smtClean="0"/>
              <a:t>29-11-2021</a:t>
            </a:fld>
            <a:endParaRPr lang="nl-NL"/>
          </a:p>
        </p:txBody>
      </p:sp>
      <p:sp>
        <p:nvSpPr>
          <p:cNvPr id="4" name="Tijdelijke aanduiding voor voettekst 3">
            <a:extLst>
              <a:ext uri="{FF2B5EF4-FFF2-40B4-BE49-F238E27FC236}">
                <a16:creationId xmlns:a16="http://schemas.microsoft.com/office/drawing/2014/main" id="{9EFB5012-09F1-4073-9136-E732025BD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08B479E-9566-4C31-9B2A-020181C61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991C4E-82C5-4BD2-8D1D-2596C188017C}" type="slidenum">
              <a:rPr lang="nl-NL" smtClean="0"/>
              <a:t>‹nr.›</a:t>
            </a:fld>
            <a:endParaRPr lang="nl-NL"/>
          </a:p>
        </p:txBody>
      </p:sp>
    </p:spTree>
    <p:extLst>
      <p:ext uri="{BB962C8B-B14F-4D97-AF65-F5344CB8AC3E}">
        <p14:creationId xmlns:p14="http://schemas.microsoft.com/office/powerpoint/2010/main" val="237341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398ED-2E61-4329-B920-6A1CF31CC0D3}" type="datetimeFigureOut">
              <a:rPr lang="nl-NL" smtClean="0"/>
              <a:t>29-11-2021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88CD2-7D82-46A6-AFD1-38ECF71608B2}" type="slidenum">
              <a:rPr lang="nl-NL" smtClean="0"/>
              <a:t>‹nr.›</a:t>
            </a:fld>
            <a:endParaRPr lang="nl-NL"/>
          </a:p>
        </p:txBody>
      </p:sp>
    </p:spTree>
    <p:extLst>
      <p:ext uri="{BB962C8B-B14F-4D97-AF65-F5344CB8AC3E}">
        <p14:creationId xmlns:p14="http://schemas.microsoft.com/office/powerpoint/2010/main" val="52004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Bij elke dia staan wat suggesties en achtergronden. Maak hieruit je eigen keuze, passend bij het kennisniveau van de leerkrachten, het reeds aanwezige draagvlak voor de monitor en de tijd die je tot je beschikking hebt. Laat ook gerust dia’s weg en voeg dia’s toe naar eigen inzicht. </a:t>
            </a:r>
          </a:p>
          <a:p>
            <a:endParaRPr lang="nl-NL" altLang="nl-NL" dirty="0"/>
          </a:p>
        </p:txBody>
      </p:sp>
      <p:sp>
        <p:nvSpPr>
          <p:cNvPr id="4" name="Tijdelijke aanduiding voor dianummer 3"/>
          <p:cNvSpPr>
            <a:spLocks noGrp="1"/>
          </p:cNvSpPr>
          <p:nvPr>
            <p:ph type="sldNum" sz="quarter" idx="5"/>
          </p:nvPr>
        </p:nvSpPr>
        <p:spPr/>
        <p:txBody>
          <a:bodyPr/>
          <a:lstStyle/>
          <a:p>
            <a:pPr>
              <a:defRPr/>
            </a:pPr>
            <a:fld id="{ED636F0D-B2F2-42FA-9CBE-445B2B4BADDC}" type="slidenum">
              <a:rPr lang="nl-NL" smtClean="0"/>
              <a:pPr>
                <a:defRPr/>
              </a:pPr>
              <a:t>2</a:t>
            </a:fld>
            <a:endParaRPr lang="nl-NL" dirty="0"/>
          </a:p>
        </p:txBody>
      </p:sp>
    </p:spTree>
    <p:extLst>
      <p:ext uri="{BB962C8B-B14F-4D97-AF65-F5344CB8AC3E}">
        <p14:creationId xmlns:p14="http://schemas.microsoft.com/office/powerpoint/2010/main" val="233039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3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Hoe ziet onze samenwerking er momenteel uit? We doen al van alles, dus als het goed is levert dat ook van alles op. </a:t>
            </a:r>
          </a:p>
          <a:p>
            <a:pPr eaLnBrk="1" hangingPunct="1">
              <a:spcBef>
                <a:spcPct val="0"/>
              </a:spcBef>
            </a:pPr>
            <a:endParaRPr lang="nl-NL" altLang="nl-NL" dirty="0"/>
          </a:p>
          <a:p>
            <a:pPr eaLnBrk="1" hangingPunct="1">
              <a:spcBef>
                <a:spcPct val="0"/>
              </a:spcBef>
            </a:pPr>
            <a:r>
              <a:rPr lang="nl-NL" altLang="nl-NL" dirty="0"/>
              <a:t>Aanvullen met eigen gegevens van de bibliotheek. </a:t>
            </a:r>
          </a:p>
          <a:p>
            <a:pPr eaLnBrk="1" hangingPunct="1">
              <a:spcBef>
                <a:spcPct val="0"/>
              </a:spcBef>
            </a:pPr>
            <a:endParaRPr lang="nl-NL" altLang="nl-NL" dirty="0"/>
          </a:p>
        </p:txBody>
      </p:sp>
      <p:sp>
        <p:nvSpPr>
          <p:cNvPr id="3686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0001AD-0938-4D85-BBBB-576A31131AD0}" type="slidenum">
              <a:rPr lang="nl-NL" smtClean="0"/>
              <a:pPr fontAlgn="base">
                <a:spcBef>
                  <a:spcPct val="0"/>
                </a:spcBef>
                <a:spcAft>
                  <a:spcPct val="0"/>
                </a:spcAft>
                <a:defRPr/>
              </a:pPr>
              <a:t>11</a:t>
            </a:fld>
            <a:endParaRPr lang="nl-NL"/>
          </a:p>
        </p:txBody>
      </p:sp>
    </p:spTree>
    <p:extLst>
      <p:ext uri="{BB962C8B-B14F-4D97-AF65-F5344CB8AC3E}">
        <p14:creationId xmlns:p14="http://schemas.microsoft.com/office/powerpoint/2010/main" val="373785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Toch weten we niet precies wat onze samenwerking oplevert. Als we dat wel weten, kunnen we ook gerichter werken aan het stimuleren van het lezen door leerlingen. In september 2015 verscheen de publicatie ‘Je gaat toch niet zomaar iets doen? Effectief werken met de Monitor</a:t>
            </a:r>
            <a:r>
              <a:rPr lang="nl-NL" altLang="nl-NL" baseline="0" dirty="0"/>
              <a:t> de Bibliotheek </a:t>
            </a:r>
            <a:r>
              <a:rPr lang="nl-NL" altLang="nl-NL" i="1" baseline="0" dirty="0"/>
              <a:t>op school.’ </a:t>
            </a:r>
          </a:p>
          <a:p>
            <a:pPr eaLnBrk="1" hangingPunct="1">
              <a:spcBef>
                <a:spcPct val="0"/>
              </a:spcBef>
            </a:pPr>
            <a:endParaRPr lang="nl-NL" altLang="nl-NL" i="1" dirty="0"/>
          </a:p>
          <a:p>
            <a:pPr eaLnBrk="1" hangingPunct="1">
              <a:spcBef>
                <a:spcPct val="0"/>
              </a:spcBef>
            </a:pPr>
            <a:r>
              <a:rPr lang="nl-NL" altLang="nl-NL" i="0" baseline="0" dirty="0"/>
              <a:t>Als je als school en bibliotheek gaat samenwerken, wil je niet ‘zomaar iets doen’. Je wilt bewust kiezen aan welke doelen je gaat werken en daarna wil je weten of je op de goede weg bent. De monitor is onmisbaar om scherpe doelen te formuleren voor de samenwerking en om vast te stellen in hoeverre de doelen worden bereikt. Is het percentage leerlingen dat zegt lezen leuk te vinden inderdaad gestegen tot 80 procent? Voeren alle leerkrachten maandelijks een boekenkring uit? Is het percentage ouders dat met hun kind praat over boeken inderdaad verdubbeld? Door ieder jaar de monitor uit te voeren krijgen de school en de bibliotheek een helder beeld van de veranderingen die hun samenwerking teweegbrengt bij leerlingen, leerkrachten en ouders. In de publicaties zijn vier voorbeelden van samenwerkingscombinaties van scholen en bibliotheken beschreven. Deze samenwerkingscombinaties laten zien dat hun monitorgegevens aantonen dat zij succesvol zijn in het bevorderen van de leescultuur op school en thuis.</a:t>
            </a:r>
            <a:endParaRPr lang="nl-NL" altLang="nl-NL" dirty="0"/>
          </a:p>
          <a:p>
            <a:pPr eaLnBrk="1" hangingPunct="1">
              <a:spcBef>
                <a:spcPct val="0"/>
              </a:spcBef>
            </a:pPr>
            <a:r>
              <a:rPr lang="nl-NL" altLang="nl-NL" dirty="0"/>
              <a:t> </a:t>
            </a:r>
          </a:p>
          <a:p>
            <a:pPr eaLnBrk="1" hangingPunct="1">
              <a:spcBef>
                <a:spcPct val="0"/>
              </a:spcBef>
            </a:pPr>
            <a:r>
              <a:rPr lang="nl-NL" altLang="nl-NL" dirty="0"/>
              <a:t>Met de Monitor de Bibliotheek </a:t>
            </a:r>
            <a:r>
              <a:rPr lang="nl-NL" altLang="nl-NL" i="1" dirty="0"/>
              <a:t>op school </a:t>
            </a:r>
            <a:r>
              <a:rPr lang="nl-NL" altLang="nl-NL" dirty="0"/>
              <a:t>kunnen we dit realiseren.</a:t>
            </a:r>
          </a:p>
          <a:p>
            <a:pPr eaLnBrk="1" hangingPunct="1">
              <a:spcBef>
                <a:spcPct val="0"/>
              </a:spcBef>
            </a:pPr>
            <a:endParaRPr lang="nl-NL" altLang="nl-NL" dirty="0"/>
          </a:p>
        </p:txBody>
      </p:sp>
      <p:sp>
        <p:nvSpPr>
          <p:cNvPr id="3789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E91A8-E2F9-41E8-A304-755F4A9B10F7}" type="slidenum">
              <a:rPr lang="nl-NL" smtClean="0"/>
              <a:pPr fontAlgn="base">
                <a:spcBef>
                  <a:spcPct val="0"/>
                </a:spcBef>
                <a:spcAft>
                  <a:spcPct val="0"/>
                </a:spcAft>
                <a:defRPr/>
              </a:pPr>
              <a:t>12</a:t>
            </a:fld>
            <a:endParaRPr lang="nl-NL"/>
          </a:p>
        </p:txBody>
      </p:sp>
    </p:spTree>
    <p:extLst>
      <p:ext uri="{BB962C8B-B14F-4D97-AF65-F5344CB8AC3E}">
        <p14:creationId xmlns:p14="http://schemas.microsoft.com/office/powerpoint/2010/main" val="317474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50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monitor is een digitaal instrument op het internet waarmee we via vragenlijsten een precies beeld krijgen van het lezen van leerlingen en van leesbevordering in de klas. </a:t>
            </a:r>
          </a:p>
          <a:p>
            <a:pPr eaLnBrk="1" hangingPunct="1">
              <a:spcBef>
                <a:spcPct val="0"/>
              </a:spcBef>
            </a:pPr>
            <a:r>
              <a:rPr lang="nl-NL" altLang="nl-NL" dirty="0"/>
              <a:t> </a:t>
            </a:r>
          </a:p>
          <a:p>
            <a:pPr eaLnBrk="1" hangingPunct="1">
              <a:spcBef>
                <a:spcPct val="0"/>
              </a:spcBef>
            </a:pPr>
            <a:r>
              <a:rPr lang="nl-NL" altLang="nl-NL" dirty="0"/>
              <a:t>De bibliotheek vult deze gegevens aan met leencijfers vanuit de bibliotheek, zodat we ook kunnen zien of daar ontwikkeling in zit.</a:t>
            </a:r>
          </a:p>
          <a:p>
            <a:pPr eaLnBrk="1" hangingPunct="1">
              <a:spcBef>
                <a:spcPct val="0"/>
              </a:spcBef>
            </a:pPr>
            <a:r>
              <a:rPr lang="nl-NL" altLang="nl-NL" dirty="0"/>
              <a:t> </a:t>
            </a:r>
          </a:p>
          <a:p>
            <a:pPr eaLnBrk="1" hangingPunct="1">
              <a:spcBef>
                <a:spcPct val="0"/>
              </a:spcBef>
            </a:pPr>
            <a:endParaRPr lang="nl-NL" altLang="nl-NL" dirty="0"/>
          </a:p>
        </p:txBody>
      </p:sp>
      <p:sp>
        <p:nvSpPr>
          <p:cNvPr id="3891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8B847-A2ED-40B0-A3F4-7E31FB31DC7E}" type="slidenum">
              <a:rPr lang="nl-NL" smtClean="0"/>
              <a:pPr fontAlgn="base">
                <a:spcBef>
                  <a:spcPct val="0"/>
                </a:spcBef>
                <a:spcAft>
                  <a:spcPct val="0"/>
                </a:spcAft>
                <a:defRPr/>
              </a:pPr>
              <a:t>13</a:t>
            </a:fld>
            <a:endParaRPr lang="nl-NL"/>
          </a:p>
        </p:txBody>
      </p:sp>
    </p:spTree>
    <p:extLst>
      <p:ext uri="{BB962C8B-B14F-4D97-AF65-F5344CB8AC3E}">
        <p14:creationId xmlns:p14="http://schemas.microsoft.com/office/powerpoint/2010/main" val="307069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4538"/>
            <a:ext cx="6615112" cy="3722687"/>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kumimoji="0" lang="nl-NL" altLang="nl-NL" sz="1200" b="0" i="0" u="none" strike="noStrike" kern="1200" cap="none" spc="0" normalizeH="0" baseline="0" noProof="0" dirty="0">
                <a:ln>
                  <a:noFill/>
                </a:ln>
                <a:solidFill>
                  <a:prstClr val="black"/>
                </a:solidFill>
                <a:effectLst/>
                <a:uLnTx/>
                <a:uFillTx/>
                <a:latin typeface="+mn-lt"/>
                <a:ea typeface="+mn-ea"/>
                <a:cs typeface="+mn-cs"/>
              </a:rPr>
              <a:t>Je kunt </a:t>
            </a:r>
            <a:r>
              <a:rPr kumimoji="0" lang="nl-NL" altLang="nl-NL" sz="1200" b="0" i="0" u="none" strike="noStrike" kern="1200" cap="none" spc="0" normalizeH="0" baseline="0" noProof="0" dirty="0" smtClean="0">
                <a:ln>
                  <a:noFill/>
                </a:ln>
                <a:solidFill>
                  <a:prstClr val="black"/>
                </a:solidFill>
                <a:effectLst/>
                <a:uLnTx/>
                <a:uFillTx/>
                <a:latin typeface="+mn-lt"/>
                <a:ea typeface="+mn-ea"/>
                <a:cs typeface="+mn-cs"/>
              </a:rPr>
              <a:t>hier aangeven </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dat de gegevens uit de monitor het mogelijk maken om opbrengstgericht te werken aan de samenwerking tussen school en bibliotheek. </a:t>
            </a:r>
            <a:r>
              <a:rPr kumimoji="0" lang="nl-NL" altLang="nl-NL" sz="1200" b="0" i="0" u="none" strike="noStrike" kern="1200" cap="none" spc="0" normalizeH="0" baseline="0" noProof="0" dirty="0" smtClean="0">
                <a:ln>
                  <a:noFill/>
                </a:ln>
                <a:solidFill>
                  <a:prstClr val="black"/>
                </a:solidFill>
                <a:effectLst/>
                <a:uLnTx/>
                <a:uFillTx/>
                <a:latin typeface="+mn-lt"/>
                <a:ea typeface="+mn-ea"/>
                <a:cs typeface="+mn-cs"/>
              </a:rPr>
              <a:t>Het gaat om </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een cyclisch proces, waarbij je op basis van resultaatgegevens je aanpak geregeld (jaarlijks) evalueert en bijstelt. Scholen die opbrengstgericht werken zijn meestal gewend om zo’n cyclus twee of drie keer per jaar te doorlopen. De cyclus voor de samenwerking met de bibliotheek zou </a:t>
            </a:r>
            <a:r>
              <a:rPr kumimoji="0" lang="nl-NL" altLang="nl-NL" sz="1200" b="0" i="0" u="none" strike="noStrike" kern="1200" cap="none" spc="0" normalizeH="0" baseline="0" noProof="0" dirty="0" smtClean="0">
                <a:ln>
                  <a:noFill/>
                </a:ln>
                <a:solidFill>
                  <a:prstClr val="black"/>
                </a:solidFill>
                <a:effectLst/>
                <a:uLnTx/>
                <a:uFillTx/>
                <a:latin typeface="+mn-lt"/>
                <a:ea typeface="+mn-ea"/>
                <a:cs typeface="+mn-cs"/>
              </a:rPr>
              <a:t>één </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keer per jaar doorlopen worden. Niet vaker, want dat zou teveel vragen van de leerlingen en de leerkrachten die de vragenlijsten moeten invullen. </a:t>
            </a:r>
            <a:endParaRPr lang="en-US" i="0" baseline="0" dirty="0"/>
          </a:p>
        </p:txBody>
      </p:sp>
      <p:sp>
        <p:nvSpPr>
          <p:cNvPr id="4" name="Tijdelijke aanduiding voor dianummer 3"/>
          <p:cNvSpPr>
            <a:spLocks noGrp="1"/>
          </p:cNvSpPr>
          <p:nvPr>
            <p:ph type="sldNum" idx="10"/>
          </p:nvPr>
        </p:nvSpPr>
        <p:spPr/>
        <p:txBody>
          <a:bodyPr/>
          <a:lstStyle/>
          <a:p>
            <a:fld id="{A9CA402F-3564-4728-88D5-9298A18810CC}" type="slidenum">
              <a:rPr lang="nl-NL" sz="1400" smtClean="0">
                <a:solidFill>
                  <a:prstClr val="black"/>
                </a:solidFill>
                <a:latin typeface="Times New Roman"/>
              </a:rPr>
              <a:pPr/>
              <a:t>14</a:t>
            </a:fld>
            <a:endParaRPr lang="nl-NL">
              <a:solidFill>
                <a:prstClr val="black"/>
              </a:solidFill>
            </a:endParaRPr>
          </a:p>
        </p:txBody>
      </p:sp>
    </p:spTree>
    <p:extLst>
      <p:ext uri="{BB962C8B-B14F-4D97-AF65-F5344CB8AC3E}">
        <p14:creationId xmlns:p14="http://schemas.microsoft.com/office/powerpoint/2010/main" val="92860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vragenlijsten zijn zo kort mogelijk gehouden. Het</a:t>
            </a:r>
            <a:r>
              <a:rPr lang="nl-NL" altLang="nl-NL" baseline="0" dirty="0"/>
              <a:t> is handig om de vragenlijsten onderwijs (voor leerlingen en leerkrachten) tijdens de presentatie bij de hand te hebben. Je vindt de vragenlijsten in de </a:t>
            </a:r>
            <a:r>
              <a:rPr lang="nl-NL" altLang="nl-NL" baseline="0" dirty="0" err="1"/>
              <a:t>toolkit</a:t>
            </a:r>
            <a:r>
              <a:rPr lang="nl-NL" altLang="nl-NL" baseline="0" dirty="0"/>
              <a:t> monitor op pro.debibliotheekopschool.nl. De vragenlijsten worden elk jaar minimaal aangepast.</a:t>
            </a:r>
            <a:endParaRPr lang="nl-NL" altLang="nl-NL" dirty="0"/>
          </a:p>
          <a:p>
            <a:pPr eaLnBrk="1" hangingPunct="1">
              <a:spcBef>
                <a:spcPct val="0"/>
              </a:spcBef>
            </a:pPr>
            <a:endParaRPr lang="nl-NL" altLang="nl-NL" dirty="0"/>
          </a:p>
          <a:p>
            <a:pPr eaLnBrk="1" hangingPunct="1">
              <a:spcBef>
                <a:spcPct val="0"/>
              </a:spcBef>
            </a:pPr>
            <a:r>
              <a:rPr lang="nl-NL" altLang="nl-NL" dirty="0"/>
              <a:t>De vragen over informatievaardigheden zijn optioneel. </a:t>
            </a:r>
          </a:p>
          <a:p>
            <a:pPr eaLnBrk="1" hangingPunct="1">
              <a:spcBef>
                <a:spcPct val="0"/>
              </a:spcBef>
            </a:pPr>
            <a:r>
              <a:rPr lang="nl-NL" altLang="nl-NL" dirty="0"/>
              <a:t>(</a:t>
            </a:r>
            <a:r>
              <a:rPr lang="nl-NL" altLang="nl-NL" dirty="0" err="1"/>
              <a:t>leerlingvragen</a:t>
            </a:r>
            <a:r>
              <a:rPr lang="nl-NL" altLang="nl-NL" dirty="0"/>
              <a:t>, leerkrachtvragen,  leesconsulentvragen)</a:t>
            </a:r>
          </a:p>
          <a:p>
            <a:pPr eaLnBrk="1" hangingPunct="1">
              <a:spcBef>
                <a:spcPct val="0"/>
              </a:spcBef>
            </a:pPr>
            <a:endParaRPr lang="nl-NL" altLang="nl-NL" dirty="0"/>
          </a:p>
          <a:p>
            <a:pPr eaLnBrk="1" hangingPunct="1">
              <a:spcBef>
                <a:spcPct val="0"/>
              </a:spcBef>
            </a:pPr>
            <a:r>
              <a:rPr lang="nl-NL" altLang="nl-NL" dirty="0"/>
              <a:t>De procedures rond het invullen komen straks nog aan bod. Laten we nu de vragenlijsten bekijken. Eerst de leerlingen. </a:t>
            </a:r>
          </a:p>
          <a:p>
            <a:pPr eaLnBrk="1" hangingPunct="1">
              <a:spcBef>
                <a:spcPct val="0"/>
              </a:spcBef>
            </a:pPr>
            <a:r>
              <a:rPr lang="nl-NL" altLang="nl-NL" dirty="0"/>
              <a:t> </a:t>
            </a:r>
          </a:p>
        </p:txBody>
      </p:sp>
      <p:sp>
        <p:nvSpPr>
          <p:cNvPr id="3994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CE57F-8ACB-4157-8267-CC37E9EE6FBF}" type="slidenum">
              <a:rPr lang="nl-NL" smtClean="0"/>
              <a:pPr fontAlgn="base">
                <a:spcBef>
                  <a:spcPct val="0"/>
                </a:spcBef>
                <a:spcAft>
                  <a:spcPct val="0"/>
                </a:spcAft>
                <a:defRPr/>
              </a:pPr>
              <a:t>15</a:t>
            </a:fld>
            <a:endParaRPr lang="nl-NL"/>
          </a:p>
        </p:txBody>
      </p:sp>
    </p:spTree>
    <p:extLst>
      <p:ext uri="{BB962C8B-B14F-4D97-AF65-F5344CB8AC3E}">
        <p14:creationId xmlns:p14="http://schemas.microsoft.com/office/powerpoint/2010/main" val="59209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Dit is het scherm waarop de leerlingen binnenkomen. De leerkracht krijgt hiervoor een link toegestuurd, zodat zij het scherm voor de leerlingen kan klaarzetten.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is mogelijk dat leerlingen de vragenlijst invullen met wenselijke antwoorden. Dit is gedeeltelijk op te lossen door bij de leerlingen te benadrukken dat alle antwoorden goed zijn en dat de leerlingen de vragen eerlijk moeten beantwoorden.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16</a:t>
            </a:fld>
            <a:endParaRPr lang="nl-NL"/>
          </a:p>
        </p:txBody>
      </p:sp>
    </p:spTree>
    <p:extLst>
      <p:ext uri="{BB962C8B-B14F-4D97-AF65-F5344CB8AC3E}">
        <p14:creationId xmlns:p14="http://schemas.microsoft.com/office/powerpoint/2010/main" val="44235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xfrm>
            <a:off x="128588" y="858838"/>
            <a:ext cx="6615112" cy="3722687"/>
          </a:xfrm>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zijn vragen voor de leerkrachten. </a:t>
            </a:r>
          </a:p>
          <a:p>
            <a:pPr eaLnBrk="1" hangingPunct="1">
              <a:spcBef>
                <a:spcPct val="0"/>
              </a:spcBef>
            </a:pPr>
            <a:r>
              <a:rPr lang="nl-NL" altLang="nl-NL" dirty="0"/>
              <a:t>Waarom de nadruk op </a:t>
            </a:r>
            <a:r>
              <a:rPr lang="nl-NL" altLang="nl-NL" dirty="0" err="1"/>
              <a:t>wereldoriënterende</a:t>
            </a:r>
            <a:r>
              <a:rPr lang="nl-NL" altLang="nl-NL" dirty="0"/>
              <a:t> onderwerpen? We hebben de indruk uit de landelijke gegevens dat hier nog veel winst te boeken is. Er wordt weinig gebruik gemaakt van de mogelijkheid om de bibliotheek te vragen naar collecties op maat bij bijvoorbeeld geschiedenis en aardrijkskunde. </a:t>
            </a: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dirty="0"/>
              <a:t>Vragen over Cito-score</a:t>
            </a:r>
            <a:r>
              <a:rPr lang="nl-NL" altLang="nl-NL" baseline="0" dirty="0"/>
              <a:t> en dyslectische kinderen worden gesteld in verband met de monitoring van laaggeletterdheid voor Tel mee met Taal (waarvan de programmalijnen van Kunst van Lezen onderdeel zijn). </a:t>
            </a:r>
            <a:r>
              <a:rPr lang="nl-NL" altLang="nl-NL" dirty="0"/>
              <a:t> </a:t>
            </a:r>
          </a:p>
          <a:p>
            <a:pPr eaLnBrk="1" hangingPunct="1">
              <a:spcBef>
                <a:spcPct val="0"/>
              </a:spcBef>
            </a:pPr>
            <a:endParaRPr lang="nl-NL" altLang="nl-NL" dirty="0"/>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3141E-AA38-4EE2-84C7-0B3B2DA16758}" type="slidenum">
              <a:rPr lang="nl-NL" smtClean="0"/>
              <a:pPr fontAlgn="base">
                <a:spcBef>
                  <a:spcPct val="0"/>
                </a:spcBef>
                <a:spcAft>
                  <a:spcPct val="0"/>
                </a:spcAft>
                <a:defRPr/>
              </a:pPr>
              <a:t>17</a:t>
            </a:fld>
            <a:endParaRPr lang="nl-NL"/>
          </a:p>
        </p:txBody>
      </p:sp>
    </p:spTree>
    <p:extLst>
      <p:ext uri="{BB962C8B-B14F-4D97-AF65-F5344CB8AC3E}">
        <p14:creationId xmlns:p14="http://schemas.microsoft.com/office/powerpoint/2010/main" val="304677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Dit is het scherm waarop de leerkrachten binnenkomen. Het is de bedoeling dat voor iedere groep een leerkracht de vragenlijst invult. Dus als je een duo-partner hebt, moet je even afspreken wie dit gaat doen. Het is belangrijk dat je wel samen de vragen doorneemt, zodat er een representatief beeld voor jullie groep wordt gegeven.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[N.B. Je kunt hier al aankondigen dat je straks de email-adressen van de leerkrachten zult verzamelen.]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a:spcBef>
                <a:spcPct val="0"/>
              </a:spcBef>
            </a:pPr>
            <a:endParaRPr lang="nl-NL" dirty="0">
              <a:ea typeface="MS PGothic" pitchFamily="34" charset="-128"/>
            </a:endParaRPr>
          </a:p>
        </p:txBody>
      </p:sp>
    </p:spTree>
    <p:extLst>
      <p:ext uri="{BB962C8B-B14F-4D97-AF65-F5344CB8AC3E}">
        <p14:creationId xmlns:p14="http://schemas.microsoft.com/office/powerpoint/2010/main" val="288893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xfrm>
            <a:off x="128588" y="858838"/>
            <a:ext cx="6615112" cy="3722687"/>
          </a:xfrm>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zijn vragen voor de leerkrachten. </a:t>
            </a:r>
          </a:p>
          <a:p>
            <a:pPr eaLnBrk="1" hangingPunct="1">
              <a:spcBef>
                <a:spcPct val="0"/>
              </a:spcBef>
            </a:pPr>
            <a:r>
              <a:rPr lang="nl-NL" altLang="nl-NL" dirty="0"/>
              <a:t>Waarom de nadruk op </a:t>
            </a:r>
            <a:r>
              <a:rPr lang="nl-NL" altLang="nl-NL" dirty="0" err="1"/>
              <a:t>wereldoriënterende</a:t>
            </a:r>
            <a:r>
              <a:rPr lang="nl-NL" altLang="nl-NL" dirty="0"/>
              <a:t> onderwerpen? We hebben de indruk uit de landelijke gegevens dat hier nog veel winst te boeken is. Er wordt weinig gebruik gemaakt van de mogelijkheid om de bibliotheek te vragen naar collecties op maat bij bijvoorbeeld geschiedenis en aardrijkskunde. </a:t>
            </a:r>
            <a:r>
              <a:rPr lang="nl-NL" altLang="nl-NL" dirty="0" smtClean="0"/>
              <a:t>Methodieken die zich richten op effectief leesonderwijs</a:t>
            </a:r>
            <a:r>
              <a:rPr lang="nl-NL" altLang="nl-NL" baseline="0" dirty="0" smtClean="0"/>
              <a:t> werken met betekenisvolle thema’s binnen </a:t>
            </a:r>
            <a:r>
              <a:rPr lang="nl-NL" altLang="nl-NL" baseline="0" dirty="0" err="1" smtClean="0"/>
              <a:t>wereldorientatie</a:t>
            </a:r>
            <a:r>
              <a:rPr lang="nl-NL" altLang="nl-NL" baseline="0" dirty="0" smtClean="0"/>
              <a:t>, met behulp van een collectie rijke teksten.</a:t>
            </a:r>
            <a:endParaRPr lang="nl-NL" altLang="nl-NL" dirty="0"/>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3141E-AA38-4EE2-84C7-0B3B2DA16758}" type="slidenum">
              <a:rPr lang="nl-NL" smtClean="0"/>
              <a:pPr fontAlgn="base">
                <a:spcBef>
                  <a:spcPct val="0"/>
                </a:spcBef>
                <a:spcAft>
                  <a:spcPct val="0"/>
                </a:spcAft>
                <a:defRPr/>
              </a:pPr>
              <a:t>19</a:t>
            </a:fld>
            <a:endParaRPr lang="nl-NL"/>
          </a:p>
        </p:txBody>
      </p:sp>
    </p:spTree>
    <p:extLst>
      <p:ext uri="{BB962C8B-B14F-4D97-AF65-F5344CB8AC3E}">
        <p14:creationId xmlns:p14="http://schemas.microsoft.com/office/powerpoint/2010/main" val="405715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20</a:t>
            </a:fld>
            <a:endParaRPr lang="nl-NL" dirty="0"/>
          </a:p>
        </p:txBody>
      </p:sp>
    </p:spTree>
    <p:extLst>
      <p:ext uri="{BB962C8B-B14F-4D97-AF65-F5344CB8AC3E}">
        <p14:creationId xmlns:p14="http://schemas.microsoft.com/office/powerpoint/2010/main" val="164996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a:t>Wil je het belang van de Monitor (opnieuw) bespreken met een schooldirecteur of -bestuur? Laat dan de promotiefilm Monitor de Bibliotheek op school (pro.debibliotheekopschool.nl - </a:t>
            </a:r>
            <a:r>
              <a:rPr lang="nl-NL" sz="1200" dirty="0" err="1"/>
              <a:t>toolkit</a:t>
            </a:r>
            <a:r>
              <a:rPr lang="nl-NL" sz="1200" dirty="0"/>
              <a:t> monitor of</a:t>
            </a:r>
            <a:r>
              <a:rPr lang="nl-NL" sz="1200" baseline="0" dirty="0"/>
              <a:t> rechtstreeks via </a:t>
            </a:r>
            <a:r>
              <a:rPr lang="nl-NL" sz="1200" baseline="0" dirty="0" err="1"/>
              <a:t>youtube</a:t>
            </a:r>
            <a:r>
              <a:rPr lang="nl-NL" sz="1200" baseline="0" dirty="0"/>
              <a:t>  https://www.youtube.com/results?search_query=promofilim+monitor+de+bibliotheek+op+school </a:t>
            </a:r>
            <a:r>
              <a:rPr lang="nl-NL" sz="1200" dirty="0"/>
              <a:t>) zien. Daarin vertelt een schooldirecteur hoe zijn team met de Monitor meer regie over het leesonderwijs heeft gekregen. De taalcoördinator vertelt hoe zij beter in staat is het team aan te sturen, omdat ze nu weet waar de verbeterpunten liggen. De </a:t>
            </a:r>
            <a:r>
              <a:rPr lang="nl-NL" sz="1200" dirty="0" err="1"/>
              <a:t>leesmediaconsulent</a:t>
            </a:r>
            <a:r>
              <a:rPr lang="nl-NL" sz="1200" dirty="0"/>
              <a:t> vertelt hoe het leesplezier op school is gestegen sinds ze daar doelgericht aan werken. Maak</a:t>
            </a:r>
            <a:r>
              <a:rPr lang="nl-NL" sz="1200" baseline="0" dirty="0"/>
              <a:t> vervolgens een keuze uit de volgende slides om de presentatie uit te breiden met meer details over de Monitor de Bibliotheek op school.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aseline="0" dirty="0"/>
              <a:t>Extra informatie: Onderwijsspecialisten en leesconsulenten vinden in de toolkit monitor </a:t>
            </a:r>
            <a:r>
              <a:rPr lang="nl-NL" sz="1200" baseline="0" dirty="0" smtClean="0"/>
              <a:t>drie </a:t>
            </a:r>
            <a:r>
              <a:rPr lang="nl-NL" sz="1200" baseline="0" dirty="0" err="1"/>
              <a:t>webinars</a:t>
            </a:r>
            <a:r>
              <a:rPr lang="nl-NL" sz="1200" baseline="0" dirty="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sz="1200" baseline="0" dirty="0" smtClean="0"/>
              <a:t>Analyse </a:t>
            </a:r>
            <a:r>
              <a:rPr lang="nl-NL" sz="1200" baseline="0" dirty="0"/>
              <a:t>monitorgegevens (maart 2020)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sz="1200" baseline="0" dirty="0"/>
              <a:t>Scholen motiveren om mee te blijven doen met de monitor </a:t>
            </a:r>
            <a:r>
              <a:rPr lang="nl-NL" sz="1200" baseline="0" dirty="0" err="1"/>
              <a:t>dBos</a:t>
            </a:r>
            <a:r>
              <a:rPr lang="nl-NL" sz="1200" baseline="0" dirty="0"/>
              <a:t> (juli 2020</a:t>
            </a:r>
            <a:r>
              <a:rPr lang="nl-NL" sz="1200" baseline="0" dirty="0" smtClean="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sz="1200" baseline="0" dirty="0" smtClean="0"/>
              <a:t>Werken met de monitor po/vo (november 2021)</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nl-NL"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aseline="0" dirty="0"/>
              <a:t>In deze </a:t>
            </a:r>
            <a:r>
              <a:rPr lang="nl-NL" sz="1200" baseline="0" dirty="0" err="1"/>
              <a:t>toolkit</a:t>
            </a:r>
            <a:r>
              <a:rPr lang="nl-NL" sz="1200" baseline="0" dirty="0"/>
              <a:t> vind je ook een Handreiking Meedoen met de monitor: scholen opnieuw motiveren voor de monitor.</a:t>
            </a:r>
            <a:endParaRPr lang="nl-NL" sz="1200" dirty="0"/>
          </a:p>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3</a:t>
            </a:fld>
            <a:endParaRPr lang="nl-NL" dirty="0"/>
          </a:p>
        </p:txBody>
      </p:sp>
    </p:spTree>
    <p:extLst>
      <p:ext uri="{BB962C8B-B14F-4D97-AF65-F5344CB8AC3E}">
        <p14:creationId xmlns:p14="http://schemas.microsoft.com/office/powerpoint/2010/main" val="140860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Als alle gegevens zijn ingevoerd, kunnen we zien hoe onze school ervoor staat, in vergelijking met het gemiddelde van alle scholen in de monitor. Op</a:t>
            </a:r>
            <a:r>
              <a:rPr lang="nl-NL" altLang="nl-NL" baseline="0" dirty="0"/>
              <a:t> de volgende slides een aantal voorbeelden van grafieken met landelijke resultaten en resultaten van een school.</a:t>
            </a:r>
            <a:endParaRPr lang="nl-NL" altLang="nl-NL" dirty="0"/>
          </a:p>
          <a:p>
            <a:pPr eaLnBrk="1" hangingPunct="1">
              <a:spcBef>
                <a:spcPct val="0"/>
              </a:spcBef>
            </a:pPr>
            <a:r>
              <a:rPr lang="nl-NL" altLang="nl-NL" dirty="0"/>
              <a:t> </a:t>
            </a:r>
          </a:p>
          <a:p>
            <a:pPr eaLnBrk="1" hangingPunct="1">
              <a:spcBef>
                <a:spcPct val="0"/>
              </a:spcBef>
            </a:pPr>
            <a:r>
              <a:rPr lang="nl-NL" altLang="nl-NL" dirty="0"/>
              <a:t>[N.B. Daarnaast zie je hoe de invoering van het leesbevorderingsbeleid op school verloopt. Het gaat dus niet alleen om vergelijking met landelijke gemiddelden, maar ook om hoe de school zich ontwikkelt op de gebieden waarvoor zij ambities heeft geformuleerd in haar beleid.] </a:t>
            </a:r>
          </a:p>
          <a:p>
            <a:pPr eaLnBrk="1" hangingPunct="1">
              <a:spcBef>
                <a:spcPct val="0"/>
              </a:spcBef>
            </a:pPr>
            <a:r>
              <a:rPr lang="nl-NL" altLang="nl-NL" dirty="0"/>
              <a:t> </a:t>
            </a:r>
          </a:p>
          <a:p>
            <a:pPr eaLnBrk="1" hangingPunct="1">
              <a:spcBef>
                <a:spcPct val="0"/>
              </a:spcBef>
            </a:pPr>
            <a:r>
              <a:rPr lang="nl-NL" altLang="nl-NL" dirty="0"/>
              <a:t>We gaan nu kijken naar wat voorbeelden uit de monitor met betrekking tot de drie belangrijkste indicatoren voor lezen bij kinderen: leengedrag, leesgedrag en leesplezier.</a:t>
            </a:r>
          </a:p>
          <a:p>
            <a:pPr eaLnBrk="1" hangingPunct="1">
              <a:spcBef>
                <a:spcPct val="0"/>
              </a:spcBef>
            </a:pPr>
            <a:endParaRPr lang="nl-NL" altLang="nl-NL" dirty="0"/>
          </a:p>
        </p:txBody>
      </p:sp>
      <p:sp>
        <p:nvSpPr>
          <p:cNvPr id="460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BE2B7-8B59-43CB-AD4C-1536862DF8CF}" type="slidenum">
              <a:rPr lang="nl-NL" smtClean="0"/>
              <a:pPr fontAlgn="base">
                <a:spcBef>
                  <a:spcPct val="0"/>
                </a:spcBef>
                <a:spcAft>
                  <a:spcPct val="0"/>
                </a:spcAft>
                <a:defRPr/>
              </a:pPr>
              <a:t>21</a:t>
            </a:fld>
            <a:endParaRPr lang="nl-NL" dirty="0"/>
          </a:p>
        </p:txBody>
      </p:sp>
    </p:spTree>
    <p:extLst>
      <p:ext uri="{BB962C8B-B14F-4D97-AF65-F5344CB8AC3E}">
        <p14:creationId xmlns:p14="http://schemas.microsoft.com/office/powerpoint/2010/main" val="306938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63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Op deze school zie je een ander beeld. In groep 6 wordt veel gelezen. In groep 8 vindt een daling plaats. </a:t>
            </a:r>
          </a:p>
          <a:p>
            <a:pPr eaLnBrk="1" hangingPunct="1">
              <a:spcBef>
                <a:spcPct val="0"/>
              </a:spcBef>
            </a:pPr>
            <a:r>
              <a:rPr lang="nl-NL" altLang="nl-NL" dirty="0"/>
              <a:t> </a:t>
            </a:r>
          </a:p>
          <a:p>
            <a:pPr eaLnBrk="1" hangingPunct="1">
              <a:spcBef>
                <a:spcPct val="0"/>
              </a:spcBef>
            </a:pPr>
            <a:r>
              <a:rPr lang="nl-NL" altLang="nl-NL" dirty="0"/>
              <a:t>Het is interessant om samen naar een verklaring te zoeken en te bezien of hier reden is om zaken iets anders aan te pakken. </a:t>
            </a:r>
          </a:p>
          <a:p>
            <a:pPr eaLnBrk="1" hangingPunct="1">
              <a:spcBef>
                <a:spcPct val="0"/>
              </a:spcBef>
            </a:pPr>
            <a:endParaRPr lang="nl-NL" altLang="nl-NL" dirty="0">
              <a:ea typeface="ＭＳ Ｐゴシック" pitchFamily="34" charset="-128"/>
            </a:endParaRPr>
          </a:p>
        </p:txBody>
      </p:sp>
      <p:sp>
        <p:nvSpPr>
          <p:cNvPr id="5018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8BB92-4371-44DE-AD85-3303E0F9D241}" type="slidenum">
              <a:rPr lang="nl-NL" smtClean="0"/>
              <a:pPr fontAlgn="base">
                <a:spcBef>
                  <a:spcPct val="0"/>
                </a:spcBef>
                <a:spcAft>
                  <a:spcPct val="0"/>
                </a:spcAft>
                <a:defRPr/>
              </a:pPr>
              <a:t>23</a:t>
            </a:fld>
            <a:endParaRPr lang="nl-NL" dirty="0"/>
          </a:p>
        </p:txBody>
      </p:sp>
    </p:spTree>
    <p:extLst>
      <p:ext uri="{BB962C8B-B14F-4D97-AF65-F5344CB8AC3E}">
        <p14:creationId xmlns:p14="http://schemas.microsoft.com/office/powerpoint/2010/main" val="3095222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Laatste voorbeeld: leesplezier. Ook hier weer eerst het landelijke beeld. Dat komt aardig overeen met leesgedrag, zoals te verwachten. </a:t>
            </a:r>
          </a:p>
          <a:p>
            <a:pPr eaLnBrk="1" hangingPunct="1">
              <a:spcBef>
                <a:spcPct val="0"/>
              </a:spcBef>
            </a:pPr>
            <a:endParaRPr lang="nl-NL" altLang="nl-NL" dirty="0">
              <a:ea typeface="ＭＳ Ｐゴシック" pitchFamily="34" charset="-128"/>
            </a:endParaRPr>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A2889-BEE6-41EA-AAC9-3D4624BD1D76}" type="slidenum">
              <a:rPr lang="nl-NL" smtClean="0"/>
              <a:pPr fontAlgn="base">
                <a:spcBef>
                  <a:spcPct val="0"/>
                </a:spcBef>
                <a:spcAft>
                  <a:spcPct val="0"/>
                </a:spcAft>
                <a:defRPr/>
              </a:pPr>
              <a:t>24</a:t>
            </a:fld>
            <a:endParaRPr lang="nl-NL" dirty="0"/>
          </a:p>
        </p:txBody>
      </p:sp>
    </p:spTree>
    <p:extLst>
      <p:ext uri="{BB962C8B-B14F-4D97-AF65-F5344CB8AC3E}">
        <p14:creationId xmlns:p14="http://schemas.microsoft.com/office/powerpoint/2010/main" val="411039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83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Maar op een school kan het er heel anders uitzien, zoals hier. </a:t>
            </a:r>
          </a:p>
          <a:p>
            <a:pPr eaLnBrk="1" hangingPunct="1">
              <a:spcBef>
                <a:spcPct val="0"/>
              </a:spcBef>
            </a:pPr>
            <a:endParaRPr lang="nl-NL" altLang="nl-NL" dirty="0">
              <a:ea typeface="ＭＳ Ｐゴシック" pitchFamily="34" charset="-128"/>
            </a:endParaRPr>
          </a:p>
        </p:txBody>
      </p:sp>
      <p:sp>
        <p:nvSpPr>
          <p:cNvPr id="5222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5A88C-47BD-4FE5-92CD-FBF0D910F2CF}" type="slidenum">
              <a:rPr lang="nl-NL" smtClean="0"/>
              <a:pPr fontAlgn="base">
                <a:spcBef>
                  <a:spcPct val="0"/>
                </a:spcBef>
                <a:spcAft>
                  <a:spcPct val="0"/>
                </a:spcAft>
                <a:defRPr/>
              </a:pPr>
              <a:t>25</a:t>
            </a:fld>
            <a:endParaRPr lang="nl-NL" dirty="0"/>
          </a:p>
        </p:txBody>
      </p:sp>
    </p:spTree>
    <p:extLst>
      <p:ext uri="{BB962C8B-B14F-4D97-AF65-F5344CB8AC3E}">
        <p14:creationId xmlns:p14="http://schemas.microsoft.com/office/powerpoint/2010/main" val="1826975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52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Nog een voorbeeld: leesgedrag. Hoeveel lezen kinderen eigenlijk? Dit is weer het landelijke beeld. Er wordt veel gelezen. In de hogere groepen neemt het lezen wat af. </a:t>
            </a:r>
          </a:p>
          <a:p>
            <a:pPr eaLnBrk="1" hangingPunct="1">
              <a:spcBef>
                <a:spcPct val="0"/>
              </a:spcBef>
            </a:pPr>
            <a:endParaRPr lang="nl-NL" altLang="nl-NL" dirty="0">
              <a:ea typeface="ＭＳ Ｐゴシック" pitchFamily="34" charset="-128"/>
            </a:endParaRPr>
          </a:p>
        </p:txBody>
      </p:sp>
      <p:sp>
        <p:nvSpPr>
          <p:cNvPr id="4915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A5491-6020-4775-8BA4-C207DA0E8555}" type="slidenum">
              <a:rPr lang="nl-NL" smtClean="0"/>
              <a:pPr fontAlgn="base">
                <a:spcBef>
                  <a:spcPct val="0"/>
                </a:spcBef>
                <a:spcAft>
                  <a:spcPct val="0"/>
                </a:spcAft>
                <a:defRPr/>
              </a:pPr>
              <a:t>26</a:t>
            </a:fld>
            <a:endParaRPr lang="nl-NL" dirty="0"/>
          </a:p>
        </p:txBody>
      </p:sp>
    </p:spTree>
    <p:extLst>
      <p:ext uri="{BB962C8B-B14F-4D97-AF65-F5344CB8AC3E}">
        <p14:creationId xmlns:p14="http://schemas.microsoft.com/office/powerpoint/2010/main" val="3220025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Landelijk beeld laat zien dat leerlingen het meest informatie</a:t>
            </a:r>
            <a:r>
              <a:rPr lang="nl-NL" baseline="0" dirty="0"/>
              <a:t> zoeken via internet op computer of tablet.</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27</a:t>
            </a:fld>
            <a:endParaRPr lang="nl-NL" dirty="0"/>
          </a:p>
        </p:txBody>
      </p:sp>
    </p:spTree>
    <p:extLst>
      <p:ext uri="{BB962C8B-B14F-4D97-AF65-F5344CB8AC3E}">
        <p14:creationId xmlns:p14="http://schemas.microsoft.com/office/powerpoint/2010/main" val="1799797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Hetzelfde</a:t>
            </a:r>
            <a:r>
              <a:rPr lang="nl-NL" baseline="0" dirty="0"/>
              <a:t> beeld wordt getoond met gegevens van deze school.</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28</a:t>
            </a:fld>
            <a:endParaRPr lang="nl-NL" dirty="0"/>
          </a:p>
        </p:txBody>
      </p:sp>
    </p:spTree>
    <p:extLst>
      <p:ext uri="{BB962C8B-B14F-4D97-AF65-F5344CB8AC3E}">
        <p14:creationId xmlns:p14="http://schemas.microsoft.com/office/powerpoint/2010/main" val="100566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is een beeld van een specifieke school in de monitor. Je ziet hier een grote uitschieter in groep 5 en wel wat povere cijfers in groep 7 en 8. </a:t>
            </a:r>
          </a:p>
          <a:p>
            <a:pPr eaLnBrk="1" hangingPunct="1">
              <a:spcBef>
                <a:spcPct val="0"/>
              </a:spcBef>
            </a:pPr>
            <a:r>
              <a:rPr lang="nl-NL" altLang="nl-NL" dirty="0"/>
              <a:t> </a:t>
            </a:r>
          </a:p>
          <a:p>
            <a:pPr eaLnBrk="1" hangingPunct="1">
              <a:spcBef>
                <a:spcPct val="0"/>
              </a:spcBef>
            </a:pPr>
            <a:r>
              <a:rPr lang="nl-NL" altLang="nl-NL" dirty="0"/>
              <a:t>Als je de twee beelden naast elkaar beschouwt, heb je dus een mooi uitgangspunt voor discussie. Wat is er aan de hand in groep 5? Kunnen anderen daar iets van leren?</a:t>
            </a:r>
          </a:p>
          <a:p>
            <a:pPr eaLnBrk="1" hangingPunct="1">
              <a:spcBef>
                <a:spcPct val="0"/>
              </a:spcBef>
            </a:pPr>
            <a:endParaRPr lang="nl-NL" altLang="nl-NL" dirty="0"/>
          </a:p>
        </p:txBody>
      </p:sp>
    </p:spTree>
    <p:extLst>
      <p:ext uri="{BB962C8B-B14F-4D97-AF65-F5344CB8AC3E}">
        <p14:creationId xmlns:p14="http://schemas.microsoft.com/office/powerpoint/2010/main" val="2370192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93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Nadat alle gegevens zijn ingevoerd en een landelijke controle heeft plaatsgevonden op de kwaliteit van de invoer, gaan we samen de resultaten bekijken. </a:t>
            </a:r>
          </a:p>
          <a:p>
            <a:pPr eaLnBrk="1" hangingPunct="1">
              <a:spcBef>
                <a:spcPct val="0"/>
              </a:spcBef>
            </a:pPr>
            <a:r>
              <a:rPr lang="nl-NL" altLang="nl-NL" dirty="0"/>
              <a:t> </a:t>
            </a:r>
          </a:p>
          <a:p>
            <a:pPr eaLnBrk="1" hangingPunct="1">
              <a:spcBef>
                <a:spcPct val="0"/>
              </a:spcBef>
            </a:pPr>
            <a:r>
              <a:rPr lang="nl-NL" altLang="nl-NL" dirty="0"/>
              <a:t>De cijfers bieden een basis om leesbevorderingsactiviteiten of informatievaardigheden gerichter in te gaan zetten. We gaan daar afspraken over maken en volgend jaar aan de hand van de volgende meting kijken of de uitvoering van de afspraken leidt tot de gewenste veranderingen. </a:t>
            </a:r>
          </a:p>
          <a:p>
            <a:pPr eaLnBrk="1" hangingPunct="1">
              <a:spcBef>
                <a:spcPct val="0"/>
              </a:spcBef>
            </a:pPr>
            <a:endParaRPr lang="nl-NL" altLang="nl-NL" dirty="0"/>
          </a:p>
        </p:txBody>
      </p:sp>
      <p:sp>
        <p:nvSpPr>
          <p:cNvPr id="532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59C68-0AE5-4C11-9B81-077087A17446}" type="slidenum">
              <a:rPr lang="nl-NL" smtClean="0"/>
              <a:pPr fontAlgn="base">
                <a:spcBef>
                  <a:spcPct val="0"/>
                </a:spcBef>
                <a:spcAft>
                  <a:spcPct val="0"/>
                </a:spcAft>
                <a:defRPr/>
              </a:pPr>
              <a:t>30</a:t>
            </a:fld>
            <a:endParaRPr lang="nl-NL" dirty="0"/>
          </a:p>
        </p:txBody>
      </p:sp>
    </p:spTree>
    <p:extLst>
      <p:ext uri="{BB962C8B-B14F-4D97-AF65-F5344CB8AC3E}">
        <p14:creationId xmlns:p14="http://schemas.microsoft.com/office/powerpoint/2010/main" val="578402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04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Tijd voor de werkafspraken. Wat is ervoor nodig om dit allemaal voor elkaar te krijgen? Eerst de vragenlijst voor de leerkrachten.</a:t>
            </a:r>
          </a:p>
          <a:p>
            <a:endParaRPr lang="nl-NL" altLang="nl-NL" dirty="0"/>
          </a:p>
          <a:p>
            <a:r>
              <a:rPr lang="nl-NL" altLang="nl-NL" dirty="0"/>
              <a:t>[N.B. Licht toe en vraag of het mogelijk is om nu de namen en email-adressen te verzamelen van degenen die de vragenlijst gaan invullen. Je kunt dit eventueel ook overlaten aan de leescoördinator, als je daarover vooraf afspraken hebt gemaakt.]</a:t>
            </a:r>
          </a:p>
          <a:p>
            <a:r>
              <a:rPr lang="nl-NL" altLang="nl-NL" dirty="0"/>
              <a:t> </a:t>
            </a:r>
          </a:p>
          <a:p>
            <a:pPr lvl="0" eaLnBrk="1" hangingPunct="1">
              <a:spcBef>
                <a:spcPct val="0"/>
              </a:spcBef>
              <a:defRPr/>
            </a:pPr>
            <a:r>
              <a:rPr lang="nl-NL" altLang="nl-NL" b="1" dirty="0">
                <a:solidFill>
                  <a:prstClr val="black"/>
                </a:solidFill>
              </a:rPr>
              <a:t>Combinatiegroep</a:t>
            </a:r>
          </a:p>
          <a:p>
            <a:pPr lvl="0" eaLnBrk="1" hangingPunct="1">
              <a:spcBef>
                <a:spcPct val="0"/>
              </a:spcBef>
              <a:defRPr/>
            </a:pPr>
            <a:r>
              <a:rPr lang="nl-NL" altLang="nl-NL" dirty="0">
                <a:solidFill>
                  <a:prstClr val="black"/>
                </a:solidFill>
              </a:rPr>
              <a:t>Leerkrachten met een combinatiegroep vullen twee vragenlijsten in bijvoorbeeld in combinatiegroep 5/6: de vragenlijst voor groep 5 en de vragenlijst voor groep 6. Deze leerkracht ontvangt ook 2 afzonderlijke links naar de vragenlijsten, zowel voor leerkrachten als voor de leerlingen. Kopieermogelijkheid vragenlijst: Leerkrachten met een combinatiegroep hebben de mogelijkheid om de vragenlijst van de ene groep te kopiëren naar de andere groep en daarna de vragenlijst waar nodig aan te passen.</a:t>
            </a:r>
          </a:p>
          <a:p>
            <a:pPr lvl="0" eaLnBrk="1" hangingPunct="1">
              <a:spcBef>
                <a:spcPct val="0"/>
              </a:spcBef>
              <a:defRPr/>
            </a:pPr>
            <a:r>
              <a:rPr lang="nl-NL" altLang="nl-NL" dirty="0">
                <a:solidFill>
                  <a:prstClr val="black"/>
                </a:solidFill>
              </a:rPr>
              <a:t>Leerkrachten die met een duo-partner een combinatiegroep hebben kunnen onderling het invullen van de twee groepen verdelen.</a:t>
            </a:r>
          </a:p>
          <a:p>
            <a:endParaRPr lang="nl-NL" altLang="nl-NL" dirty="0"/>
          </a:p>
        </p:txBody>
      </p:sp>
      <p:sp>
        <p:nvSpPr>
          <p:cNvPr id="4" name="Tijdelijke aanduiding voor dianummer 3"/>
          <p:cNvSpPr>
            <a:spLocks noGrp="1"/>
          </p:cNvSpPr>
          <p:nvPr>
            <p:ph type="sldNum" sz="quarter" idx="5"/>
          </p:nvPr>
        </p:nvSpPr>
        <p:spPr/>
        <p:txBody>
          <a:bodyPr/>
          <a:lstStyle/>
          <a:p>
            <a:pPr>
              <a:defRPr/>
            </a:pPr>
            <a:fld id="{561DA334-0EDC-4BBF-B406-C042A430E621}" type="slidenum">
              <a:rPr lang="nl-NL" smtClean="0"/>
              <a:pPr>
                <a:defRPr/>
              </a:pPr>
              <a:t>31</a:t>
            </a:fld>
            <a:endParaRPr lang="nl-NL" dirty="0"/>
          </a:p>
        </p:txBody>
      </p:sp>
    </p:spTree>
    <p:extLst>
      <p:ext uri="{BB962C8B-B14F-4D97-AF65-F5344CB8AC3E}">
        <p14:creationId xmlns:p14="http://schemas.microsoft.com/office/powerpoint/2010/main" val="350754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Het is voor het eerst dat op basis van wetenschappelijk onderzoek in Nederland een verband is aangetoond tussen lezen en scores op de Cito-eindtoets. </a:t>
            </a:r>
          </a:p>
          <a:p>
            <a:pPr eaLnBrk="1" hangingPunct="1">
              <a:spcBef>
                <a:spcPct val="0"/>
              </a:spcBef>
            </a:pPr>
            <a:r>
              <a:rPr lang="nl-NL" altLang="nl-NL" dirty="0"/>
              <a:t> </a:t>
            </a:r>
          </a:p>
          <a:p>
            <a:pPr eaLnBrk="1" hangingPunct="1">
              <a:spcBef>
                <a:spcPct val="0"/>
              </a:spcBef>
            </a:pPr>
            <a:r>
              <a:rPr lang="nl-NL" altLang="nl-NL" dirty="0"/>
              <a:t>De onderzoekers hebben gekeken naar de relatie tussen het gebruik van media (boeken, tijdschriften, televisie, internet, games) en de hoogte van de scores voor taal (alle onderdelen), wiskunde, studievaardigheden en wereldoriëntatie. Alleen voor het lezen van boeken vonden zij een positief effect (zij het, tegen verwachting, niet op de scores voor wereldoriëntatie). </a:t>
            </a:r>
          </a:p>
          <a:p>
            <a:pPr eaLnBrk="1" hangingPunct="1">
              <a:spcBef>
                <a:spcPct val="0"/>
              </a:spcBef>
            </a:pPr>
            <a:r>
              <a:rPr lang="nl-NL" altLang="nl-NL" dirty="0"/>
              <a:t> </a:t>
            </a:r>
          </a:p>
          <a:p>
            <a:pPr eaLnBrk="1" hangingPunct="1">
              <a:spcBef>
                <a:spcPct val="0"/>
              </a:spcBef>
            </a:pPr>
            <a:r>
              <a:rPr lang="nl-NL" altLang="nl-NL" dirty="0"/>
              <a:t>Boeken van een hoger niveau betekent in dit onderzoek: boeken voor de hogere leeftijdscategorie (dit is ook een belangrijk gegeven voor de leesconsulent!).</a:t>
            </a:r>
          </a:p>
          <a:p>
            <a:pPr eaLnBrk="1" hangingPunct="1">
              <a:spcBef>
                <a:spcPct val="0"/>
              </a:spcBef>
            </a:pPr>
            <a:r>
              <a:rPr lang="nl-NL" altLang="nl-NL" dirty="0"/>
              <a:t> </a:t>
            </a:r>
          </a:p>
          <a:p>
            <a:pPr eaLnBrk="1" hangingPunct="1">
              <a:spcBef>
                <a:spcPct val="0"/>
              </a:spcBef>
            </a:pPr>
            <a:r>
              <a:rPr lang="nl-NL" altLang="nl-NL" dirty="0"/>
              <a:t>De relatie met wiskunde wordt verklaard doordat sommen vaak veel taal bevatten. </a:t>
            </a:r>
          </a:p>
          <a:p>
            <a:pPr eaLnBrk="1" hangingPunct="1">
              <a:spcBef>
                <a:spcPct val="0"/>
              </a:spcBef>
            </a:pPr>
            <a:r>
              <a:rPr lang="nl-NL" altLang="nl-NL" dirty="0"/>
              <a:t> </a:t>
            </a:r>
          </a:p>
          <a:p>
            <a:pPr eaLnBrk="1" hangingPunct="1">
              <a:spcBef>
                <a:spcPct val="0"/>
              </a:spcBef>
            </a:pPr>
            <a:r>
              <a:rPr lang="nl-NL" altLang="nl-NL" dirty="0"/>
              <a:t>[N.B. Je kunt niet zeggen: als kinderen meer gaan lezen, zullen zij </a:t>
            </a:r>
            <a:r>
              <a:rPr lang="nl-NL" altLang="nl-NL" i="1" dirty="0"/>
              <a:t>daardoor</a:t>
            </a:r>
            <a:r>
              <a:rPr lang="nl-NL" altLang="nl-NL" dirty="0"/>
              <a:t> hoger scoren op de Cito-toets. Wel is het zo dat kinderen die veel lezen, hoger scoren. Het is dan ook </a:t>
            </a:r>
            <a:r>
              <a:rPr lang="nl-NL" altLang="nl-NL" i="1" dirty="0"/>
              <a:t>waarschijnlijk</a:t>
            </a:r>
            <a:r>
              <a:rPr lang="nl-NL" altLang="nl-NL" dirty="0"/>
              <a:t> dat het lezen daar de oorzaak van is, via de groei van de taalontwikkeling. De onderzoekers spreken van een circulair verband: veel lezen leidt tot een betere taalontwikkeling en dat leidt weer tot meer lezen.]</a:t>
            </a:r>
          </a:p>
        </p:txBody>
      </p:sp>
      <p:sp>
        <p:nvSpPr>
          <p:cNvPr id="317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2253-B7F6-40D8-AD56-2D456989964F}" type="slidenum">
              <a:rPr lang="nl-NL" smtClean="0"/>
              <a:pPr fontAlgn="base">
                <a:spcBef>
                  <a:spcPct val="0"/>
                </a:spcBef>
                <a:spcAft>
                  <a:spcPct val="0"/>
                </a:spcAft>
                <a:defRPr/>
              </a:pPr>
              <a:t>4</a:t>
            </a:fld>
            <a:endParaRPr lang="nl-NL"/>
          </a:p>
        </p:txBody>
      </p:sp>
    </p:spTree>
    <p:extLst>
      <p:ext uri="{BB962C8B-B14F-4D97-AF65-F5344CB8AC3E}">
        <p14:creationId xmlns:p14="http://schemas.microsoft.com/office/powerpoint/2010/main" val="1010342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14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Nu de vragenlijst voor de leerlingen. </a:t>
            </a:r>
          </a:p>
          <a:p>
            <a:r>
              <a:rPr lang="nl-NL" altLang="nl-NL" dirty="0"/>
              <a:t> </a:t>
            </a:r>
          </a:p>
          <a:p>
            <a:r>
              <a:rPr lang="nl-NL" altLang="nl-NL" dirty="0"/>
              <a:t>N.B. Benadruk hier dat het heel belangrijk is dat de leerkrachten alleen hun eigen link gebruiken voor hun groep. Als leerkrachten uit twee groepen elkaars link gaan gebruiken, worden de leerlingen van de twee groepen bij elkaar opgeteld en blijft een groep leeg. De gegevens voor die beide groepen zijn dan onbruikbaar.</a:t>
            </a:r>
          </a:p>
          <a:p>
            <a:r>
              <a:rPr lang="nl-NL" altLang="nl-NL" dirty="0"/>
              <a:t> </a:t>
            </a:r>
          </a:p>
          <a:p>
            <a:r>
              <a:rPr lang="nl-NL" altLang="nl-NL" dirty="0"/>
              <a:t>Probeer meteen te verkennen hoe het invullen praktisch gaat plaatsvinden. Waar kunnen de leerlingen aan de computer zitten? Gewoon in het lokaal, twee tegelijk? Of in een computerruimte waar een hele klas tegelijk aan de slag kan? Probeer op afspraken aan te sturen voor een duidelijke aanpak in alle groepen. </a:t>
            </a:r>
          </a:p>
          <a:p>
            <a:r>
              <a:rPr lang="nl-NL" altLang="nl-NL" dirty="0"/>
              <a:t> </a:t>
            </a:r>
          </a:p>
          <a:p>
            <a:r>
              <a:rPr lang="nl-NL" altLang="nl-NL" dirty="0"/>
              <a:t>De lijst met namen en geboortedata is belangrijk. Veel kinderen kunnen deze vraag niet zelf beantwoorden. De lijst maakt dat een stuk makkelijker. Vraag of de leerkrachten daarvoor kunnen zorgen.</a:t>
            </a:r>
          </a:p>
          <a:p>
            <a:endParaRPr lang="nl-NL" altLang="nl-NL" dirty="0"/>
          </a:p>
        </p:txBody>
      </p:sp>
      <p:sp>
        <p:nvSpPr>
          <p:cNvPr id="4" name="Tijdelijke aanduiding voor dianummer 3"/>
          <p:cNvSpPr>
            <a:spLocks noGrp="1"/>
          </p:cNvSpPr>
          <p:nvPr>
            <p:ph type="sldNum" sz="quarter" idx="5"/>
          </p:nvPr>
        </p:nvSpPr>
        <p:spPr/>
        <p:txBody>
          <a:bodyPr/>
          <a:lstStyle/>
          <a:p>
            <a:pPr>
              <a:defRPr/>
            </a:pPr>
            <a:fld id="{52DDDB60-00BF-4FF7-93A2-272A7EF9E6C6}" type="slidenum">
              <a:rPr lang="nl-NL" smtClean="0"/>
              <a:pPr>
                <a:defRPr/>
              </a:pPr>
              <a:t>32</a:t>
            </a:fld>
            <a:endParaRPr lang="nl-NL" dirty="0"/>
          </a:p>
        </p:txBody>
      </p:sp>
    </p:spTree>
    <p:extLst>
      <p:ext uri="{BB962C8B-B14F-4D97-AF65-F5344CB8AC3E}">
        <p14:creationId xmlns:p14="http://schemas.microsoft.com/office/powerpoint/2010/main" val="1723371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2467" name="Tijdelijke aanduiding voor notities 2"/>
          <p:cNvSpPr>
            <a:spLocks noGrp="1"/>
          </p:cNvSpPr>
          <p:nvPr>
            <p:ph type="body" idx="1"/>
          </p:nvPr>
        </p:nvSpPr>
        <p:spPr bwMode="auto">
          <a:xfrm>
            <a:off x="665964" y="4714714"/>
            <a:ext cx="5329702" cy="4425069"/>
          </a:xfrm>
          <a:noFill/>
        </p:spPr>
        <p:txBody>
          <a:bodyPr wrap="square" numCol="1" anchor="t" anchorCtr="0" compatLnSpc="1">
            <a:prstTxWarp prst="textNoShape">
              <a:avLst/>
            </a:prstTxWarp>
          </a:bodyPr>
          <a:lstStyle/>
          <a:p>
            <a:r>
              <a:rPr lang="nl-NL" altLang="nl-NL" dirty="0"/>
              <a:t>Sluit af met de laatste praktische afspraken. </a:t>
            </a:r>
          </a:p>
          <a:p>
            <a:r>
              <a:rPr lang="nl-NL" altLang="nl-NL" dirty="0"/>
              <a:t>Verzeker je ervan dat je op korte termijn kunt beschikken over de lijst met namen en email-adressen van de leerkrachten. </a:t>
            </a:r>
          </a:p>
          <a:p>
            <a:r>
              <a:rPr lang="nl-NL" altLang="nl-NL" b="0" dirty="0"/>
              <a:t>De</a:t>
            </a:r>
            <a:r>
              <a:rPr lang="nl-NL" altLang="nl-NL" b="0" baseline="0" dirty="0"/>
              <a:t> monitorvolger van de school krijgt toegang tot een beheerpagina waarop de voortgang van het invullen van de vragenlijsten door leerlingen en leerkrachten te zien is. Er kunnen 1 of meerdere monitorvolgers door de leesconsulent of monitorcoördinator toegevoegd worden via de beheerpagina Voortgang. Een monitorvolger is bijvoorbeeld de leescoördinator, een leerkracht of de directeur van de school.</a:t>
            </a:r>
            <a:endParaRPr lang="nl-NL" altLang="nl-NL" b="0" dirty="0"/>
          </a:p>
          <a:p>
            <a:r>
              <a:rPr lang="nl-NL" altLang="nl-NL" dirty="0"/>
              <a:t>Bespreek de planning. De monitor staat voor leerkrachten en leerlingen open van 1 december t/m 31 januari. </a:t>
            </a:r>
          </a:p>
          <a:p>
            <a:r>
              <a:rPr lang="nl-NL" altLang="nl-NL" dirty="0"/>
              <a:t>Het is belangrijk dat het invullen door de leerlingen zo snel mogelijk start. De leerkrachten hoeven niet eerst hun eigen vragenlijst ingevuld te hebben om daar een begin mee te maken. Adviseer de leerkrachten om met hun duo-partner een planning af te spreken voor het invullen van de vragen door de leerlingen. </a:t>
            </a:r>
          </a:p>
          <a:p>
            <a:r>
              <a:rPr lang="nl-NL" altLang="nl-NL" dirty="0"/>
              <a:t>Noem nu alvast de datum waarop je de resultaten met het team van de school gaat bespreken. Plan dit bijvoorbeeld in april. Bespreek van te voren een geschikte datum met de directeur. Houd er rekening mee dat je flink wat tijd nodig hebt om de resultaten te bespreken. Zeker als je een rapportage op maat gaat maken. Er moet voldoende tijd zijn om de resultaten te interpreteren en afspraken te maken voor vervolgacties. Daar heb je anderhalf tot twee uur voor nodig. </a:t>
            </a:r>
          </a:p>
          <a:p>
            <a:endParaRPr lang="nl-NL" altLang="nl-NL" dirty="0"/>
          </a:p>
        </p:txBody>
      </p:sp>
      <p:sp>
        <p:nvSpPr>
          <p:cNvPr id="4" name="Tijdelijke aanduiding voor dianummer 3"/>
          <p:cNvSpPr>
            <a:spLocks noGrp="1"/>
          </p:cNvSpPr>
          <p:nvPr>
            <p:ph type="sldNum" sz="quarter" idx="5"/>
          </p:nvPr>
        </p:nvSpPr>
        <p:spPr/>
        <p:txBody>
          <a:bodyPr/>
          <a:lstStyle/>
          <a:p>
            <a:pPr>
              <a:defRPr/>
            </a:pPr>
            <a:fld id="{0B86A277-D3AC-48FE-AC52-8C067E4F876A}" type="slidenum">
              <a:rPr lang="nl-NL" smtClean="0"/>
              <a:pPr>
                <a:defRPr/>
              </a:pPr>
              <a:t>33</a:t>
            </a:fld>
            <a:endParaRPr lang="nl-NL" dirty="0"/>
          </a:p>
        </p:txBody>
      </p:sp>
    </p:spTree>
    <p:extLst>
      <p:ext uri="{BB962C8B-B14F-4D97-AF65-F5344CB8AC3E}">
        <p14:creationId xmlns:p14="http://schemas.microsoft.com/office/powerpoint/2010/main" val="21584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Stephen </a:t>
            </a:r>
            <a:r>
              <a:rPr lang="nl-NL" altLang="nl-NL" dirty="0" err="1"/>
              <a:t>Krashen</a:t>
            </a:r>
            <a:r>
              <a:rPr lang="nl-NL" altLang="nl-NL" dirty="0"/>
              <a:t> heeft talloze onderzoeken naar de effecten van vrij lezen naast elkaar gelegd en komt tot de ondubbelzinnige conclusie dat vrij lezen een positief effect heeft op al deze domeinen van de taalontwikkeling. </a:t>
            </a:r>
          </a:p>
          <a:p>
            <a:pPr eaLnBrk="1" hangingPunct="1">
              <a:spcBef>
                <a:spcPct val="0"/>
              </a:spcBef>
            </a:pPr>
            <a:r>
              <a:rPr lang="nl-NL" altLang="nl-NL" dirty="0"/>
              <a:t> </a:t>
            </a:r>
          </a:p>
          <a:p>
            <a:pPr eaLnBrk="1" hangingPunct="1">
              <a:spcBef>
                <a:spcPct val="0"/>
              </a:spcBef>
            </a:pPr>
            <a:r>
              <a:rPr lang="nl-NL" altLang="nl-NL" dirty="0"/>
              <a:t>Zijn bevindingen worden ondersteund door het onderzoek van Kortlever &amp; Lemmens (dia 1) en door promotieonderzoek van Suzanne Mol (</a:t>
            </a:r>
            <a:r>
              <a:rPr lang="nl-NL" altLang="nl-NL" dirty="0" err="1"/>
              <a:t>To</a:t>
            </a:r>
            <a:r>
              <a:rPr lang="nl-NL" altLang="nl-NL" dirty="0"/>
              <a:t> </a:t>
            </a:r>
            <a:r>
              <a:rPr lang="nl-NL" altLang="nl-NL" dirty="0" err="1"/>
              <a:t>read</a:t>
            </a:r>
            <a:r>
              <a:rPr lang="nl-NL" altLang="nl-NL" dirty="0"/>
              <a:t> or </a:t>
            </a:r>
            <a:r>
              <a:rPr lang="nl-NL" altLang="nl-NL" dirty="0" err="1"/>
              <a:t>not</a:t>
            </a:r>
            <a:r>
              <a:rPr lang="nl-NL" altLang="nl-NL" dirty="0"/>
              <a:t> </a:t>
            </a:r>
            <a:r>
              <a:rPr lang="nl-NL" altLang="nl-NL" dirty="0" err="1"/>
              <a:t>to</a:t>
            </a:r>
            <a:r>
              <a:rPr lang="nl-NL" altLang="nl-NL" dirty="0"/>
              <a:t> </a:t>
            </a:r>
            <a:r>
              <a:rPr lang="nl-NL" altLang="nl-NL" dirty="0" err="1"/>
              <a:t>read</a:t>
            </a:r>
            <a:r>
              <a:rPr lang="nl-NL" altLang="nl-NL" dirty="0"/>
              <a:t>, 2010). Mol heeft gekeken naar de relatie tussen enerzijds de taalontwikkeling (met name woordenschat) en anderzijds de mate waarin kinderen van jongs af aan is voorgelezen en op latere leeftijd zelf veel lezen in hun vrije tijd. Mol gebruikte gegevens over kinderen vanaf de kleutertijd tot in het hoger onderwijs. Het blijkt dat het lezen een cumulatief effect heeft: hoe meer er is (voor)gelezen, hoe groter de kans dat kinderen op latere leeftijd een grote woordenschat hebben. </a:t>
            </a:r>
          </a:p>
          <a:p>
            <a:pPr eaLnBrk="1" hangingPunct="1">
              <a:spcBef>
                <a:spcPct val="0"/>
              </a:spcBef>
            </a:pPr>
            <a:endParaRPr lang="nl-NL" altLang="nl-NL" dirty="0"/>
          </a:p>
          <a:p>
            <a:pPr eaLnBrk="1" hangingPunct="1">
              <a:spcBef>
                <a:spcPct val="0"/>
              </a:spcBef>
            </a:pPr>
            <a:r>
              <a:rPr lang="nl-NL" altLang="nl-NL" dirty="0"/>
              <a:t>Belangrijk: Mol stelde vast dat lezen ook bij zwakke lezers een positief effect heeft. </a:t>
            </a:r>
          </a:p>
        </p:txBody>
      </p:sp>
    </p:spTree>
    <p:extLst>
      <p:ext uri="{BB962C8B-B14F-4D97-AF65-F5344CB8AC3E}">
        <p14:creationId xmlns:p14="http://schemas.microsoft.com/office/powerpoint/2010/main" val="37591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99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a:t>Wat gebeurt er precies als wij lezen? Laten we alleen eens kijken naar het aantal woorden dat we lezen. </a:t>
            </a:r>
          </a:p>
          <a:p>
            <a:pPr eaLnBrk="1" hangingPunct="1">
              <a:spcBef>
                <a:spcPct val="0"/>
              </a:spcBef>
            </a:pPr>
            <a:r>
              <a:rPr lang="nl-NL" altLang="nl-NL"/>
              <a:t> </a:t>
            </a:r>
          </a:p>
          <a:p>
            <a:pPr eaLnBrk="1" hangingPunct="1">
              <a:spcBef>
                <a:spcPct val="0"/>
              </a:spcBef>
            </a:pPr>
            <a:r>
              <a:rPr lang="nl-NL" altLang="nl-NL"/>
              <a:t>Als je een minuut per dag leest, lees je al meer dan 100.000 woorden per jaar. Lees je een kwartier per dag, dan zit je ruim boven een miljoen woorden. Dat zijn overigens veel dezelfde woorden, want zoveel verschillende woorden bestaan niet eens. </a:t>
            </a:r>
          </a:p>
          <a:p>
            <a:pPr eaLnBrk="1" hangingPunct="1">
              <a:spcBef>
                <a:spcPct val="0"/>
              </a:spcBef>
            </a:pPr>
            <a:r>
              <a:rPr lang="nl-NL" altLang="nl-NL"/>
              <a:t> </a:t>
            </a:r>
          </a:p>
          <a:p>
            <a:pPr eaLnBrk="1" hangingPunct="1">
              <a:spcBef>
                <a:spcPct val="0"/>
              </a:spcBef>
            </a:pPr>
            <a:r>
              <a:rPr lang="nl-NL" altLang="nl-NL"/>
              <a:t>Als je dan berekent hoe groot de kans is dat je een nieuw woord tegenkomt en hoe groot de kans is dat je de betekenis van dat woord onthoudt (je moet het meerdere keren tegenkomen), dan kun je een inschatting maken van het aantal woorden dat je verwerft tijdens het vrij lezen. Amerikaanse onderzoekers hebben dat gedaan en die komen tot de volgende schatting.</a:t>
            </a:r>
          </a:p>
          <a:p>
            <a:pPr eaLnBrk="1" hangingPunct="1">
              <a:spcBef>
                <a:spcPct val="0"/>
              </a:spcBef>
            </a:pPr>
            <a:endParaRPr lang="nl-NL" altLang="nl-NL">
              <a:ea typeface="ＭＳ Ｐゴシック" pitchFamily="34" charset="-128"/>
            </a:endParaRPr>
          </a:p>
        </p:txBody>
      </p:sp>
      <p:sp>
        <p:nvSpPr>
          <p:cNvPr id="3379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D1736-1252-4DBD-A95C-A894989C713A}" type="slidenum">
              <a:rPr lang="nl-NL" smtClean="0"/>
              <a:pPr fontAlgn="base">
                <a:spcBef>
                  <a:spcPct val="0"/>
                </a:spcBef>
                <a:spcAft>
                  <a:spcPct val="0"/>
                </a:spcAft>
                <a:defRPr/>
              </a:pPr>
              <a:t>6</a:t>
            </a:fld>
            <a:endParaRPr lang="nl-NL"/>
          </a:p>
        </p:txBody>
      </p:sp>
    </p:spTree>
    <p:extLst>
      <p:ext uri="{BB962C8B-B14F-4D97-AF65-F5344CB8AC3E}">
        <p14:creationId xmlns:p14="http://schemas.microsoft.com/office/powerpoint/2010/main" val="172090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Als je een miljoen woorden per jaar leest, kun je 1000 nieuwe woorden verwerven. Je moet wel redelijk goed kunnen lezen en de teksten moeten niet te makkelijk en niet te moeilijk zijn. Het onderzoek van Kortlever en Lemmens (eerste dia) laat zien dat je het meest kunt verwachten van pittige boeken, net iets boven niveau. </a:t>
            </a:r>
          </a:p>
          <a:p>
            <a:pPr eaLnBrk="1" hangingPunct="1">
              <a:spcBef>
                <a:spcPct val="0"/>
              </a:spcBef>
            </a:pPr>
            <a:r>
              <a:rPr lang="nl-NL" altLang="nl-NL" dirty="0"/>
              <a:t> </a:t>
            </a:r>
          </a:p>
          <a:p>
            <a:pPr eaLnBrk="1" hangingPunct="1">
              <a:spcBef>
                <a:spcPct val="0"/>
              </a:spcBef>
            </a:pPr>
            <a:r>
              <a:rPr lang="nl-NL" altLang="nl-NL" dirty="0"/>
              <a:t>Vrij lezen, op school en thuis, kan dus alleen al voor de woordenschatontwikkeling een sterke aanvulling zijn op het woordenschatonderwijs op school. </a:t>
            </a:r>
          </a:p>
        </p:txBody>
      </p:sp>
    </p:spTree>
    <p:extLst>
      <p:ext uri="{BB962C8B-B14F-4D97-AF65-F5344CB8AC3E}">
        <p14:creationId xmlns:p14="http://schemas.microsoft.com/office/powerpoint/2010/main" val="315260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Een belangrijk argument hierbij is dat een relatief lichte investering op school een sterk effect kan hebben op de taalontwikkeling. Want als kinderen thuis veel gaan lezen, gaan ze vooruit op alle genoemde taaldomeinen. Die winst wordt voor een deel thuis geboekt en daar heb je op school veel plezier van.</a:t>
            </a:r>
          </a:p>
          <a:p>
            <a:pPr eaLnBrk="1" hangingPunct="1">
              <a:spcBef>
                <a:spcPct val="0"/>
              </a:spcBef>
            </a:pPr>
            <a:r>
              <a:rPr lang="nl-NL" altLang="nl-NL" dirty="0"/>
              <a:t> </a:t>
            </a:r>
          </a:p>
          <a:p>
            <a:pPr eaLnBrk="1" hangingPunct="1">
              <a:spcBef>
                <a:spcPct val="0"/>
              </a:spcBef>
            </a:pPr>
            <a:r>
              <a:rPr lang="nl-NL" altLang="nl-NL" dirty="0"/>
              <a:t>De samenwerking tussen school en bibliotheek is bij uitstek geschikt om het lezen op school en thuis een flinke impuls te geven. </a:t>
            </a:r>
          </a:p>
          <a:p>
            <a:pPr eaLnBrk="1" hangingPunct="1">
              <a:spcBef>
                <a:spcPct val="0"/>
              </a:spcBef>
            </a:pPr>
            <a:endParaRPr lang="nl-NL" altLang="nl-NL" dirty="0"/>
          </a:p>
        </p:txBody>
      </p:sp>
      <p:sp>
        <p:nvSpPr>
          <p:cNvPr id="3584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65C65-58B5-41D2-938C-B307C31851C5}" type="slidenum">
              <a:rPr lang="nl-NL" smtClean="0"/>
              <a:pPr fontAlgn="base">
                <a:spcBef>
                  <a:spcPct val="0"/>
                </a:spcBef>
                <a:spcAft>
                  <a:spcPct val="0"/>
                </a:spcAft>
                <a:defRPr/>
              </a:pPr>
              <a:t>8</a:t>
            </a:fld>
            <a:endParaRPr lang="nl-NL"/>
          </a:p>
        </p:txBody>
      </p:sp>
    </p:spTree>
    <p:extLst>
      <p:ext uri="{BB962C8B-B14F-4D97-AF65-F5344CB8AC3E}">
        <p14:creationId xmlns:p14="http://schemas.microsoft.com/office/powerpoint/2010/main" val="292945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altLang="nl-NL" dirty="0"/>
              <a:t>Hoe kan leesplezier worden vergroot? Door een sterkere leescultuur te creëren. </a:t>
            </a:r>
          </a:p>
          <a:p>
            <a:pPr>
              <a:lnSpc>
                <a:spcPct val="150000"/>
              </a:lnSpc>
            </a:pPr>
            <a:r>
              <a:rPr lang="nl-NL" altLang="nl-NL" dirty="0"/>
              <a:t>Alleen een aanwezige collectie is niet voldoende.  </a:t>
            </a:r>
          </a:p>
          <a:p>
            <a:pPr>
              <a:lnSpc>
                <a:spcPct val="150000"/>
              </a:lnSpc>
            </a:pPr>
            <a:r>
              <a:rPr lang="nl-NL" altLang="nl-NL" dirty="0"/>
              <a:t>Een collectie zonder tijd om te lezen is zinloos (andersom ook). </a:t>
            </a:r>
          </a:p>
          <a:p>
            <a:pPr>
              <a:lnSpc>
                <a:spcPct val="150000"/>
              </a:lnSpc>
            </a:pPr>
            <a:r>
              <a:rPr lang="nl-NL" altLang="nl-NL" dirty="0"/>
              <a:t>Boeken worden gebruikt –en leesplezier aangewakkerd- als zij actueel, aantrekkelijk en goed toegankelijk zijn en als zij worden gepromoot door de faciliterende volwassene (docenten en leesconsulenten met boekkennis) met leesbevorderingsactiviteiten, werkvormen en het gesprek over boeken.</a:t>
            </a:r>
          </a:p>
          <a:p>
            <a:pPr>
              <a:lnSpc>
                <a:spcPct val="150000"/>
              </a:lnSpc>
            </a:pPr>
            <a:r>
              <a:rPr lang="nl-NL" altLang="nl-NL" dirty="0"/>
              <a:t>Klein beginnen is goed mogelijk, als de combinatie er maar inzit.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BC1B9-EAD9-4583-B2C3-C16C52C719F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676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rapport</a:t>
            </a:r>
            <a:r>
              <a:rPr lang="nl-NL" baseline="0" dirty="0"/>
              <a:t> Lees! Een oproep tot een leesoffensief (Onderwijsraad en Raad voor Cultuur, juni 2019) wordt ingegaan op het belang van lezen, met name diep lezen, en worden 3 aanbevelingen gepresenteerd.</a:t>
            </a:r>
          </a:p>
          <a:p>
            <a:r>
              <a:rPr lang="nl-NL" baseline="0" dirty="0"/>
              <a:t>Bij aanbeveling 3 wordt de Bibliotheek op school benoemd als voorbeeld van een effectief programma. </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10</a:t>
            </a:fld>
            <a:endParaRPr lang="nl-NL" dirty="0"/>
          </a:p>
        </p:txBody>
      </p:sp>
    </p:spTree>
    <p:extLst>
      <p:ext uri="{BB962C8B-B14F-4D97-AF65-F5344CB8AC3E}">
        <p14:creationId xmlns:p14="http://schemas.microsoft.com/office/powerpoint/2010/main" val="2711454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73E6A-2473-4412-B8F0-C86C8006E5C7}"/>
              </a:ext>
            </a:extLst>
          </p:cNvPr>
          <p:cNvSpPr>
            <a:spLocks noGrp="1"/>
          </p:cNvSpPr>
          <p:nvPr>
            <p:ph type="ctrTitle"/>
          </p:nvPr>
        </p:nvSpPr>
        <p:spPr>
          <a:xfrm>
            <a:off x="798394" y="348019"/>
            <a:ext cx="5152030" cy="1726441"/>
          </a:xfrm>
        </p:spPr>
        <p:txBody>
          <a:bodyPr anchor="b">
            <a:normAutofit/>
          </a:bodyPr>
          <a:lstStyle>
            <a:lvl1pPr algn="l">
              <a:defRPr sz="3200" b="1">
                <a:solidFill>
                  <a:schemeClr val="bg1"/>
                </a:solidFill>
              </a:defRPr>
            </a:lvl1pPr>
          </a:lstStyle>
          <a:p>
            <a:r>
              <a:rPr lang="nl-NL" dirty="0"/>
              <a:t>Klik om stijl te bewerken</a:t>
            </a:r>
          </a:p>
        </p:txBody>
      </p:sp>
    </p:spTree>
    <p:extLst>
      <p:ext uri="{BB962C8B-B14F-4D97-AF65-F5344CB8AC3E}">
        <p14:creationId xmlns:p14="http://schemas.microsoft.com/office/powerpoint/2010/main" val="386106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27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1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en-US"/>
              <a:t>Titelstijl van model bewerken</a:t>
            </a:r>
            <a:endParaRPr lang="nl-NL"/>
          </a:p>
        </p:txBody>
      </p:sp>
      <p:sp>
        <p:nvSpPr>
          <p:cNvPr id="3" name="Tijdelijke aanduiding voor tabel 2"/>
          <p:cNvSpPr>
            <a:spLocks noGrp="1"/>
          </p:cNvSpPr>
          <p:nvPr>
            <p:ph type="tbl" idx="1"/>
          </p:nvPr>
        </p:nvSpPr>
        <p:spPr>
          <a:xfrm>
            <a:off x="609600" y="1600201"/>
            <a:ext cx="10972800" cy="4525963"/>
          </a:xfrm>
        </p:spPr>
        <p:txBody>
          <a:bodyPr rtlCol="0">
            <a:normAutofit/>
          </a:bodyPr>
          <a:lstStyle/>
          <a:p>
            <a:pPr lvl="0"/>
            <a:endParaRPr lang="nl-NL" noProof="0" dirty="0"/>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189DAAB4-CEE5-4153-A20E-060D7C62983F}" type="datetime1">
              <a:rPr lang="nl-NL"/>
              <a:pPr>
                <a:defRPr/>
              </a:pPr>
              <a:t>29-11-2021</a:t>
            </a:fld>
            <a:endParaRPr lang="nl-NL" dirty="0"/>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445D3C01-6A3B-4E50-A847-B4E67B8DBA7C}" type="slidenum">
              <a:rPr lang="nl-NL"/>
              <a:pPr>
                <a:defRPr/>
              </a:pPr>
              <a:t>‹nr.›</a:t>
            </a:fld>
            <a:endParaRPr lang="nl-NL" dirty="0"/>
          </a:p>
        </p:txBody>
      </p:sp>
    </p:spTree>
    <p:extLst>
      <p:ext uri="{BB962C8B-B14F-4D97-AF65-F5344CB8AC3E}">
        <p14:creationId xmlns:p14="http://schemas.microsoft.com/office/powerpoint/2010/main" val="354669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600" y="273600"/>
            <a:ext cx="10971840" cy="1145160"/>
          </a:xfrm>
          <a:prstGeom prst="rect">
            <a:avLst/>
          </a:prstGeom>
        </p:spPr>
        <p:txBody>
          <a:bodyPr lIns="0" tIns="0" rIns="0" bIns="0" anchor="ctr"/>
          <a:lstStyle/>
          <a:p>
            <a:endParaRPr/>
          </a:p>
        </p:txBody>
      </p:sp>
      <p:sp>
        <p:nvSpPr>
          <p:cNvPr id="41"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21443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0EC3A-3133-4294-BCB8-B4610FB69329}"/>
              </a:ext>
            </a:extLst>
          </p:cNvPr>
          <p:cNvSpPr>
            <a:spLocks noGrp="1"/>
          </p:cNvSpPr>
          <p:nvPr>
            <p:ph type="title"/>
          </p:nvPr>
        </p:nvSpPr>
        <p:spPr/>
        <p:txBody>
          <a:bodyPr/>
          <a:lstStyle>
            <a:lvl1pPr>
              <a:defRPr b="0"/>
            </a:lvl1pPr>
          </a:lstStyle>
          <a:p>
            <a:r>
              <a:rPr lang="nl-NL" dirty="0"/>
              <a:t>Klik om stijl te bewerken</a:t>
            </a:r>
          </a:p>
        </p:txBody>
      </p:sp>
      <p:sp>
        <p:nvSpPr>
          <p:cNvPr id="3" name="Tijdelijke aanduiding voor inhoud 2">
            <a:extLst>
              <a:ext uri="{FF2B5EF4-FFF2-40B4-BE49-F238E27FC236}">
                <a16:creationId xmlns:a16="http://schemas.microsoft.com/office/drawing/2014/main" id="{16911DF6-08F3-4A47-AAE1-154B419BC4F5}"/>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C61AFEC-933A-4F42-8EE7-4FAF2F248107}"/>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155D000C-C2E8-47A8-B4CA-E27231149D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5F5C8A-238F-4F88-B21D-9AE9120FA5C2}"/>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2376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BD246-44F8-4B73-8349-B20AE1E90A7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7164EC-A74B-4F14-9767-18DD5EDC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DF13367-7820-4CC0-AB23-023C76E104B3}"/>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DA34955E-959E-4D38-ADF7-BE94DCBE42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7E5943-06AD-434B-B8FF-64229EE315D1}"/>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53437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6F949-5E46-48E1-800A-651C719E10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0E08DC-9223-4941-9961-6CC9ACA6842C}"/>
              </a:ext>
            </a:extLst>
          </p:cNvPr>
          <p:cNvSpPr>
            <a:spLocks noGrp="1"/>
          </p:cNvSpPr>
          <p:nvPr>
            <p:ph sz="half" idx="1"/>
          </p:nvPr>
        </p:nvSpPr>
        <p:spPr>
          <a:xfrm>
            <a:off x="641446"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5610C32C-6E8E-4E7F-ADF9-4163F370A2FD}"/>
              </a:ext>
            </a:extLst>
          </p:cNvPr>
          <p:cNvSpPr>
            <a:spLocks noGrp="1"/>
          </p:cNvSpPr>
          <p:nvPr>
            <p:ph sz="half" idx="2"/>
          </p:nvPr>
        </p:nvSpPr>
        <p:spPr>
          <a:xfrm>
            <a:off x="6092588"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FCBDC94A-CFC6-4E32-8D39-EF476FF4A22F}"/>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6" name="Tijdelijke aanduiding voor voettekst 5">
            <a:extLst>
              <a:ext uri="{FF2B5EF4-FFF2-40B4-BE49-F238E27FC236}">
                <a16:creationId xmlns:a16="http://schemas.microsoft.com/office/drawing/2014/main" id="{36FC193C-5350-4200-B1A5-ECB9A3D4EC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C897CB-46BD-4432-84DE-A1B06EC8CA6A}"/>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254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274D5-D146-4107-81AD-F4C8D8C96B0E}"/>
              </a:ext>
            </a:extLst>
          </p:cNvPr>
          <p:cNvSpPr>
            <a:spLocks noGrp="1"/>
          </p:cNvSpPr>
          <p:nvPr>
            <p:ph type="title"/>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05083809-9356-402D-B328-9078922F9301}"/>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4" name="Tijdelijke aanduiding voor voettekst 3">
            <a:extLst>
              <a:ext uri="{FF2B5EF4-FFF2-40B4-BE49-F238E27FC236}">
                <a16:creationId xmlns:a16="http://schemas.microsoft.com/office/drawing/2014/main" id="{5E8A4A6E-F204-4B3C-B86C-0D5E4B072FE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3648D17-C789-4CCE-B19D-84A156A615FE}"/>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4750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938657-5BCE-4961-A061-248F6D6C2197}"/>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3" name="Tijdelijke aanduiding voor voettekst 2">
            <a:extLst>
              <a:ext uri="{FF2B5EF4-FFF2-40B4-BE49-F238E27FC236}">
                <a16:creationId xmlns:a16="http://schemas.microsoft.com/office/drawing/2014/main" id="{02A843F7-BE4B-4F75-A3E9-A86069C872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5923DD-A81D-4E67-842E-D37A75C95110}"/>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16244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C204D-0D2C-43AA-84B8-5B41BFA85A49}"/>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inhoud 2">
            <a:extLst>
              <a:ext uri="{FF2B5EF4-FFF2-40B4-BE49-F238E27FC236}">
                <a16:creationId xmlns:a16="http://schemas.microsoft.com/office/drawing/2014/main" id="{D60F95E2-1CA2-4AB5-AD15-354893F98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F5EA14-2A8B-4B99-AC42-56F36DB04C50}"/>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589486-FB39-4B12-BE24-FC3F48B947E0}"/>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6" name="Tijdelijke aanduiding voor voettekst 5">
            <a:extLst>
              <a:ext uri="{FF2B5EF4-FFF2-40B4-BE49-F238E27FC236}">
                <a16:creationId xmlns:a16="http://schemas.microsoft.com/office/drawing/2014/main" id="{C457A051-AD09-4C47-AA3F-D71CE5DBC2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A9668A-0F5C-485E-AA28-8A2CD2A055BF}"/>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97434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CF987-9BA0-4C83-B16B-E62CBC525D42}"/>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83DA0012-BCC5-4267-816C-2A79AC445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4B78955-50C7-4247-9BB4-894C0EB418BB}"/>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B4F6FD2C-3B7F-4087-B132-4834412B3CC0}"/>
              </a:ext>
            </a:extLst>
          </p:cNvPr>
          <p:cNvSpPr>
            <a:spLocks noGrp="1"/>
          </p:cNvSpPr>
          <p:nvPr>
            <p:ph type="dt" sz="half" idx="10"/>
          </p:nvPr>
        </p:nvSpPr>
        <p:spPr/>
        <p:txBody>
          <a:bodyPr/>
          <a:lstStyle/>
          <a:p>
            <a:fld id="{86BDAD0E-AAB3-4EE5-BBE1-F13909A74E14}" type="datetimeFigureOut">
              <a:rPr lang="nl-NL" smtClean="0"/>
              <a:t>29-11-2021</a:t>
            </a:fld>
            <a:endParaRPr lang="nl-NL"/>
          </a:p>
        </p:txBody>
      </p:sp>
      <p:sp>
        <p:nvSpPr>
          <p:cNvPr id="6" name="Tijdelijke aanduiding voor voettekst 5">
            <a:extLst>
              <a:ext uri="{FF2B5EF4-FFF2-40B4-BE49-F238E27FC236}">
                <a16:creationId xmlns:a16="http://schemas.microsoft.com/office/drawing/2014/main" id="{EB7D27EA-1F70-4998-915A-2D5A7B61EA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DE4E89-BDAB-4696-9B35-D8E8095A0E26}"/>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38741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2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BDB4CD-B7D8-411A-BE63-113FF9622F0E}"/>
              </a:ext>
            </a:extLst>
          </p:cNvPr>
          <p:cNvSpPr>
            <a:spLocks noGrp="1"/>
          </p:cNvSpPr>
          <p:nvPr>
            <p:ph type="title"/>
          </p:nvPr>
        </p:nvSpPr>
        <p:spPr>
          <a:xfrm>
            <a:off x="641445" y="968991"/>
            <a:ext cx="10712355" cy="839337"/>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84CFF21-B674-4F6A-9F7A-B63163E3F5BA}"/>
              </a:ext>
            </a:extLst>
          </p:cNvPr>
          <p:cNvSpPr>
            <a:spLocks noGrp="1"/>
          </p:cNvSpPr>
          <p:nvPr>
            <p:ph type="body" idx="1"/>
          </p:nvPr>
        </p:nvSpPr>
        <p:spPr>
          <a:xfrm>
            <a:off x="641445" y="2081285"/>
            <a:ext cx="10712355" cy="380772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1C96B5E-F6DF-47DE-9C52-646C07BD4035}"/>
              </a:ext>
            </a:extLst>
          </p:cNvPr>
          <p:cNvSpPr>
            <a:spLocks noGrp="1"/>
          </p:cNvSpPr>
          <p:nvPr>
            <p:ph type="dt" sz="half" idx="2"/>
          </p:nvPr>
        </p:nvSpPr>
        <p:spPr>
          <a:xfrm>
            <a:off x="641445" y="6356350"/>
            <a:ext cx="21085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DAD0E-AAB3-4EE5-BBE1-F13909A74E14}"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A118A691-BBF8-43CC-908C-DAA4FCF2970A}"/>
              </a:ext>
            </a:extLst>
          </p:cNvPr>
          <p:cNvSpPr>
            <a:spLocks noGrp="1"/>
          </p:cNvSpPr>
          <p:nvPr>
            <p:ph type="ftr" sz="quarter" idx="3"/>
          </p:nvPr>
        </p:nvSpPr>
        <p:spPr>
          <a:xfrm>
            <a:off x="2967250" y="6366491"/>
            <a:ext cx="54807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E636B8B-C7E4-4849-96E4-9ABDCD3502EA}"/>
              </a:ext>
            </a:extLst>
          </p:cNvPr>
          <p:cNvSpPr>
            <a:spLocks noGrp="1"/>
          </p:cNvSpPr>
          <p:nvPr>
            <p:ph type="sldNum" sz="quarter" idx="4"/>
          </p:nvPr>
        </p:nvSpPr>
        <p:spPr>
          <a:xfrm>
            <a:off x="8659504" y="6366491"/>
            <a:ext cx="9189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7441D57-DC9D-4931-8D2E-C583585A4257}" type="slidenum">
              <a:rPr lang="nl-NL" smtClean="0"/>
              <a:pPr/>
              <a:t>‹nr.›</a:t>
            </a:fld>
            <a:endParaRPr lang="nl-NL" dirty="0"/>
          </a:p>
        </p:txBody>
      </p:sp>
    </p:spTree>
    <p:extLst>
      <p:ext uri="{BB962C8B-B14F-4D97-AF65-F5344CB8AC3E}">
        <p14:creationId xmlns:p14="http://schemas.microsoft.com/office/powerpoint/2010/main" val="123423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72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72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72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GlktHHUeXnk"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C209C-2545-40C7-A8C0-6960125F75C6}"/>
              </a:ext>
            </a:extLst>
          </p:cNvPr>
          <p:cNvSpPr>
            <a:spLocks noGrp="1"/>
          </p:cNvSpPr>
          <p:nvPr>
            <p:ph type="ctrTitle"/>
          </p:nvPr>
        </p:nvSpPr>
        <p:spPr>
          <a:xfrm>
            <a:off x="798394" y="348019"/>
            <a:ext cx="5152030" cy="1125939"/>
          </a:xfrm>
        </p:spPr>
        <p:txBody>
          <a:bodyPr/>
          <a:lstStyle/>
          <a:p>
            <a:r>
              <a:rPr lang="nl-NL" dirty="0" smtClean="0"/>
              <a:t>Meedoen met de Monitor de Bibliotheek </a:t>
            </a:r>
            <a:r>
              <a:rPr lang="nl-NL" i="1" dirty="0" smtClean="0"/>
              <a:t>op school </a:t>
            </a:r>
            <a:r>
              <a:rPr lang="nl-NL" dirty="0" smtClean="0"/>
              <a:t>PO</a:t>
            </a:r>
            <a:endParaRPr lang="nl-NL" dirty="0"/>
          </a:p>
        </p:txBody>
      </p:sp>
      <p:sp>
        <p:nvSpPr>
          <p:cNvPr id="3" name="Ondertitel 2">
            <a:extLst>
              <a:ext uri="{FF2B5EF4-FFF2-40B4-BE49-F238E27FC236}">
                <a16:creationId xmlns:a16="http://schemas.microsoft.com/office/drawing/2014/main" id="{75BBAB6A-BC3D-4B20-9E7E-994CA1D20428}"/>
              </a:ext>
            </a:extLst>
          </p:cNvPr>
          <p:cNvSpPr>
            <a:spLocks noGrp="1"/>
          </p:cNvSpPr>
          <p:nvPr>
            <p:ph type="subTitle" idx="4294967295"/>
          </p:nvPr>
        </p:nvSpPr>
        <p:spPr>
          <a:xfrm>
            <a:off x="798395" y="1643584"/>
            <a:ext cx="5152030" cy="505938"/>
          </a:xfrm>
        </p:spPr>
        <p:txBody>
          <a:bodyPr>
            <a:normAutofit/>
          </a:bodyPr>
          <a:lstStyle/>
          <a:p>
            <a:pPr marL="0" indent="0">
              <a:buNone/>
            </a:pPr>
            <a:r>
              <a:rPr lang="nl-NL" sz="1800" b="1" dirty="0"/>
              <a:t>Auteur presentatie | datum</a:t>
            </a:r>
          </a:p>
        </p:txBody>
      </p:sp>
    </p:spTree>
    <p:extLst>
      <p:ext uri="{BB962C8B-B14F-4D97-AF65-F5344CB8AC3E}">
        <p14:creationId xmlns:p14="http://schemas.microsoft.com/office/powerpoint/2010/main" val="33597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Lees! Een oproep tot een leesoffensief</a:t>
            </a:r>
          </a:p>
        </p:txBody>
      </p:sp>
      <p:sp>
        <p:nvSpPr>
          <p:cNvPr id="3" name="Tijdelijke aanduiding voor inhoud 2"/>
          <p:cNvSpPr>
            <a:spLocks noGrp="1"/>
          </p:cNvSpPr>
          <p:nvPr>
            <p:ph idx="1"/>
          </p:nvPr>
        </p:nvSpPr>
        <p:spPr/>
        <p:txBody>
          <a:bodyPr/>
          <a:lstStyle/>
          <a:p>
            <a:pPr marL="0" indent="0">
              <a:buNone/>
            </a:pPr>
            <a:r>
              <a:rPr lang="nl-NL" sz="2400" dirty="0">
                <a:latin typeface="Arial" panose="020B0604020202020204" pitchFamily="34" charset="0"/>
                <a:cs typeface="Arial" panose="020B0604020202020204" pitchFamily="34" charset="0"/>
              </a:rPr>
              <a:t>Drie aanbevelingen van de Onderwijsraad en </a:t>
            </a:r>
          </a:p>
          <a:p>
            <a:pPr marL="0" indent="0">
              <a:buNone/>
            </a:pPr>
            <a:r>
              <a:rPr lang="nl-NL" sz="2400" dirty="0">
                <a:latin typeface="Arial" panose="020B0604020202020204" pitchFamily="34" charset="0"/>
                <a:cs typeface="Arial" panose="020B0604020202020204" pitchFamily="34" charset="0"/>
              </a:rPr>
              <a:t>de Raad voor </a:t>
            </a:r>
            <a:r>
              <a:rPr lang="nl-NL" sz="2400" dirty="0" smtClean="0">
                <a:latin typeface="Arial" panose="020B0604020202020204" pitchFamily="34" charset="0"/>
                <a:cs typeface="Arial" panose="020B0604020202020204" pitchFamily="34" charset="0"/>
              </a:rPr>
              <a:t>Cultuur (2019):</a:t>
            </a: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voer een krachtig én </a:t>
            </a:r>
            <a:r>
              <a:rPr lang="nl-NL" sz="2400" dirty="0" smtClean="0">
                <a:latin typeface="Arial" panose="020B0604020202020204" pitchFamily="34" charset="0"/>
                <a:cs typeface="Arial" panose="020B0604020202020204" pitchFamily="34" charset="0"/>
              </a:rPr>
              <a:t>samenhangend leesbeleid</a:t>
            </a:r>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zorg voor een rijk leesaanbod</a:t>
            </a:r>
          </a:p>
          <a:p>
            <a:r>
              <a:rPr lang="nl-NL" sz="2400" dirty="0">
                <a:latin typeface="Arial" panose="020B0604020202020204" pitchFamily="34" charset="0"/>
                <a:cs typeface="Arial" panose="020B0604020202020204" pitchFamily="34" charset="0"/>
              </a:rPr>
              <a:t>breng een leescultuur tot stand.</a:t>
            </a:r>
          </a:p>
        </p:txBody>
      </p:sp>
      <p:pic>
        <p:nvPicPr>
          <p:cNvPr id="4" name="Afbeelding 3"/>
          <p:cNvPicPr>
            <a:picLocks noChangeAspect="1"/>
          </p:cNvPicPr>
          <p:nvPr/>
        </p:nvPicPr>
        <p:blipFill>
          <a:blip r:embed="rId3"/>
          <a:stretch>
            <a:fillRect/>
          </a:stretch>
        </p:blipFill>
        <p:spPr>
          <a:xfrm>
            <a:off x="8192899" y="2708921"/>
            <a:ext cx="2018762" cy="2941315"/>
          </a:xfrm>
          <a:prstGeom prst="rect">
            <a:avLst/>
          </a:prstGeom>
        </p:spPr>
      </p:pic>
    </p:spTree>
    <p:extLst>
      <p:ext uri="{BB962C8B-B14F-4D97-AF65-F5344CB8AC3E}">
        <p14:creationId xmlns:p14="http://schemas.microsoft.com/office/powerpoint/2010/main" val="345217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4"/>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doen we al?</a:t>
            </a:r>
          </a:p>
        </p:txBody>
      </p:sp>
      <p:sp>
        <p:nvSpPr>
          <p:cNvPr id="13315" name="Tijdelijke aanduiding voor inhoud 5"/>
          <p:cNvSpPr>
            <a:spLocks noGrp="1"/>
          </p:cNvSpPr>
          <p:nvPr>
            <p:ph idx="1"/>
          </p:nvPr>
        </p:nvSpPr>
        <p:spPr>
          <a:xfrm>
            <a:off x="1992313" y="2124075"/>
            <a:ext cx="8229600" cy="3752850"/>
          </a:xfrm>
        </p:spPr>
        <p:txBody>
          <a:bodyPr/>
          <a:lstStyle/>
          <a:p>
            <a:pPr eaLnBrk="1" hangingPunct="1"/>
            <a:r>
              <a:rPr lang="nl-NL" altLang="nl-NL" sz="2400" dirty="0">
                <a:latin typeface="Arial" charset="0"/>
                <a:ea typeface="ＭＳ Ｐゴシック" pitchFamily="34" charset="-128"/>
                <a:cs typeface="Arial" charset="0"/>
              </a:rPr>
              <a:t>[benoem hier de leesbevorderingsactiviteiten (al dan niet in samenwerking) die al in de school gebeuren]</a:t>
            </a:r>
          </a:p>
          <a:p>
            <a:pPr eaLnBrk="1" hangingPunct="1"/>
            <a:endParaRPr lang="nl-NL" altLang="nl-NL" dirty="0">
              <a:latin typeface="Arial" charset="0"/>
              <a:ea typeface="ＭＳ Ｐゴシック" pitchFamily="34" charset="-128"/>
              <a:cs typeface="Arial" charset="0"/>
            </a:endParaRPr>
          </a:p>
          <a:p>
            <a:pPr eaLnBrk="1" hangingPunct="1">
              <a:buFont typeface="Arial" charset="0"/>
              <a:buNone/>
            </a:pPr>
            <a:endParaRPr lang="nl-NL" altLang="nl-NL"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07554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is het </a:t>
            </a:r>
            <a:r>
              <a:rPr lang="nl-NL" altLang="nl-NL" dirty="0" smtClean="0">
                <a:latin typeface="Arial" charset="0"/>
                <a:ea typeface="ＭＳ Ｐゴシック" pitchFamily="34" charset="-128"/>
                <a:cs typeface="Arial" charset="0"/>
              </a:rPr>
              <a:t>effect van onze samenwerking?</a:t>
            </a:r>
            <a:endParaRPr lang="nl-NL" altLang="nl-NL" dirty="0">
              <a:latin typeface="Arial" charset="0"/>
              <a:ea typeface="ＭＳ Ｐゴシック" pitchFamily="34" charset="-128"/>
              <a:cs typeface="Arial" charset="0"/>
            </a:endParaRPr>
          </a:p>
        </p:txBody>
      </p:sp>
      <p:sp>
        <p:nvSpPr>
          <p:cNvPr id="14339" name="Tijdelijke aanduiding voor inhoud 2"/>
          <p:cNvSpPr>
            <a:spLocks noGrp="1"/>
          </p:cNvSpPr>
          <p:nvPr>
            <p:ph idx="1"/>
          </p:nvPr>
        </p:nvSpPr>
        <p:spPr>
          <a:xfrm>
            <a:off x="1992313" y="2124075"/>
            <a:ext cx="8229600" cy="3752850"/>
          </a:xfrm>
        </p:spPr>
        <p:txBody>
          <a:bodyPr/>
          <a:lstStyle/>
          <a:p>
            <a:pPr eaLnBrk="1" hangingPunct="1"/>
            <a:r>
              <a:rPr lang="nl-NL" altLang="nl-NL" sz="2400" dirty="0">
                <a:latin typeface="Arial" charset="0"/>
                <a:ea typeface="ＭＳ Ｐゴシック" pitchFamily="34" charset="-128"/>
                <a:cs typeface="Arial" charset="0"/>
              </a:rPr>
              <a:t>We hebben wel een indruk van het effect van </a:t>
            </a:r>
            <a:r>
              <a:rPr lang="nl-NL" altLang="nl-NL" sz="2400" dirty="0" smtClean="0">
                <a:latin typeface="Arial" charset="0"/>
                <a:ea typeface="ＭＳ Ｐゴシック" pitchFamily="34" charset="-128"/>
                <a:cs typeface="Arial" charset="0"/>
              </a:rPr>
              <a:t>de samenwerking </a:t>
            </a:r>
            <a:r>
              <a:rPr lang="nl-NL" altLang="nl-NL" sz="2400" dirty="0">
                <a:latin typeface="Arial" charset="0"/>
                <a:ea typeface="ＭＳ Ｐゴシック" pitchFamily="34" charset="-128"/>
                <a:cs typeface="Arial" charset="0"/>
              </a:rPr>
              <a:t>op het lezen van kinderen, maar geen harde cijfers om die indruk te onderbouwen.</a:t>
            </a:r>
          </a:p>
          <a:p>
            <a:pPr marL="0" indent="0">
              <a:buNone/>
            </a:pPr>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Dat kan anders! </a:t>
            </a:r>
            <a:br>
              <a:rPr lang="nl-NL" altLang="nl-NL" sz="2400" dirty="0">
                <a:latin typeface="Arial" charset="0"/>
                <a:ea typeface="ＭＳ Ｐゴシック" pitchFamily="34" charset="-128"/>
                <a:cs typeface="Arial" charset="0"/>
              </a:rPr>
            </a:br>
            <a:r>
              <a:rPr lang="nl-NL" altLang="nl-NL" sz="2400" dirty="0">
                <a:latin typeface="Arial" charset="0"/>
                <a:ea typeface="ＭＳ Ｐゴシック" pitchFamily="34" charset="-128"/>
                <a:cs typeface="Arial" charset="0"/>
              </a:rPr>
              <a:t>Met de Monitor de Bibliotheek </a:t>
            </a:r>
            <a:r>
              <a:rPr lang="nl-NL" altLang="nl-NL" sz="2400" i="1" dirty="0">
                <a:latin typeface="Arial" charset="0"/>
                <a:ea typeface="ＭＳ Ｐゴシック" pitchFamily="34" charset="-128"/>
                <a:cs typeface="Arial" charset="0"/>
              </a:rPr>
              <a:t>op school</a:t>
            </a:r>
            <a:r>
              <a:rPr lang="nl-NL" altLang="nl-NL" sz="2400" dirty="0">
                <a:latin typeface="Arial" charset="0"/>
                <a:ea typeface="ＭＳ Ｐゴシック" pitchFamily="34" charset="-128"/>
                <a:cs typeface="Arial" charset="0"/>
              </a:rPr>
              <a:t>.</a:t>
            </a:r>
          </a:p>
          <a:p>
            <a:pPr eaLnBrk="1" hangingPunct="1"/>
            <a:endParaRPr lang="nl-NL" altLang="nl-NL" sz="2400" dirty="0">
              <a:latin typeface="Arial" charset="0"/>
              <a:ea typeface="ＭＳ Ｐゴシック" pitchFamily="34" charset="-128"/>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486" y="3406970"/>
            <a:ext cx="2338047" cy="326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76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Monitor de Bibliotheek </a:t>
            </a:r>
            <a:r>
              <a:rPr lang="nl-NL" altLang="nl-NL" i="1" dirty="0">
                <a:latin typeface="Arial" charset="0"/>
                <a:ea typeface="ＭＳ Ｐゴシック" pitchFamily="34" charset="-128"/>
                <a:cs typeface="Arial" charset="0"/>
              </a:rPr>
              <a:t>op school</a:t>
            </a:r>
          </a:p>
        </p:txBody>
      </p:sp>
      <p:sp>
        <p:nvSpPr>
          <p:cNvPr id="15363" name="Tijdelijke aanduiding voor inhoud 2"/>
          <p:cNvSpPr>
            <a:spLocks noGrp="1"/>
          </p:cNvSpPr>
          <p:nvPr>
            <p:ph idx="1"/>
          </p:nvPr>
        </p:nvSpPr>
        <p:spPr>
          <a:xfrm>
            <a:off x="1992313" y="2124075"/>
            <a:ext cx="8229600" cy="3752850"/>
          </a:xfrm>
        </p:spPr>
        <p:txBody>
          <a:bodyPr/>
          <a:lstStyle/>
          <a:p>
            <a:pPr eaLnBrk="1" hangingPunct="1">
              <a:buFont typeface="Arial" charset="0"/>
              <a:buNone/>
            </a:pPr>
            <a:r>
              <a:rPr lang="nl-NL" altLang="nl-NL" sz="2400" dirty="0">
                <a:latin typeface="Arial" charset="0"/>
                <a:ea typeface="ＭＳ Ｐゴシック" pitchFamily="34" charset="-128"/>
                <a:cs typeface="Arial" charset="0"/>
              </a:rPr>
              <a:t>M</a:t>
            </a:r>
            <a:r>
              <a:rPr lang="nl-NL" altLang="nl-NL" sz="2400" dirty="0" smtClean="0">
                <a:latin typeface="Arial" charset="0"/>
                <a:ea typeface="ＭＳ Ｐゴシック" pitchFamily="34" charset="-128"/>
                <a:cs typeface="Arial" charset="0"/>
              </a:rPr>
              <a:t>aakt </a:t>
            </a:r>
            <a:r>
              <a:rPr lang="nl-NL" altLang="nl-NL" sz="2400" dirty="0">
                <a:latin typeface="Arial" charset="0"/>
                <a:ea typeface="ＭＳ Ｐゴシック" pitchFamily="34" charset="-128"/>
                <a:cs typeface="Arial" charset="0"/>
              </a:rPr>
              <a:t>het mogelijk om precies te zien wat de effecten zijn </a:t>
            </a:r>
          </a:p>
          <a:p>
            <a:pPr eaLnBrk="1" hangingPunct="1">
              <a:buFont typeface="Arial" charset="0"/>
              <a:buNone/>
            </a:pPr>
            <a:r>
              <a:rPr lang="nl-NL" altLang="nl-NL" sz="2400" dirty="0">
                <a:latin typeface="Arial" charset="0"/>
                <a:ea typeface="ＭＳ Ｐゴシック" pitchFamily="34" charset="-128"/>
                <a:cs typeface="Arial" charset="0"/>
              </a:rPr>
              <a:t>van onze samenwerking op o.a.:</a:t>
            </a:r>
          </a:p>
          <a:p>
            <a:pPr eaLnBrk="1" hangingPunct="1"/>
            <a:r>
              <a:rPr lang="nl-NL" altLang="nl-NL" sz="2400" dirty="0">
                <a:latin typeface="Arial" charset="0"/>
                <a:ea typeface="ＭＳ Ｐゴシック" pitchFamily="34" charset="-128"/>
                <a:cs typeface="Arial" charset="0"/>
              </a:rPr>
              <a:t>leengedrag</a:t>
            </a:r>
          </a:p>
          <a:p>
            <a:pPr eaLnBrk="1" hangingPunct="1"/>
            <a:r>
              <a:rPr lang="nl-NL" altLang="nl-NL" sz="2400" dirty="0">
                <a:latin typeface="Arial" charset="0"/>
                <a:ea typeface="ＭＳ Ｐゴシック" pitchFamily="34" charset="-128"/>
                <a:cs typeface="Arial" charset="0"/>
              </a:rPr>
              <a:t>leesgedrag</a:t>
            </a:r>
          </a:p>
          <a:p>
            <a:pPr eaLnBrk="1" hangingPunct="1"/>
            <a:r>
              <a:rPr lang="nl-NL" altLang="nl-NL" sz="2400" dirty="0">
                <a:latin typeface="Arial" charset="0"/>
                <a:ea typeface="ＭＳ Ｐゴシック" pitchFamily="34" charset="-128"/>
                <a:cs typeface="Arial" charset="0"/>
              </a:rPr>
              <a:t>leesplezier</a:t>
            </a:r>
          </a:p>
          <a:p>
            <a:pPr eaLnBrk="1" hangingPunct="1"/>
            <a:r>
              <a:rPr lang="nl-NL" altLang="nl-NL" sz="2400" dirty="0">
                <a:latin typeface="Arial" charset="0"/>
                <a:ea typeface="ＭＳ Ｐゴシック" pitchFamily="34" charset="-128"/>
                <a:cs typeface="Arial" charset="0"/>
              </a:rPr>
              <a:t>leescultuur thuis</a:t>
            </a:r>
          </a:p>
          <a:p>
            <a:pPr eaLnBrk="1" hangingPunct="1"/>
            <a:r>
              <a:rPr lang="nl-NL" altLang="nl-NL" sz="2400" dirty="0" err="1">
                <a:latin typeface="Arial" charset="0"/>
                <a:ea typeface="ＭＳ Ｐゴシック" pitchFamily="34" charset="-128"/>
                <a:cs typeface="Arial" charset="0"/>
              </a:rPr>
              <a:t>leesbevorderende</a:t>
            </a:r>
            <a:r>
              <a:rPr lang="nl-NL" altLang="nl-NL" sz="2400" dirty="0">
                <a:latin typeface="Arial" charset="0"/>
                <a:ea typeface="ＭＳ Ｐゴシック" pitchFamily="34" charset="-128"/>
                <a:cs typeface="Arial" charset="0"/>
              </a:rPr>
              <a:t> activiteiten op school</a:t>
            </a:r>
          </a:p>
          <a:p>
            <a:pPr eaLnBrk="1" hangingPunct="1"/>
            <a:r>
              <a:rPr lang="nl-NL" altLang="nl-NL" sz="2400" dirty="0">
                <a:latin typeface="Arial" charset="0"/>
                <a:ea typeface="ＭＳ Ｐゴシック" pitchFamily="34" charset="-128"/>
                <a:cs typeface="Arial" charset="0"/>
              </a:rPr>
              <a:t>informatievaardigheden</a:t>
            </a:r>
          </a:p>
          <a:p>
            <a:pPr eaLnBrk="1" hangingPunct="1">
              <a:buFont typeface="Arial" charset="0"/>
              <a:buNone/>
            </a:pPr>
            <a:endParaRPr lang="nl-NL" altLang="nl-NL"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96506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4257F6-5D7C-4B33-9410-9D4B5548D9F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51571" y="1778795"/>
            <a:ext cx="7706163" cy="446554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641445" y="968991"/>
            <a:ext cx="10712355" cy="839337"/>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nl-NL" altLang="nl-NL" b="0" dirty="0" smtClean="0">
                <a:latin typeface="Arial" charset="0"/>
                <a:ea typeface="ＭＳ Ｐゴシック" pitchFamily="34" charset="-128"/>
                <a:cs typeface="Arial" charset="0"/>
              </a:rPr>
              <a:t>Kwaliteitscyclus de Bibliotheek op school</a:t>
            </a:r>
            <a:endParaRPr lang="nl-NL" altLang="nl-NL" b="0" i="1"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17053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nl-NL" altLang="nl-NL" dirty="0" smtClean="0">
                <a:latin typeface="Arial" charset="0"/>
                <a:ea typeface="ＭＳ Ｐゴシック" pitchFamily="34" charset="-128"/>
                <a:cs typeface="Arial" charset="0"/>
              </a:rPr>
              <a:t>Online </a:t>
            </a:r>
            <a:r>
              <a:rPr lang="nl-NL" altLang="nl-NL" dirty="0">
                <a:latin typeface="Arial" charset="0"/>
                <a:ea typeface="ＭＳ Ｐゴシック" pitchFamily="34" charset="-128"/>
                <a:cs typeface="Arial" charset="0"/>
              </a:rPr>
              <a:t>vragenlijsten in de </a:t>
            </a:r>
            <a:r>
              <a:rPr lang="nl-NL" altLang="nl-NL" dirty="0" smtClean="0">
                <a:latin typeface="Arial" charset="0"/>
                <a:ea typeface="ＭＳ Ｐゴシック" pitchFamily="34" charset="-128"/>
                <a:cs typeface="Arial" charset="0"/>
              </a:rPr>
              <a:t>Monitor </a:t>
            </a:r>
            <a:endParaRPr lang="nl-NL" altLang="nl-NL" dirty="0">
              <a:latin typeface="Arial" charset="0"/>
              <a:ea typeface="ＭＳ Ｐゴシック" pitchFamily="34" charset="-128"/>
              <a:cs typeface="Arial" charset="0"/>
            </a:endParaRPr>
          </a:p>
        </p:txBody>
      </p:sp>
      <p:sp>
        <p:nvSpPr>
          <p:cNvPr id="16387" name="Tijdelijke aanduiding voor inhoud 2"/>
          <p:cNvSpPr>
            <a:spLocks noGrp="1"/>
          </p:cNvSpPr>
          <p:nvPr>
            <p:ph idx="1"/>
          </p:nvPr>
        </p:nvSpPr>
        <p:spPr/>
        <p:txBody>
          <a:bodyPr>
            <a:noAutofit/>
          </a:bodyPr>
          <a:lstStyle/>
          <a:p>
            <a:pPr eaLnBrk="1" hangingPunct="1"/>
            <a:r>
              <a:rPr lang="nl-NL" altLang="nl-NL" sz="2400" dirty="0">
                <a:latin typeface="Arial" panose="020B0604020202020204" pitchFamily="34" charset="0"/>
                <a:ea typeface="ＭＳ Ｐゴシック" pitchFamily="34" charset="-128"/>
                <a:cs typeface="Arial" panose="020B0604020202020204" pitchFamily="34" charset="0"/>
              </a:rPr>
              <a:t>Leerlingen groep 5 t/m </a:t>
            </a:r>
            <a:r>
              <a:rPr lang="nl-NL" altLang="nl-NL" sz="2400" dirty="0" smtClean="0">
                <a:latin typeface="Arial" panose="020B0604020202020204" pitchFamily="34" charset="0"/>
                <a:ea typeface="ＭＳ Ｐゴシック" pitchFamily="34" charset="-128"/>
                <a:cs typeface="Arial" panose="020B0604020202020204" pitchFamily="34" charset="0"/>
              </a:rPr>
              <a:t>8: vragen </a:t>
            </a:r>
            <a:r>
              <a:rPr lang="nl-NL" altLang="nl-NL" sz="2400" dirty="0">
                <a:latin typeface="Arial" panose="020B0604020202020204" pitchFamily="34" charset="0"/>
                <a:ea typeface="ＭＳ Ｐゴシック" pitchFamily="34" charset="-128"/>
                <a:cs typeface="Arial" panose="020B0604020202020204" pitchFamily="34" charset="0"/>
              </a:rPr>
              <a:t>over lezen, de schoolbibliotheek en informatievaardigheden</a:t>
            </a:r>
            <a:endParaRPr lang="nl-NL" altLang="nl-NL" sz="2400" dirty="0">
              <a:latin typeface="Arial" panose="020B0604020202020204" pitchFamily="34" charset="0"/>
              <a:cs typeface="Arial" panose="020B0604020202020204" pitchFamily="34" charset="0"/>
            </a:endParaRPr>
          </a:p>
          <a:p>
            <a:pPr eaLnBrk="1" hangingPunct="1"/>
            <a:r>
              <a:rPr lang="nl-NL" sz="2400" dirty="0">
                <a:latin typeface="Arial" panose="020B0604020202020204" pitchFamily="34" charset="0"/>
                <a:cs typeface="Arial" panose="020B0604020202020204" pitchFamily="34" charset="0"/>
              </a:rPr>
              <a:t>Leerkrachten groep 1 t/m </a:t>
            </a:r>
            <a:r>
              <a:rPr lang="nl-NL" sz="2400" dirty="0" smtClean="0">
                <a:latin typeface="Arial" panose="020B0604020202020204" pitchFamily="34" charset="0"/>
                <a:cs typeface="Arial" panose="020B0604020202020204" pitchFamily="34" charset="0"/>
              </a:rPr>
              <a:t>4:</a:t>
            </a:r>
            <a:r>
              <a:rPr lang="nl-NL" sz="2400" dirty="0">
                <a:latin typeface="Arial" panose="020B0604020202020204" pitchFamily="34" charset="0"/>
                <a:cs typeface="Arial" panose="020B0604020202020204" pitchFamily="34" charset="0"/>
              </a:rPr>
              <a:t> vragen over </a:t>
            </a:r>
            <a:r>
              <a:rPr lang="nl-NL" sz="2400" dirty="0" smtClean="0">
                <a:latin typeface="Arial" panose="020B0604020202020204" pitchFamily="34" charset="0"/>
                <a:cs typeface="Arial" panose="020B0604020202020204" pitchFamily="34" charset="0"/>
              </a:rPr>
              <a:t>lezen </a:t>
            </a:r>
          </a:p>
          <a:p>
            <a:pPr eaLnBrk="1" hangingPunct="1"/>
            <a:r>
              <a:rPr lang="nl-NL" altLang="nl-NL" sz="2400" dirty="0" smtClean="0">
                <a:solidFill>
                  <a:prstClr val="black"/>
                </a:solidFill>
                <a:latin typeface="Arial" panose="020B0604020202020204" pitchFamily="34" charset="0"/>
                <a:ea typeface="ＭＳ Ｐゴシック" pitchFamily="34" charset="-128"/>
                <a:cs typeface="Arial" panose="020B0604020202020204" pitchFamily="34" charset="0"/>
              </a:rPr>
              <a:t>Leerkrachten </a:t>
            </a:r>
            <a:r>
              <a:rPr lang="nl-NL" altLang="nl-NL" sz="2400" dirty="0">
                <a:solidFill>
                  <a:prstClr val="black"/>
                </a:solidFill>
                <a:latin typeface="Arial" panose="020B0604020202020204" pitchFamily="34" charset="0"/>
                <a:ea typeface="ＭＳ Ｐゴシック" pitchFamily="34" charset="-128"/>
                <a:cs typeface="Arial" panose="020B0604020202020204" pitchFamily="34" charset="0"/>
              </a:rPr>
              <a:t>groep 5 t/m </a:t>
            </a:r>
            <a:r>
              <a:rPr lang="nl-NL" altLang="nl-NL" sz="2400" dirty="0" smtClean="0">
                <a:solidFill>
                  <a:prstClr val="black"/>
                </a:solidFill>
                <a:latin typeface="Arial" panose="020B0604020202020204" pitchFamily="34" charset="0"/>
                <a:ea typeface="ＭＳ Ｐゴシック" pitchFamily="34" charset="-128"/>
                <a:cs typeface="Arial" panose="020B0604020202020204" pitchFamily="34" charset="0"/>
              </a:rPr>
              <a:t>8: vragen </a:t>
            </a:r>
            <a:r>
              <a:rPr lang="nl-NL" altLang="nl-NL" sz="2400" dirty="0">
                <a:solidFill>
                  <a:prstClr val="black"/>
                </a:solidFill>
                <a:latin typeface="Arial" panose="020B0604020202020204" pitchFamily="34" charset="0"/>
                <a:ea typeface="ＭＳ Ｐゴシック" pitchFamily="34" charset="-128"/>
                <a:cs typeface="Arial" panose="020B0604020202020204" pitchFamily="34" charset="0"/>
              </a:rPr>
              <a:t>over lezen en informatievaardigheden</a:t>
            </a:r>
          </a:p>
          <a:p>
            <a:pPr eaLnBrk="1" hangingPunct="1"/>
            <a:r>
              <a:rPr lang="nl-NL" altLang="nl-NL" sz="2400" dirty="0">
                <a:latin typeface="Arial" panose="020B0604020202020204" pitchFamily="34" charset="0"/>
                <a:ea typeface="ＭＳ Ｐゴシック" pitchFamily="34" charset="-128"/>
                <a:cs typeface="Arial" panose="020B0604020202020204" pitchFamily="34" charset="0"/>
              </a:rPr>
              <a:t>Leesconsulenten: </a:t>
            </a:r>
            <a:r>
              <a:rPr lang="nl-NL" altLang="nl-NL" sz="2400" dirty="0" smtClean="0">
                <a:solidFill>
                  <a:prstClr val="black"/>
                </a:solidFill>
                <a:latin typeface="Arial" panose="020B0604020202020204" pitchFamily="34" charset="0"/>
                <a:ea typeface="ＭＳ Ｐゴシック" pitchFamily="34" charset="-128"/>
                <a:cs typeface="Arial" panose="020B0604020202020204" pitchFamily="34" charset="0"/>
              </a:rPr>
              <a:t>vragen </a:t>
            </a:r>
            <a:r>
              <a:rPr lang="nl-NL" altLang="nl-NL" sz="2400" dirty="0">
                <a:solidFill>
                  <a:prstClr val="black"/>
                </a:solidFill>
                <a:latin typeface="Arial" panose="020B0604020202020204" pitchFamily="34" charset="0"/>
                <a:ea typeface="ＭＳ Ｐゴシック" pitchFamily="34" charset="-128"/>
                <a:cs typeface="Arial" panose="020B0604020202020204" pitchFamily="34" charset="0"/>
              </a:rPr>
              <a:t>over lezen, de schoolbibliotheek en </a:t>
            </a:r>
            <a:r>
              <a:rPr lang="nl-NL" altLang="nl-NL" sz="2400" dirty="0" smtClean="0">
                <a:solidFill>
                  <a:prstClr val="black"/>
                </a:solidFill>
                <a:latin typeface="Arial" panose="020B0604020202020204" pitchFamily="34" charset="0"/>
                <a:ea typeface="ＭＳ Ｐゴシック" pitchFamily="34" charset="-128"/>
                <a:cs typeface="Arial" panose="020B0604020202020204" pitchFamily="34" charset="0"/>
              </a:rPr>
              <a:t>informatievaardigheden</a:t>
            </a:r>
            <a:endParaRPr lang="nl-NL" altLang="nl-NL" sz="2400" dirty="0">
              <a:latin typeface="Arial" panose="020B0604020202020204" pitchFamily="34" charset="0"/>
              <a:ea typeface="ＭＳ Ｐゴシック" pitchFamily="34" charset="-128"/>
              <a:cs typeface="Arial" panose="020B0604020202020204" pitchFamily="34" charset="0"/>
            </a:endParaRPr>
          </a:p>
          <a:p>
            <a:pPr marL="0" indent="0" eaLnBrk="1" hangingPunct="1">
              <a:buNone/>
            </a:pPr>
            <a:r>
              <a:rPr lang="nl-NL" altLang="nl-NL" sz="2400" dirty="0">
                <a:latin typeface="Arial" panose="020B0604020202020204" pitchFamily="34" charset="0"/>
                <a:ea typeface="ＭＳ Ｐゴシック" pitchFamily="34" charset="-128"/>
                <a:cs typeface="Arial" panose="020B0604020202020204" pitchFamily="34" charset="0"/>
              </a:rPr>
              <a:t>De vragen over </a:t>
            </a:r>
            <a:r>
              <a:rPr lang="nl-NL" altLang="nl-NL" sz="2400" dirty="0" smtClean="0">
                <a:latin typeface="Arial" panose="020B0604020202020204" pitchFamily="34" charset="0"/>
                <a:ea typeface="ＭＳ Ｐゴシック" pitchFamily="34" charset="-128"/>
                <a:cs typeface="Arial" panose="020B0604020202020204" pitchFamily="34" charset="0"/>
              </a:rPr>
              <a:t>de schoolbibliotheek en over informatievaardigheden </a:t>
            </a:r>
            <a:r>
              <a:rPr lang="nl-NL" altLang="nl-NL" sz="2400" dirty="0">
                <a:latin typeface="Arial" panose="020B0604020202020204" pitchFamily="34" charset="0"/>
                <a:ea typeface="ＭＳ Ｐゴシック" pitchFamily="34" charset="-128"/>
                <a:cs typeface="Arial" panose="020B0604020202020204" pitchFamily="34" charset="0"/>
              </a:rPr>
              <a:t>zijn optioneel</a:t>
            </a:r>
            <a:r>
              <a:rPr lang="nl-NL" altLang="nl-NL" sz="2400" dirty="0" smtClean="0">
                <a:latin typeface="Arial" panose="020B0604020202020204" pitchFamily="34" charset="0"/>
                <a:ea typeface="ＭＳ Ｐゴシック" pitchFamily="34" charset="-128"/>
                <a:cs typeface="Arial" panose="020B0604020202020204" pitchFamily="34" charset="0"/>
              </a:rPr>
              <a:t>.</a:t>
            </a:r>
            <a:endParaRPr lang="nl-NL" altLang="nl-NL" sz="24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16585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675524" y="1584573"/>
            <a:ext cx="6182476" cy="4957347"/>
          </a:xfrm>
          <a:prstGeom prst="rect">
            <a:avLst/>
          </a:prstGeom>
        </p:spPr>
      </p:pic>
      <p:sp>
        <p:nvSpPr>
          <p:cNvPr id="17411" name="Titel 4"/>
          <p:cNvSpPr>
            <a:spLocks noGrp="1"/>
          </p:cNvSpPr>
          <p:nvPr>
            <p:ph type="title"/>
          </p:nvPr>
        </p:nvSpPr>
        <p:spPr>
          <a:xfrm>
            <a:off x="580643" y="589064"/>
            <a:ext cx="8229600" cy="1143000"/>
          </a:xfrm>
        </p:spPr>
        <p:txBody>
          <a:bodyPr/>
          <a:lstStyle/>
          <a:p>
            <a:r>
              <a:rPr lang="nl-NL" b="0" dirty="0">
                <a:latin typeface="Arial" charset="0"/>
                <a:ea typeface="MS PGothic" pitchFamily="34" charset="-128"/>
                <a:cs typeface="Arial" charset="0"/>
              </a:rPr>
              <a:t>Vragenlijst voor leerlingen</a:t>
            </a:r>
          </a:p>
        </p:txBody>
      </p:sp>
      <p:sp>
        <p:nvSpPr>
          <p:cNvPr id="2" name="Rechthoek 1"/>
          <p:cNvSpPr/>
          <p:nvPr/>
        </p:nvSpPr>
        <p:spPr>
          <a:xfrm>
            <a:off x="8996776" y="1914636"/>
            <a:ext cx="165618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ballon: rechthoek met afgeronde hoeken 2">
            <a:extLst>
              <a:ext uri="{FF2B5EF4-FFF2-40B4-BE49-F238E27FC236}">
                <a16:creationId xmlns:a16="http://schemas.microsoft.com/office/drawing/2014/main" id="{460920CA-5356-499A-B778-05E4B266AD36}"/>
              </a:ext>
            </a:extLst>
          </p:cNvPr>
          <p:cNvSpPr/>
          <p:nvPr/>
        </p:nvSpPr>
        <p:spPr>
          <a:xfrm>
            <a:off x="6319835" y="2427794"/>
            <a:ext cx="2858676" cy="2014883"/>
          </a:xfrm>
          <a:prstGeom prst="wedgeRoundRectCallout">
            <a:avLst>
              <a:gd name="adj1" fmla="val -49032"/>
              <a:gd name="adj2" fmla="val 72054"/>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cs typeface="Calibri"/>
              </a:rPr>
              <a:t>Privacy:</a:t>
            </a:r>
            <a:endParaRPr lang="nl-NL" dirty="0"/>
          </a:p>
          <a:p>
            <a:r>
              <a:rPr lang="nl-NL" dirty="0">
                <a:cs typeface="Calibri"/>
              </a:rPr>
              <a:t>Leerlingen vullen de </a:t>
            </a:r>
          </a:p>
          <a:p>
            <a:r>
              <a:rPr lang="nl-NL" dirty="0">
                <a:cs typeface="Calibri"/>
              </a:rPr>
              <a:t>vragenlijst anoniem in. Er wordt alleen naar leeftijd gevraagd.</a:t>
            </a:r>
          </a:p>
        </p:txBody>
      </p:sp>
    </p:spTree>
    <p:extLst>
      <p:ext uri="{BB962C8B-B14F-4D97-AF65-F5344CB8AC3E}">
        <p14:creationId xmlns:p14="http://schemas.microsoft.com/office/powerpoint/2010/main" val="201890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pPr eaLnBrk="1" hangingPunct="1"/>
            <a:r>
              <a:rPr lang="nl-NL" altLang="nl-NL" dirty="0" smtClean="0">
                <a:latin typeface="Arial" charset="0"/>
                <a:ea typeface="ＭＳ Ｐゴシック" pitchFamily="34" charset="-128"/>
                <a:cs typeface="Arial" charset="0"/>
              </a:rPr>
              <a:t>Voorbeelden van vragen aan leerlingen</a:t>
            </a:r>
            <a:endParaRPr lang="nl-NL" altLang="nl-NL" dirty="0">
              <a:latin typeface="Arial" charset="0"/>
              <a:ea typeface="ＭＳ Ｐゴシック" pitchFamily="34" charset="-128"/>
              <a:cs typeface="Arial" charset="0"/>
            </a:endParaRPr>
          </a:p>
        </p:txBody>
      </p:sp>
      <p:sp>
        <p:nvSpPr>
          <p:cNvPr id="21507" name="Tijdelijke aanduiding voor inhoud 5"/>
          <p:cNvSpPr>
            <a:spLocks noGrp="1"/>
          </p:cNvSpPr>
          <p:nvPr>
            <p:ph idx="1"/>
          </p:nvPr>
        </p:nvSpPr>
        <p:spPr>
          <a:xfrm>
            <a:off x="1992313" y="2124075"/>
            <a:ext cx="8229600" cy="4184650"/>
          </a:xfrm>
        </p:spPr>
        <p:txBody>
          <a:bodyPr>
            <a:normAutofit/>
          </a:bodyPr>
          <a:lstStyle/>
          <a:p>
            <a:pPr eaLnBrk="1" hangingPunct="1"/>
            <a:r>
              <a:rPr lang="nl-NL" altLang="nl-NL" sz="2400" dirty="0" smtClean="0">
                <a:latin typeface="Arial" charset="0"/>
                <a:ea typeface="ＭＳ Ｐゴシック" pitchFamily="34" charset="-128"/>
                <a:cs typeface="Arial" charset="0"/>
              </a:rPr>
              <a:t>Hoe vind je het om een boek te lezen?</a:t>
            </a:r>
          </a:p>
          <a:p>
            <a:pPr eaLnBrk="1" hangingPunct="1"/>
            <a:r>
              <a:rPr lang="nl-NL" altLang="nl-NL" sz="2400" dirty="0" smtClean="0">
                <a:latin typeface="Arial" charset="0"/>
                <a:ea typeface="ＭＳ Ｐゴシック" pitchFamily="34" charset="-128"/>
                <a:cs typeface="Arial" charset="0"/>
              </a:rPr>
              <a:t>Over welke onderwerpen lees je graag?</a:t>
            </a:r>
          </a:p>
          <a:p>
            <a:pPr eaLnBrk="1" hangingPunct="1"/>
            <a:r>
              <a:rPr lang="nl-NL" altLang="nl-NL" sz="2400" dirty="0" smtClean="0">
                <a:latin typeface="Arial" charset="0"/>
                <a:ea typeface="ＭＳ Ｐゴシック" pitchFamily="34" charset="-128"/>
                <a:cs typeface="Arial" charset="0"/>
              </a:rPr>
              <a:t>Als de juf/meester iets vertelt over een boek vind ik dat meestal: vervelend/niet zo leuk/best leuk/erg leuk.</a:t>
            </a:r>
          </a:p>
          <a:p>
            <a:pPr eaLnBrk="1" hangingPunct="1"/>
            <a:r>
              <a:rPr lang="nl-NL" altLang="nl-NL" sz="2400" dirty="0" smtClean="0">
                <a:latin typeface="Arial" charset="0"/>
                <a:ea typeface="ＭＳ Ｐゴシック" pitchFamily="34" charset="-128"/>
                <a:cs typeface="Arial" charset="0"/>
              </a:rPr>
              <a:t>Zijn er genoeg leuke leesboeken in de schoolbibliotheek?</a:t>
            </a:r>
          </a:p>
          <a:p>
            <a:pPr eaLnBrk="1" hangingPunct="1"/>
            <a:r>
              <a:rPr lang="nl-NL" altLang="nl-NL" sz="2400" dirty="0" smtClean="0">
                <a:latin typeface="Arial" charset="0"/>
                <a:ea typeface="ＭＳ Ｐゴシック" pitchFamily="34" charset="-128"/>
                <a:cs typeface="Arial" charset="0"/>
              </a:rPr>
              <a:t>Hoe vaak lukt het je om zonder hulp de informatie te vinden die je zoekt?</a:t>
            </a:r>
            <a:endParaRPr lang="nl-NL" altLang="nl-NL"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8530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el 6"/>
          <p:cNvSpPr>
            <a:spLocks noGrp="1"/>
          </p:cNvSpPr>
          <p:nvPr>
            <p:ph type="title"/>
          </p:nvPr>
        </p:nvSpPr>
        <p:spPr>
          <a:xfrm>
            <a:off x="609600" y="715228"/>
            <a:ext cx="8229600" cy="1143000"/>
          </a:xfrm>
        </p:spPr>
        <p:txBody>
          <a:bodyPr/>
          <a:lstStyle/>
          <a:p>
            <a:r>
              <a:rPr lang="nl-NL" b="0" dirty="0">
                <a:latin typeface="Arial" charset="0"/>
                <a:ea typeface="MS PGothic" pitchFamily="34" charset="-128"/>
                <a:cs typeface="Arial" charset="0"/>
              </a:rPr>
              <a:t>Vragenlijst voor leerkrachten </a:t>
            </a:r>
          </a:p>
        </p:txBody>
      </p:sp>
      <p:sp>
        <p:nvSpPr>
          <p:cNvPr id="2" name="Afgeronde rechthoek 1"/>
          <p:cNvSpPr/>
          <p:nvPr/>
        </p:nvSpPr>
        <p:spPr>
          <a:xfrm>
            <a:off x="8472264" y="1916832"/>
            <a:ext cx="1368152" cy="9361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4" name="Afbeelding 3"/>
          <p:cNvPicPr>
            <a:picLocks noChangeAspect="1"/>
          </p:cNvPicPr>
          <p:nvPr/>
        </p:nvPicPr>
        <p:blipFill>
          <a:blip r:embed="rId3"/>
          <a:stretch>
            <a:fillRect/>
          </a:stretch>
        </p:blipFill>
        <p:spPr>
          <a:xfrm>
            <a:off x="609601" y="1703701"/>
            <a:ext cx="7680158" cy="5008248"/>
          </a:xfrm>
          <a:prstGeom prst="rect">
            <a:avLst/>
          </a:prstGeom>
        </p:spPr>
      </p:pic>
    </p:spTree>
    <p:extLst>
      <p:ext uri="{BB962C8B-B14F-4D97-AF65-F5344CB8AC3E}">
        <p14:creationId xmlns:p14="http://schemas.microsoft.com/office/powerpoint/2010/main" val="3175167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pPr eaLnBrk="1" hangingPunct="1"/>
            <a:r>
              <a:rPr lang="nl-NL" altLang="nl-NL" dirty="0" smtClean="0">
                <a:latin typeface="Arial" charset="0"/>
                <a:ea typeface="ＭＳ Ｐゴシック" pitchFamily="34" charset="-128"/>
                <a:cs typeface="Arial" charset="0"/>
              </a:rPr>
              <a:t>Voorbeelden van vragen aan leerkrachten</a:t>
            </a:r>
            <a:endParaRPr lang="nl-NL" altLang="nl-NL" dirty="0">
              <a:latin typeface="Arial" charset="0"/>
              <a:ea typeface="ＭＳ Ｐゴシック" pitchFamily="34" charset="-128"/>
              <a:cs typeface="Arial" charset="0"/>
            </a:endParaRPr>
          </a:p>
        </p:txBody>
      </p:sp>
      <p:sp>
        <p:nvSpPr>
          <p:cNvPr id="21507" name="Tijdelijke aanduiding voor inhoud 5"/>
          <p:cNvSpPr>
            <a:spLocks noGrp="1"/>
          </p:cNvSpPr>
          <p:nvPr>
            <p:ph idx="1"/>
          </p:nvPr>
        </p:nvSpPr>
        <p:spPr>
          <a:xfrm>
            <a:off x="1992313" y="2124075"/>
            <a:ext cx="8229600" cy="4184650"/>
          </a:xfrm>
        </p:spPr>
        <p:txBody>
          <a:bodyPr/>
          <a:lstStyle/>
          <a:p>
            <a:pPr eaLnBrk="1" hangingPunct="1"/>
            <a:r>
              <a:rPr lang="nl-NL" altLang="nl-NL" sz="2400" dirty="0" smtClean="0">
                <a:latin typeface="Arial" charset="0"/>
                <a:ea typeface="ＭＳ Ｐゴシック" pitchFamily="34" charset="-128"/>
                <a:cs typeface="Arial" charset="0"/>
              </a:rPr>
              <a:t>Hoe vind je het om een boek te lezen?</a:t>
            </a:r>
          </a:p>
          <a:p>
            <a:pPr eaLnBrk="1" hangingPunct="1"/>
            <a:r>
              <a:rPr lang="nl-NL" altLang="nl-NL" sz="2400" dirty="0" smtClean="0">
                <a:latin typeface="Arial" charset="0"/>
                <a:ea typeface="ＭＳ Ｐゴシック" pitchFamily="34" charset="-128"/>
                <a:cs typeface="Arial" charset="0"/>
              </a:rPr>
              <a:t>Hoe </a:t>
            </a:r>
            <a:r>
              <a:rPr lang="nl-NL" altLang="nl-NL" sz="2400" dirty="0">
                <a:latin typeface="Arial" charset="0"/>
                <a:ea typeface="ＭＳ Ｐゴシック" pitchFamily="34" charset="-128"/>
                <a:cs typeface="Arial" charset="0"/>
              </a:rPr>
              <a:t>vaak doe je dit gemiddeld: </a:t>
            </a:r>
            <a:r>
              <a:rPr lang="nl-NL" altLang="nl-NL" sz="2400" dirty="0" err="1">
                <a:latin typeface="Arial" charset="0"/>
                <a:ea typeface="ＭＳ Ｐゴシック" pitchFamily="34" charset="-128"/>
                <a:cs typeface="Arial" charset="0"/>
              </a:rPr>
              <a:t>vrijlezen</a:t>
            </a:r>
            <a:r>
              <a:rPr lang="nl-NL" altLang="nl-NL" sz="2400" dirty="0">
                <a:latin typeface="Arial" charset="0"/>
                <a:ea typeface="ＭＳ Ｐゴシック" pitchFamily="34" charset="-128"/>
                <a:cs typeface="Arial" charset="0"/>
              </a:rPr>
              <a:t>, voorlezen, bibliotheek bezoeken, boekenkring, etc. </a:t>
            </a:r>
            <a:endParaRPr lang="nl-NL" altLang="nl-NL" sz="2400" dirty="0" smtClean="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Hoeveel </a:t>
            </a:r>
            <a:r>
              <a:rPr lang="nl-NL" altLang="nl-NL" sz="2400" dirty="0" err="1" smtClean="0">
                <a:latin typeface="Arial" charset="0"/>
                <a:ea typeface="ＭＳ Ｐゴシック" pitchFamily="34" charset="-128"/>
                <a:cs typeface="Arial" charset="0"/>
              </a:rPr>
              <a:t>leeringen</a:t>
            </a:r>
            <a:r>
              <a:rPr lang="nl-NL" altLang="nl-NL" sz="2400" dirty="0" smtClean="0">
                <a:latin typeface="Arial" charset="0"/>
                <a:ea typeface="ＭＳ Ｐゴシック" pitchFamily="34" charset="-128"/>
                <a:cs typeface="Arial" charset="0"/>
              </a:rPr>
              <a:t> zie je dit één of meerdere keren per week doen: ze pakken uit zichzelf een boek, ze geven elkaar boekentips, etc.</a:t>
            </a:r>
          </a:p>
          <a:p>
            <a:pPr eaLnBrk="1" hangingPunct="1"/>
            <a:r>
              <a:rPr lang="nl-NL" altLang="nl-NL" sz="2400" dirty="0" smtClean="0">
                <a:latin typeface="Arial" charset="0"/>
                <a:ea typeface="ＭＳ Ｐゴシック" pitchFamily="34" charset="-128"/>
                <a:cs typeface="Arial" charset="0"/>
              </a:rPr>
              <a:t>Gebruik </a:t>
            </a:r>
            <a:r>
              <a:rPr lang="nl-NL" altLang="nl-NL" sz="2400" dirty="0">
                <a:latin typeface="Arial" charset="0"/>
                <a:ea typeface="ＭＳ Ｐゴシック" pitchFamily="34" charset="-128"/>
                <a:cs typeface="Arial" charset="0"/>
              </a:rPr>
              <a:t>je bij </a:t>
            </a:r>
            <a:r>
              <a:rPr lang="nl-NL" altLang="nl-NL" sz="2400" dirty="0" err="1">
                <a:latin typeface="Arial" charset="0"/>
                <a:ea typeface="ＭＳ Ｐゴシック" pitchFamily="34" charset="-128"/>
                <a:cs typeface="Arial" charset="0"/>
              </a:rPr>
              <a:t>wereldoriënterende</a:t>
            </a:r>
            <a:r>
              <a:rPr lang="nl-NL" altLang="nl-NL" sz="2400" dirty="0">
                <a:latin typeface="Arial" charset="0"/>
                <a:ea typeface="ＭＳ Ｐゴシック" pitchFamily="34" charset="-128"/>
                <a:cs typeface="Arial" charset="0"/>
              </a:rPr>
              <a:t> onderwerpen boeken in de klas</a:t>
            </a:r>
            <a:r>
              <a:rPr lang="nl-NL" altLang="nl-NL" sz="2400" dirty="0" smtClean="0">
                <a:latin typeface="Arial" charset="0"/>
                <a:ea typeface="ＭＳ Ｐゴシック" pitchFamily="34" charset="-128"/>
                <a:cs typeface="Arial" charset="0"/>
              </a:rPr>
              <a:t>?</a:t>
            </a:r>
          </a:p>
          <a:p>
            <a:pPr eaLnBrk="1" hangingPunct="1"/>
            <a:r>
              <a:rPr lang="nl-NL" altLang="nl-NL" sz="2400" dirty="0" smtClean="0">
                <a:latin typeface="Arial" charset="0"/>
                <a:ea typeface="ＭＳ Ｐゴシック" pitchFamily="34" charset="-128"/>
                <a:cs typeface="Arial" charset="0"/>
              </a:rPr>
              <a:t>Hoe vaak geef je aandacht aan het onderwerp informatievaardigheden?</a:t>
            </a:r>
            <a:endParaRPr lang="nl-NL" altLang="nl-NL"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39643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Agenda</a:t>
            </a:r>
          </a:p>
        </p:txBody>
      </p:sp>
      <p:sp>
        <p:nvSpPr>
          <p:cNvPr id="7171" name="Tijdelijke aanduiding voor inhoud 2"/>
          <p:cNvSpPr>
            <a:spLocks noGrp="1"/>
          </p:cNvSpPr>
          <p:nvPr>
            <p:ph idx="1"/>
          </p:nvPr>
        </p:nvSpPr>
        <p:spPr>
          <a:xfrm>
            <a:off x="1992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De relatie tussen lezen en taalontwikkeling</a:t>
            </a:r>
          </a:p>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Kennismaken met de Monitor de Bibliotheek op </a:t>
            </a:r>
            <a:r>
              <a:rPr lang="nl-NL" altLang="nl-NL" sz="2400" i="1" dirty="0">
                <a:latin typeface="Arial" charset="0"/>
                <a:ea typeface="ＭＳ Ｐゴシック" pitchFamily="34" charset="-128"/>
                <a:cs typeface="Arial" charset="0"/>
              </a:rPr>
              <a:t>school</a:t>
            </a:r>
          </a:p>
          <a:p>
            <a:pPr eaLnBrk="1" hangingPunct="1"/>
            <a:endParaRPr lang="nl-NL" altLang="nl-NL" sz="2400" i="1"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Werkafspraken</a:t>
            </a:r>
          </a:p>
        </p:txBody>
      </p:sp>
    </p:spTree>
    <p:extLst>
      <p:ext uri="{BB962C8B-B14F-4D97-AF65-F5344CB8AC3E}">
        <p14:creationId xmlns:p14="http://schemas.microsoft.com/office/powerpoint/2010/main" val="288532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541421" y="917575"/>
            <a:ext cx="11237495" cy="1143000"/>
          </a:xfrm>
        </p:spPr>
        <p:txBody>
          <a:bodyPr>
            <a:noAutofit/>
          </a:bodyPr>
          <a:lstStyle/>
          <a:p>
            <a:r>
              <a:rPr lang="nl-NL" altLang="nl-NL" dirty="0">
                <a:latin typeface="Arial" charset="0"/>
                <a:ea typeface="ＭＳ Ｐゴシック" pitchFamily="34" charset="-128"/>
                <a:cs typeface="Arial" charset="0"/>
              </a:rPr>
              <a:t>Vragen </a:t>
            </a:r>
            <a:r>
              <a:rPr lang="nl-NL" altLang="nl-NL" dirty="0" smtClean="0">
                <a:latin typeface="Arial" charset="0"/>
                <a:ea typeface="ＭＳ Ｐゴシック" pitchFamily="34" charset="-128"/>
                <a:cs typeface="Arial" charset="0"/>
              </a:rPr>
              <a:t>leerkrachten </a:t>
            </a:r>
            <a:r>
              <a:rPr lang="nl-NL" altLang="nl-NL" dirty="0">
                <a:latin typeface="Arial" charset="0"/>
                <a:ea typeface="ＭＳ Ｐゴシック" pitchFamily="34" charset="-128"/>
                <a:cs typeface="Arial" charset="0"/>
              </a:rPr>
              <a:t>i</a:t>
            </a:r>
            <a:r>
              <a:rPr lang="nl-NL" altLang="nl-NL" dirty="0" smtClean="0">
                <a:latin typeface="Arial" charset="0"/>
                <a:ea typeface="ＭＳ Ｐゴシック" pitchFamily="34" charset="-128"/>
                <a:cs typeface="Arial" charset="0"/>
              </a:rPr>
              <a:t>nformatievaardigheden</a:t>
            </a:r>
            <a:endParaRPr lang="nl-NL" dirty="0">
              <a:latin typeface="Arial" charset="0"/>
              <a:cs typeface="Arial" charset="0"/>
            </a:endParaRPr>
          </a:p>
        </p:txBody>
      </p:sp>
      <p:sp>
        <p:nvSpPr>
          <p:cNvPr id="22531" name="Tijdelijke aanduiding voor inhoud 2"/>
          <p:cNvSpPr>
            <a:spLocks noGrp="1"/>
          </p:cNvSpPr>
          <p:nvPr>
            <p:ph idx="1"/>
          </p:nvPr>
        </p:nvSpPr>
        <p:spPr>
          <a:xfrm>
            <a:off x="1992313" y="2124075"/>
            <a:ext cx="8229600" cy="3752850"/>
          </a:xfrm>
        </p:spPr>
        <p:txBody>
          <a:bodyPr>
            <a:normAutofit lnSpcReduction="10000"/>
          </a:bodyPr>
          <a:lstStyle/>
          <a:p>
            <a:r>
              <a:rPr lang="en-US" sz="2400" dirty="0">
                <a:latin typeface="Arial" charset="0"/>
                <a:cs typeface="Arial" charset="0"/>
              </a:rPr>
              <a:t>Hoe </a:t>
            </a:r>
            <a:r>
              <a:rPr lang="en-US" sz="2400" dirty="0" err="1">
                <a:latin typeface="Arial" charset="0"/>
                <a:cs typeface="Arial" charset="0"/>
              </a:rPr>
              <a:t>vaak</a:t>
            </a:r>
            <a:r>
              <a:rPr lang="en-US" sz="2400" dirty="0">
                <a:latin typeface="Arial" charset="0"/>
                <a:cs typeface="Arial" charset="0"/>
              </a:rPr>
              <a:t> </a:t>
            </a:r>
            <a:r>
              <a:rPr lang="en-US" sz="2400" dirty="0" err="1">
                <a:latin typeface="Arial" charset="0"/>
                <a:cs typeface="Arial" charset="0"/>
              </a:rPr>
              <a:t>geef</a:t>
            </a:r>
            <a:r>
              <a:rPr lang="en-US" sz="2400" dirty="0">
                <a:latin typeface="Arial" charset="0"/>
                <a:cs typeface="Arial" charset="0"/>
              </a:rPr>
              <a:t> je </a:t>
            </a:r>
            <a:r>
              <a:rPr lang="en-US" sz="2400" dirty="0" err="1">
                <a:latin typeface="Arial" charset="0"/>
                <a:cs typeface="Arial" charset="0"/>
              </a:rPr>
              <a:t>aandacht</a:t>
            </a:r>
            <a:r>
              <a:rPr lang="en-US" sz="2400" dirty="0">
                <a:latin typeface="Arial" charset="0"/>
                <a:cs typeface="Arial" charset="0"/>
              </a:rPr>
              <a:t> </a:t>
            </a:r>
            <a:r>
              <a:rPr lang="en-US" sz="2400" dirty="0" err="1">
                <a:latin typeface="Arial" charset="0"/>
                <a:cs typeface="Arial" charset="0"/>
              </a:rPr>
              <a:t>aan</a:t>
            </a:r>
            <a:r>
              <a:rPr lang="en-US" sz="2400" dirty="0">
                <a:latin typeface="Arial" charset="0"/>
                <a:cs typeface="Arial" charset="0"/>
              </a:rPr>
              <a:t> </a:t>
            </a:r>
            <a:r>
              <a:rPr lang="en-US" sz="2400" dirty="0" err="1">
                <a:latin typeface="Arial" charset="0"/>
                <a:cs typeface="Arial" charset="0"/>
              </a:rPr>
              <a:t>informatievaardigheden</a:t>
            </a:r>
            <a:r>
              <a:rPr lang="en-US" sz="2400" dirty="0">
                <a:latin typeface="Arial" charset="0"/>
                <a:cs typeface="Arial" charset="0"/>
              </a:rPr>
              <a:t>?</a:t>
            </a:r>
            <a:endParaRPr lang="nl-NL" sz="2400" dirty="0">
              <a:latin typeface="Arial" charset="0"/>
              <a:cs typeface="Arial" charset="0"/>
            </a:endParaRPr>
          </a:p>
          <a:p>
            <a:r>
              <a:rPr lang="nl-NL" sz="2400" dirty="0">
                <a:latin typeface="Arial" charset="0"/>
                <a:cs typeface="Arial" charset="0"/>
              </a:rPr>
              <a:t>Welke vaardigheden komen aan bod in je lesprogramma?</a:t>
            </a:r>
          </a:p>
          <a:p>
            <a:r>
              <a:rPr lang="nl-NL" sz="2400" dirty="0">
                <a:latin typeface="Arial" charset="0"/>
                <a:cs typeface="Arial" charset="0"/>
              </a:rPr>
              <a:t>Hoe pak je informatievaardigheden didactisch aan?</a:t>
            </a:r>
          </a:p>
          <a:p>
            <a:r>
              <a:rPr lang="nl-NL" sz="2400" dirty="0">
                <a:latin typeface="Arial" charset="0"/>
                <a:cs typeface="Arial" charset="0"/>
              </a:rPr>
              <a:t>Welke bronnen laat je aan bod komen?</a:t>
            </a:r>
          </a:p>
          <a:p>
            <a:r>
              <a:rPr lang="nl-NL" sz="2400" dirty="0">
                <a:latin typeface="Arial" charset="0"/>
                <a:cs typeface="Arial" charset="0"/>
              </a:rPr>
              <a:t>Op welke manier komen informatievaardigheden aan bod in je lesprogramma?</a:t>
            </a:r>
          </a:p>
          <a:p>
            <a:r>
              <a:rPr lang="nl-NL" sz="2400" dirty="0">
                <a:latin typeface="Arial" charset="0"/>
                <a:cs typeface="Arial" charset="0"/>
              </a:rPr>
              <a:t>Hoe vaak geef je opdrachten of huiswerk waarbij leerlingen informatievaardigheden gebruiken?</a:t>
            </a:r>
          </a:p>
          <a:p>
            <a:r>
              <a:rPr lang="nl-NL" sz="2400" dirty="0">
                <a:latin typeface="Arial" charset="0"/>
                <a:cs typeface="Arial" charset="0"/>
              </a:rPr>
              <a:t>Gebruik lespakket veilig internetgebruik </a:t>
            </a:r>
          </a:p>
          <a:p>
            <a:pPr marL="457200" indent="-457200">
              <a:buFont typeface="Calibri" pitchFamily="34" charset="0"/>
              <a:buAutoNum type="arabicPeriod" startAt="9"/>
            </a:pPr>
            <a:endParaRPr lang="nl-NL" sz="2400" dirty="0">
              <a:latin typeface="Arial" charset="0"/>
              <a:cs typeface="Arial" charset="0"/>
            </a:endParaRPr>
          </a:p>
        </p:txBody>
      </p:sp>
    </p:spTree>
    <p:extLst>
      <p:ext uri="{BB962C8B-B14F-4D97-AF65-F5344CB8AC3E}">
        <p14:creationId xmlns:p14="http://schemas.microsoft.com/office/powerpoint/2010/main" val="39112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krijgen we uiteindelijk te zien?</a:t>
            </a:r>
          </a:p>
        </p:txBody>
      </p:sp>
      <p:sp>
        <p:nvSpPr>
          <p:cNvPr id="23555" name="Tijdelijke aanduiding voor inhoud 3"/>
          <p:cNvSpPr>
            <a:spLocks noGrp="1"/>
          </p:cNvSpPr>
          <p:nvPr>
            <p:ph idx="1"/>
          </p:nvPr>
        </p:nvSpPr>
        <p:spPr>
          <a:xfrm>
            <a:off x="1992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r>
              <a:rPr lang="nl-NL" altLang="nl-NL" sz="2400" dirty="0">
                <a:latin typeface="Arial" charset="0"/>
                <a:ea typeface="ＭＳ Ｐゴシック" pitchFamily="34" charset="-128"/>
                <a:cs typeface="Arial" charset="0"/>
              </a:rPr>
              <a:t>Gegevens over de eigen </a:t>
            </a:r>
            <a:r>
              <a:rPr lang="nl-NL" altLang="nl-NL" sz="2400" dirty="0" smtClean="0">
                <a:latin typeface="Arial" charset="0"/>
                <a:ea typeface="ＭＳ Ｐゴシック" pitchFamily="34" charset="-128"/>
                <a:cs typeface="Arial" charset="0"/>
              </a:rPr>
              <a:t>school: deze kunnen worden vergeleken met voorgaande jaren.</a:t>
            </a:r>
            <a:endParaRPr lang="nl-NL" altLang="nl-NL" sz="2400" dirty="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Gemiddelde </a:t>
            </a:r>
            <a:r>
              <a:rPr lang="nl-NL" altLang="nl-NL" sz="2400" dirty="0">
                <a:latin typeface="Arial" charset="0"/>
                <a:ea typeface="ＭＳ Ｐゴシック" pitchFamily="34" charset="-128"/>
                <a:cs typeface="Arial" charset="0"/>
              </a:rPr>
              <a:t>gegevens over alle scholen in de </a:t>
            </a:r>
            <a:r>
              <a:rPr lang="nl-NL" altLang="nl-NL" sz="2400" dirty="0" smtClean="0">
                <a:latin typeface="Arial" charset="0"/>
                <a:ea typeface="ＭＳ Ｐゴシック" pitchFamily="34" charset="-128"/>
                <a:cs typeface="Arial" charset="0"/>
              </a:rPr>
              <a:t>monitor: deze kunnen worden gebruikt als benchmark voor de school.</a:t>
            </a:r>
            <a:endParaRPr lang="nl-NL" altLang="nl-NL"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47777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Leesgedrag: </a:t>
            </a:r>
            <a:r>
              <a:rPr lang="nl-NL" dirty="0" smtClean="0"/>
              <a:t>landelijk (rapportage wordt vernieuwd)</a:t>
            </a:r>
            <a:endParaRPr lang="nl-NL" dirty="0"/>
          </a:p>
        </p:txBody>
      </p:sp>
      <p:pic>
        <p:nvPicPr>
          <p:cNvPr id="4" name="Tijdelijke aanduiding voor inhoud 3"/>
          <p:cNvPicPr>
            <a:picLocks noGrp="1" noChangeAspect="1"/>
          </p:cNvPicPr>
          <p:nvPr>
            <p:ph idx="1"/>
          </p:nvPr>
        </p:nvPicPr>
        <p:blipFill rotWithShape="1">
          <a:blip r:embed="rId2"/>
          <a:srcRect l="1409" t="9827" r="950" b="3828"/>
          <a:stretch/>
        </p:blipFill>
        <p:spPr>
          <a:xfrm>
            <a:off x="2423593" y="2492896"/>
            <a:ext cx="7401891" cy="3240361"/>
          </a:xfrm>
          <a:prstGeom prst="rect">
            <a:avLst/>
          </a:prstGeom>
        </p:spPr>
      </p:pic>
    </p:spTree>
    <p:extLst>
      <p:ext uri="{BB962C8B-B14F-4D97-AF65-F5344CB8AC3E}">
        <p14:creationId xmlns:p14="http://schemas.microsoft.com/office/powerpoint/2010/main" val="45508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normAutofit fontScale="90000"/>
          </a:bodyPr>
          <a:lstStyle/>
          <a:p>
            <a:r>
              <a:rPr lang="nl-NL" altLang="nl-NL" dirty="0">
                <a:latin typeface="Arial" charset="0"/>
                <a:ea typeface="ＭＳ Ｐゴシック" pitchFamily="34" charset="-128"/>
                <a:cs typeface="Arial" charset="0"/>
              </a:rPr>
              <a:t>Leesgedrag: school </a:t>
            </a:r>
            <a:r>
              <a:rPr lang="nl-NL" altLang="nl-NL" dirty="0" smtClean="0">
                <a:latin typeface="Arial" charset="0"/>
                <a:ea typeface="ＭＳ Ｐゴシック" pitchFamily="34" charset="-128"/>
                <a:cs typeface="Arial" charset="0"/>
              </a:rPr>
              <a:t>Y </a:t>
            </a:r>
            <a:r>
              <a:rPr lang="nl-NL" dirty="0"/>
              <a:t>(rapportage wordt vernieuwd)</a:t>
            </a:r>
            <a:endParaRPr lang="nl-NL" altLang="nl-NL" dirty="0">
              <a:latin typeface="Arial" charset="0"/>
              <a:ea typeface="ＭＳ Ｐゴシック" pitchFamily="34" charset="-128"/>
              <a:cs typeface="Arial" charset="0"/>
            </a:endParaRPr>
          </a:p>
        </p:txBody>
      </p:sp>
      <p:pic>
        <p:nvPicPr>
          <p:cNvPr id="2" name="Afbeelding 1"/>
          <p:cNvPicPr>
            <a:picLocks noChangeAspect="1"/>
          </p:cNvPicPr>
          <p:nvPr/>
        </p:nvPicPr>
        <p:blipFill rotWithShape="1">
          <a:blip r:embed="rId3"/>
          <a:srcRect l="3074" t="11123" r="5234" b="5718"/>
          <a:stretch/>
        </p:blipFill>
        <p:spPr>
          <a:xfrm>
            <a:off x="2351584" y="2564904"/>
            <a:ext cx="7377550" cy="3312369"/>
          </a:xfrm>
          <a:prstGeom prst="rect">
            <a:avLst/>
          </a:prstGeom>
        </p:spPr>
      </p:pic>
    </p:spTree>
    <p:extLst>
      <p:ext uri="{BB962C8B-B14F-4D97-AF65-F5344CB8AC3E}">
        <p14:creationId xmlns:p14="http://schemas.microsoft.com/office/powerpoint/2010/main" val="230361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6"/>
          <p:cNvSpPr>
            <a:spLocks noGrp="1"/>
          </p:cNvSpPr>
          <p:nvPr>
            <p:ph type="title"/>
          </p:nvPr>
        </p:nvSpPr>
        <p:spPr/>
        <p:txBody>
          <a:bodyPr>
            <a:normAutofit fontScale="90000"/>
          </a:bodyPr>
          <a:lstStyle/>
          <a:p>
            <a:r>
              <a:rPr lang="nl-NL" altLang="nl-NL" dirty="0">
                <a:latin typeface="Arial" charset="0"/>
                <a:ea typeface="ＭＳ Ｐゴシック" pitchFamily="34" charset="-128"/>
                <a:cs typeface="Arial" charset="0"/>
              </a:rPr>
              <a:t>Leesplezier: </a:t>
            </a:r>
            <a:r>
              <a:rPr lang="nl-NL" altLang="nl-NL" dirty="0" smtClean="0">
                <a:latin typeface="Arial" charset="0"/>
                <a:ea typeface="ＭＳ Ｐゴシック" pitchFamily="34" charset="-128"/>
                <a:cs typeface="Arial" charset="0"/>
              </a:rPr>
              <a:t>landelijk </a:t>
            </a:r>
            <a:r>
              <a:rPr lang="nl-NL" dirty="0"/>
              <a:t>(rapportage wordt vernieuwd)</a:t>
            </a:r>
            <a:endParaRPr lang="nl-NL" altLang="nl-NL" dirty="0">
              <a:latin typeface="Arial" charset="0"/>
              <a:ea typeface="ＭＳ Ｐゴシック" pitchFamily="34" charset="-128"/>
              <a:cs typeface="Arial" charset="0"/>
            </a:endParaRPr>
          </a:p>
        </p:txBody>
      </p:sp>
      <p:pic>
        <p:nvPicPr>
          <p:cNvPr id="2" name="Afbeelding 1"/>
          <p:cNvPicPr>
            <a:picLocks noChangeAspect="1"/>
          </p:cNvPicPr>
          <p:nvPr/>
        </p:nvPicPr>
        <p:blipFill rotWithShape="1">
          <a:blip r:embed="rId3"/>
          <a:srcRect l="1871" t="9458" r="2695" b="3604"/>
          <a:stretch/>
        </p:blipFill>
        <p:spPr>
          <a:xfrm>
            <a:off x="2398086" y="2132856"/>
            <a:ext cx="7514339" cy="3388818"/>
          </a:xfrm>
          <a:prstGeom prst="rect">
            <a:avLst/>
          </a:prstGeom>
        </p:spPr>
      </p:pic>
    </p:spTree>
    <p:extLst>
      <p:ext uri="{BB962C8B-B14F-4D97-AF65-F5344CB8AC3E}">
        <p14:creationId xmlns:p14="http://schemas.microsoft.com/office/powerpoint/2010/main" val="3386619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6"/>
          <p:cNvSpPr>
            <a:spLocks noGrp="1"/>
          </p:cNvSpPr>
          <p:nvPr>
            <p:ph type="title"/>
          </p:nvPr>
        </p:nvSpPr>
        <p:spPr/>
        <p:txBody>
          <a:bodyPr>
            <a:normAutofit fontScale="90000"/>
          </a:bodyPr>
          <a:lstStyle/>
          <a:p>
            <a:r>
              <a:rPr lang="nl-NL" altLang="nl-NL" dirty="0">
                <a:latin typeface="Arial" charset="0"/>
                <a:ea typeface="ＭＳ Ｐゴシック" pitchFamily="34" charset="-128"/>
                <a:cs typeface="Arial" charset="0"/>
              </a:rPr>
              <a:t>Leesplezier: school </a:t>
            </a:r>
            <a:r>
              <a:rPr lang="nl-NL" altLang="nl-NL" dirty="0" smtClean="0">
                <a:latin typeface="Arial" charset="0"/>
                <a:ea typeface="ＭＳ Ｐゴシック" pitchFamily="34" charset="-128"/>
                <a:cs typeface="Arial" charset="0"/>
              </a:rPr>
              <a:t>Z </a:t>
            </a:r>
            <a:r>
              <a:rPr lang="nl-NL" dirty="0"/>
              <a:t>(rapportage wordt vernieuwd)</a:t>
            </a:r>
            <a:endParaRPr lang="nl-NL" altLang="nl-NL" dirty="0">
              <a:latin typeface="Arial" charset="0"/>
              <a:ea typeface="ＭＳ Ｐゴシック" pitchFamily="34" charset="-128"/>
              <a:cs typeface="Arial" charset="0"/>
            </a:endParaRPr>
          </a:p>
        </p:txBody>
      </p:sp>
      <p:pic>
        <p:nvPicPr>
          <p:cNvPr id="2" name="Afbeelding 1"/>
          <p:cNvPicPr>
            <a:picLocks noChangeAspect="1"/>
          </p:cNvPicPr>
          <p:nvPr/>
        </p:nvPicPr>
        <p:blipFill rotWithShape="1">
          <a:blip r:embed="rId3"/>
          <a:srcRect l="3074" t="10633" r="3362" b="7385"/>
          <a:stretch/>
        </p:blipFill>
        <p:spPr>
          <a:xfrm>
            <a:off x="2279576" y="2374030"/>
            <a:ext cx="7416825" cy="3217247"/>
          </a:xfrm>
          <a:prstGeom prst="rect">
            <a:avLst/>
          </a:prstGeom>
        </p:spPr>
      </p:pic>
    </p:spTree>
    <p:extLst>
      <p:ext uri="{BB962C8B-B14F-4D97-AF65-F5344CB8AC3E}">
        <p14:creationId xmlns:p14="http://schemas.microsoft.com/office/powerpoint/2010/main" val="200803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1992313" y="917575"/>
            <a:ext cx="8229600" cy="1143000"/>
          </a:xfrm>
        </p:spPr>
        <p:txBody>
          <a:bodyPr>
            <a:normAutofit fontScale="90000"/>
          </a:bodyPr>
          <a:lstStyle/>
          <a:p>
            <a:r>
              <a:rPr lang="nl-NL" altLang="nl-NL" dirty="0">
                <a:latin typeface="Arial" charset="0"/>
                <a:ea typeface="ＭＳ Ｐゴシック" pitchFamily="34" charset="-128"/>
                <a:cs typeface="Arial" charset="0"/>
              </a:rPr>
              <a:t>Leerkrachten: </a:t>
            </a:r>
            <a:r>
              <a:rPr lang="nl-NL" altLang="nl-NL" dirty="0" smtClean="0">
                <a:latin typeface="Arial" charset="0"/>
                <a:ea typeface="ＭＳ Ｐゴシック" pitchFamily="34" charset="-128"/>
                <a:cs typeface="Arial" charset="0"/>
              </a:rPr>
              <a:t>landelijk </a:t>
            </a:r>
            <a:r>
              <a:rPr lang="nl-NL" dirty="0"/>
              <a:t>(rapportage wordt vernieuwd)</a:t>
            </a:r>
            <a:endParaRPr lang="nl-NL" altLang="nl-NL" dirty="0">
              <a:latin typeface="Arial" charset="0"/>
              <a:ea typeface="ＭＳ Ｐゴシック" pitchFamily="34" charset="-128"/>
              <a:cs typeface="Arial" charset="0"/>
            </a:endParaRPr>
          </a:p>
        </p:txBody>
      </p:sp>
      <p:sp>
        <p:nvSpPr>
          <p:cNvPr id="2" name="AutoShape 2" descr="https://www.mdbos.nl/rapportage/bo/ChartImg.axd?i=chart_b4d64f447aff4456bf9c8e9e407f3235_3.png&amp;g=830d49fd4ae649e795428bb15c24bd56"/>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rotWithShape="1">
          <a:blip r:embed="rId3"/>
          <a:srcRect l="2110" t="11002" r="3504" b="3611"/>
          <a:stretch/>
        </p:blipFill>
        <p:spPr>
          <a:xfrm>
            <a:off x="2207569" y="2348880"/>
            <a:ext cx="7488831" cy="3253474"/>
          </a:xfrm>
          <a:prstGeom prst="rect">
            <a:avLst/>
          </a:prstGeom>
        </p:spPr>
      </p:pic>
    </p:spTree>
    <p:extLst>
      <p:ext uri="{BB962C8B-B14F-4D97-AF65-F5344CB8AC3E}">
        <p14:creationId xmlns:p14="http://schemas.microsoft.com/office/powerpoint/2010/main" val="263061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Informatievaardigheden: landelijk (rapportage wordt vernieuwd)</a:t>
            </a:r>
          </a:p>
        </p:txBody>
      </p:sp>
      <p:pic>
        <p:nvPicPr>
          <p:cNvPr id="4" name="Tijdelijke aanduiding voor inhoud 3"/>
          <p:cNvPicPr>
            <a:picLocks noGrp="1" noChangeAspect="1"/>
          </p:cNvPicPr>
          <p:nvPr>
            <p:ph idx="1"/>
          </p:nvPr>
        </p:nvPicPr>
        <p:blipFill rotWithShape="1">
          <a:blip r:embed="rId3"/>
          <a:srcRect l="2708" t="8620" r="1631" b="5012"/>
          <a:stretch/>
        </p:blipFill>
        <p:spPr>
          <a:xfrm>
            <a:off x="2351585" y="2049217"/>
            <a:ext cx="7072485" cy="3967133"/>
          </a:xfrm>
          <a:prstGeom prst="rect">
            <a:avLst/>
          </a:prstGeom>
        </p:spPr>
      </p:pic>
    </p:spTree>
    <p:extLst>
      <p:ext uri="{BB962C8B-B14F-4D97-AF65-F5344CB8AC3E}">
        <p14:creationId xmlns:p14="http://schemas.microsoft.com/office/powerpoint/2010/main" val="600109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Informatievaardigheden: school Y (rapportage wordt vernieuwd)</a:t>
            </a:r>
          </a:p>
        </p:txBody>
      </p:sp>
      <p:pic>
        <p:nvPicPr>
          <p:cNvPr id="4" name="Tijdelijke aanduiding voor inhoud 3"/>
          <p:cNvPicPr>
            <a:picLocks noGrp="1" noChangeAspect="1"/>
          </p:cNvPicPr>
          <p:nvPr>
            <p:ph idx="1"/>
          </p:nvPr>
        </p:nvPicPr>
        <p:blipFill rotWithShape="1">
          <a:blip r:embed="rId3"/>
          <a:srcRect l="3189" t="8467" r="1052" b="3458"/>
          <a:stretch/>
        </p:blipFill>
        <p:spPr>
          <a:xfrm>
            <a:off x="2351584" y="1916832"/>
            <a:ext cx="7056784" cy="4032448"/>
          </a:xfrm>
          <a:prstGeom prst="rect">
            <a:avLst/>
          </a:prstGeom>
        </p:spPr>
      </p:pic>
    </p:spTree>
    <p:extLst>
      <p:ext uri="{BB962C8B-B14F-4D97-AF65-F5344CB8AC3E}">
        <p14:creationId xmlns:p14="http://schemas.microsoft.com/office/powerpoint/2010/main" val="230658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normAutofit fontScale="90000"/>
          </a:bodyPr>
          <a:lstStyle/>
          <a:p>
            <a:r>
              <a:rPr lang="nl-NL" altLang="nl-NL" b="0" dirty="0">
                <a:latin typeface="Arial" charset="0"/>
                <a:ea typeface="ＭＳ Ｐゴシック" pitchFamily="34" charset="-128"/>
                <a:cs typeface="Arial" charset="0"/>
              </a:rPr>
              <a:t>Aantal uitleningen: school </a:t>
            </a:r>
            <a:r>
              <a:rPr lang="nl-NL" altLang="nl-NL" b="0" dirty="0" smtClean="0">
                <a:latin typeface="Arial" charset="0"/>
                <a:ea typeface="ＭＳ Ｐゴシック" pitchFamily="34" charset="-128"/>
                <a:cs typeface="Arial" charset="0"/>
              </a:rPr>
              <a:t>X </a:t>
            </a:r>
            <a:r>
              <a:rPr lang="nl-NL" b="0" dirty="0"/>
              <a:t>(rapportage wordt vernieuwd)</a:t>
            </a:r>
            <a:endParaRPr lang="nl-NL" altLang="nl-NL" b="0" dirty="0">
              <a:latin typeface="Arial" charset="0"/>
              <a:ea typeface="ＭＳ Ｐゴシック" pitchFamily="34" charset="-128"/>
              <a:cs typeface="Arial" charset="0"/>
            </a:endParaRPr>
          </a:p>
        </p:txBody>
      </p:sp>
      <p:pic>
        <p:nvPicPr>
          <p:cNvPr id="2" name="Afbeelding 1"/>
          <p:cNvPicPr>
            <a:picLocks noChangeAspect="1"/>
          </p:cNvPicPr>
          <p:nvPr/>
        </p:nvPicPr>
        <p:blipFill rotWithShape="1">
          <a:blip r:embed="rId3"/>
          <a:srcRect l="2139" t="9449" r="1492" b="1721"/>
          <a:stretch/>
        </p:blipFill>
        <p:spPr>
          <a:xfrm>
            <a:off x="2423592" y="2276872"/>
            <a:ext cx="7416824" cy="3384376"/>
          </a:xfrm>
          <a:prstGeom prst="rect">
            <a:avLst/>
          </a:prstGeom>
        </p:spPr>
      </p:pic>
    </p:spTree>
    <p:extLst>
      <p:ext uri="{BB962C8B-B14F-4D97-AF65-F5344CB8AC3E}">
        <p14:creationId xmlns:p14="http://schemas.microsoft.com/office/powerpoint/2010/main" val="309819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smtClean="0">
                <a:latin typeface="Arial" panose="020B0604020202020204" pitchFamily="34" charset="0"/>
                <a:cs typeface="Arial" panose="020B0604020202020204" pitchFamily="34" charset="0"/>
              </a:rPr>
              <a:t>Promotiefilm </a:t>
            </a:r>
            <a:br>
              <a:rPr lang="nl-NL" dirty="0" smtClean="0">
                <a:latin typeface="Arial" panose="020B0604020202020204" pitchFamily="34" charset="0"/>
                <a:cs typeface="Arial" panose="020B0604020202020204" pitchFamily="34" charset="0"/>
              </a:rPr>
            </a:br>
            <a:r>
              <a:rPr lang="nl-NL" dirty="0" smtClean="0">
                <a:latin typeface="Arial" panose="020B0604020202020204" pitchFamily="34" charset="0"/>
                <a:cs typeface="Arial" panose="020B0604020202020204" pitchFamily="34" charset="0"/>
              </a:rPr>
              <a:t>Monitor </a:t>
            </a:r>
            <a:r>
              <a:rPr lang="nl-NL" dirty="0">
                <a:latin typeface="Arial" panose="020B0604020202020204" pitchFamily="34" charset="0"/>
                <a:cs typeface="Arial" panose="020B0604020202020204" pitchFamily="34" charset="0"/>
              </a:rPr>
              <a:t>de Bibliotheek </a:t>
            </a:r>
            <a:r>
              <a:rPr lang="nl-NL" i="1" dirty="0">
                <a:latin typeface="Arial" panose="020B0604020202020204" pitchFamily="34" charset="0"/>
                <a:cs typeface="Arial" panose="020B0604020202020204" pitchFamily="34" charset="0"/>
              </a:rPr>
              <a:t>op school</a:t>
            </a:r>
            <a:endParaRPr lang="nl-NL" dirty="0">
              <a:latin typeface="Arial" panose="020B0604020202020204" pitchFamily="34" charset="0"/>
              <a:cs typeface="Arial" panose="020B0604020202020204" pitchFamily="34" charset="0"/>
            </a:endParaRPr>
          </a:p>
        </p:txBody>
      </p:sp>
      <p:pic>
        <p:nvPicPr>
          <p:cNvPr id="8" name="GlktHHUeXnk"/>
          <p:cNvPicPr>
            <a:picLocks noGrp="1" noRot="1" noChangeAspect="1"/>
          </p:cNvPicPr>
          <p:nvPr>
            <p:ph idx="1"/>
            <a:videoFile r:link="rId1"/>
          </p:nvPr>
        </p:nvPicPr>
        <p:blipFill>
          <a:blip r:embed="rId4"/>
          <a:stretch>
            <a:fillRect/>
          </a:stretch>
        </p:blipFill>
        <p:spPr>
          <a:xfrm>
            <a:off x="2495601" y="2060576"/>
            <a:ext cx="7060269" cy="3971401"/>
          </a:xfrm>
          <a:prstGeom prst="rect">
            <a:avLst/>
          </a:prstGeom>
        </p:spPr>
      </p:pic>
    </p:spTree>
    <p:extLst>
      <p:ext uri="{BB962C8B-B14F-4D97-AF65-F5344CB8AC3E}">
        <p14:creationId xmlns:p14="http://schemas.microsoft.com/office/powerpoint/2010/main" val="1879301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Bespreking van de resultaten</a:t>
            </a:r>
          </a:p>
        </p:txBody>
      </p:sp>
      <p:sp>
        <p:nvSpPr>
          <p:cNvPr id="30723" name="Tijdelijke aanduiding voor inhoud 2"/>
          <p:cNvSpPr>
            <a:spLocks noGrp="1"/>
          </p:cNvSpPr>
          <p:nvPr>
            <p:ph idx="1"/>
          </p:nvPr>
        </p:nvSpPr>
        <p:spPr>
          <a:xfrm>
            <a:off x="1992313" y="2124075"/>
            <a:ext cx="8229600" cy="3752850"/>
          </a:xfrm>
        </p:spPr>
        <p:txBody>
          <a:bodyPr/>
          <a:lstStyle/>
          <a:p>
            <a:pPr eaLnBrk="1" hangingPunct="1"/>
            <a:r>
              <a:rPr lang="nl-NL" altLang="nl-NL" sz="2400" dirty="0">
                <a:latin typeface="Arial" charset="0"/>
                <a:ea typeface="ＭＳ Ｐゴシック" pitchFamily="34" charset="-128"/>
                <a:cs typeface="Arial" charset="0"/>
              </a:rPr>
              <a:t>Hoe staat onze school ervoor?</a:t>
            </a:r>
          </a:p>
          <a:p>
            <a:pPr eaLnBrk="1" hangingPunct="1"/>
            <a:r>
              <a:rPr lang="nl-NL" altLang="nl-NL" sz="2400" dirty="0">
                <a:latin typeface="Arial" charset="0"/>
                <a:ea typeface="ＭＳ Ｐゴシック" pitchFamily="34" charset="-128"/>
                <a:cs typeface="Arial" charset="0"/>
              </a:rPr>
              <a:t>Wat kunnen we op basis van de cijfers doen om onze samenwerking gerichter in te zetten?</a:t>
            </a:r>
          </a:p>
          <a:p>
            <a:pPr eaLnBrk="1" hangingPunct="1"/>
            <a:r>
              <a:rPr lang="nl-NL" altLang="nl-NL" sz="2400" dirty="0" smtClean="0">
                <a:latin typeface="Arial" charset="0"/>
                <a:ea typeface="ＭＳ Ｐゴシック" pitchFamily="34" charset="-128"/>
                <a:cs typeface="Arial" charset="0"/>
              </a:rPr>
              <a:t>Specifieke doelen stellen, afspraken maken in het jaarplan </a:t>
            </a:r>
            <a:r>
              <a:rPr lang="nl-NL" altLang="nl-NL" sz="2400" dirty="0">
                <a:latin typeface="Arial" charset="0"/>
                <a:ea typeface="ＭＳ Ｐゴシック" pitchFamily="34" charset="-128"/>
                <a:cs typeface="Arial" charset="0"/>
              </a:rPr>
              <a:t>en </a:t>
            </a:r>
            <a:r>
              <a:rPr lang="nl-NL" altLang="nl-NL" sz="2400" dirty="0" smtClean="0">
                <a:latin typeface="Arial" charset="0"/>
                <a:ea typeface="ＭＳ Ｐゴシック" pitchFamily="34" charset="-128"/>
                <a:cs typeface="Arial" charset="0"/>
              </a:rPr>
              <a:t>uitvoeren van het jaarplan.</a:t>
            </a:r>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Volgend jaar opnieuw meten met de monitor.</a:t>
            </a:r>
          </a:p>
        </p:txBody>
      </p:sp>
    </p:spTree>
    <p:extLst>
      <p:ext uri="{BB962C8B-B14F-4D97-AF65-F5344CB8AC3E}">
        <p14:creationId xmlns:p14="http://schemas.microsoft.com/office/powerpoint/2010/main" val="333650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normAutofit fontScale="90000"/>
          </a:bodyPr>
          <a:lstStyle/>
          <a:p>
            <a:pPr eaLnBrk="1" hangingPunct="1"/>
            <a:r>
              <a:rPr lang="nl-NL" altLang="nl-NL" dirty="0">
                <a:latin typeface="Arial" charset="0"/>
                <a:ea typeface="ＭＳ Ｐゴシック" pitchFamily="34" charset="-128"/>
                <a:cs typeface="Arial" charset="0"/>
              </a:rPr>
              <a:t>Werkafspraken: de vragenlijst voor leerkrachten, groep 1-8</a:t>
            </a:r>
          </a:p>
        </p:txBody>
      </p:sp>
      <p:sp>
        <p:nvSpPr>
          <p:cNvPr id="31747" name="Tijdelijke aanduiding voor inhoud 2"/>
          <p:cNvSpPr>
            <a:spLocks noGrp="1"/>
          </p:cNvSpPr>
          <p:nvPr>
            <p:ph idx="1"/>
          </p:nvPr>
        </p:nvSpPr>
        <p:spPr>
          <a:xfrm>
            <a:off x="1992313" y="2124075"/>
            <a:ext cx="8229600" cy="4184650"/>
          </a:xfrm>
        </p:spPr>
        <p:txBody>
          <a:bodyPr/>
          <a:lstStyle/>
          <a:p>
            <a:pPr eaLnBrk="1" hangingPunct="1"/>
            <a:r>
              <a:rPr lang="nl-NL" altLang="nl-NL" sz="2400" dirty="0">
                <a:latin typeface="Arial" charset="0"/>
                <a:ea typeface="ＭＳ Ｐゴシック" pitchFamily="34" charset="-128"/>
                <a:cs typeface="Arial" charset="0"/>
              </a:rPr>
              <a:t>Per groep vult 1 leerkracht de vragenlijst voor leerkrachten in; deze leerkracht ontvangt de link naar de vragenlijst. </a:t>
            </a:r>
          </a:p>
          <a:p>
            <a:pPr eaLnBrk="1" hangingPunct="1"/>
            <a:r>
              <a:rPr lang="nl-NL" altLang="nl-NL" sz="2400" dirty="0">
                <a:latin typeface="Arial" charset="0"/>
                <a:ea typeface="ＭＳ Ｐゴシック" pitchFamily="34" charset="-128"/>
                <a:cs typeface="Arial" charset="0"/>
              </a:rPr>
              <a:t>Bespreek met je duo-partner wat je invult, zodat de antwoorden representatief zijn voor wat jullie doen in je groep.</a:t>
            </a:r>
          </a:p>
          <a:p>
            <a:pPr eaLnBrk="1" hangingPunct="1"/>
            <a:r>
              <a:rPr lang="nl-NL" altLang="nl-NL" sz="2400" dirty="0">
                <a:latin typeface="Arial" charset="0"/>
                <a:ea typeface="ＭＳ Ｐゴシック" pitchFamily="34" charset="-128"/>
                <a:cs typeface="Arial" charset="0"/>
              </a:rPr>
              <a:t>Heb je een </a:t>
            </a:r>
            <a:r>
              <a:rPr lang="nl-NL" altLang="nl-NL" sz="2400" dirty="0" smtClean="0">
                <a:latin typeface="Arial" charset="0"/>
                <a:ea typeface="ＭＳ Ｐゴシック" pitchFamily="34" charset="-128"/>
                <a:cs typeface="Arial" charset="0"/>
              </a:rPr>
              <a:t>combinatiegroep, </a:t>
            </a:r>
            <a:r>
              <a:rPr lang="nl-NL" altLang="nl-NL" sz="2400" dirty="0">
                <a:latin typeface="Arial" charset="0"/>
                <a:ea typeface="ＭＳ Ｐゴシック" pitchFamily="34" charset="-128"/>
                <a:cs typeface="Arial" charset="0"/>
              </a:rPr>
              <a:t>vul dan </a:t>
            </a:r>
            <a:r>
              <a:rPr lang="nl-NL" altLang="nl-NL" sz="2400" i="1" dirty="0">
                <a:latin typeface="Arial" charset="0"/>
                <a:ea typeface="ＭＳ Ｐゴシック" pitchFamily="34" charset="-128"/>
                <a:cs typeface="Arial" charset="0"/>
              </a:rPr>
              <a:t>per groep een afzonderlijke vragenlijst </a:t>
            </a:r>
            <a:r>
              <a:rPr lang="nl-NL" altLang="nl-NL" sz="2400" dirty="0">
                <a:latin typeface="Arial" charset="0"/>
                <a:ea typeface="ＭＳ Ｐゴシック" pitchFamily="34" charset="-128"/>
                <a:cs typeface="Arial" charset="0"/>
              </a:rPr>
              <a:t>in, met behulp van de links die daarbij horen. </a:t>
            </a:r>
          </a:p>
          <a:p>
            <a:pPr marL="0" indent="0" eaLnBrk="1" hangingPunct="1">
              <a:buNone/>
            </a:pPr>
            <a:endParaRPr lang="nl-NL" altLang="nl-NL"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21452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normAutofit fontScale="90000"/>
          </a:bodyPr>
          <a:lstStyle/>
          <a:p>
            <a:pPr eaLnBrk="1" hangingPunct="1"/>
            <a:r>
              <a:rPr lang="nl-NL" altLang="nl-NL" dirty="0">
                <a:latin typeface="Arial" charset="0"/>
                <a:ea typeface="ＭＳ Ｐゴシック" pitchFamily="34" charset="-128"/>
                <a:cs typeface="Arial" charset="0"/>
              </a:rPr>
              <a:t>Werkafspraken: de vragenlijst voor leerlingen, groep 5-8</a:t>
            </a:r>
          </a:p>
        </p:txBody>
      </p:sp>
      <p:sp>
        <p:nvSpPr>
          <p:cNvPr id="32771" name="Tijdelijke aanduiding voor inhoud 2"/>
          <p:cNvSpPr>
            <a:spLocks noGrp="1"/>
          </p:cNvSpPr>
          <p:nvPr>
            <p:ph idx="1"/>
          </p:nvPr>
        </p:nvSpPr>
        <p:spPr>
          <a:xfrm>
            <a:off x="1803777" y="2124075"/>
            <a:ext cx="8418136" cy="4071004"/>
          </a:xfrm>
        </p:spPr>
        <p:txBody>
          <a:bodyPr>
            <a:normAutofit/>
          </a:bodyPr>
          <a:lstStyle/>
          <a:p>
            <a:pPr eaLnBrk="1" hangingPunct="1"/>
            <a:r>
              <a:rPr lang="nl-NL" altLang="nl-NL" sz="2400" dirty="0">
                <a:latin typeface="Arial" charset="0"/>
                <a:ea typeface="ＭＳ Ｐゴシック" pitchFamily="34" charset="-128"/>
                <a:cs typeface="Arial" charset="0"/>
              </a:rPr>
              <a:t>De leerkracht die de vragenlijst voor leerkrachten heeft ingevuld, ontvangt ook de link voor de </a:t>
            </a:r>
            <a:r>
              <a:rPr lang="nl-NL" altLang="nl-NL" sz="2400" dirty="0" err="1" smtClean="0">
                <a:latin typeface="Arial" charset="0"/>
                <a:ea typeface="ＭＳ Ｐゴシック" pitchFamily="34" charset="-128"/>
                <a:cs typeface="Arial" charset="0"/>
              </a:rPr>
              <a:t>leerlingvragenlijst</a:t>
            </a:r>
            <a:r>
              <a:rPr lang="nl-NL" altLang="nl-NL" sz="2400" dirty="0">
                <a:latin typeface="Arial" charset="0"/>
                <a:ea typeface="ＭＳ Ｐゴシック" pitchFamily="34" charset="-128"/>
                <a:cs typeface="Arial" charset="0"/>
              </a:rPr>
              <a:t>.</a:t>
            </a:r>
            <a:endParaRPr lang="nl-NL" dirty="0"/>
          </a:p>
          <a:p>
            <a:pPr eaLnBrk="1" hangingPunct="1"/>
            <a:r>
              <a:rPr lang="nl-NL" altLang="nl-NL" sz="2400" dirty="0" smtClean="0">
                <a:latin typeface="Arial" charset="0"/>
                <a:ea typeface="ＭＳ Ｐゴシック" pitchFamily="34" charset="-128"/>
                <a:cs typeface="Arial" charset="0"/>
              </a:rPr>
              <a:t>Invullen kan op telefoon, tablet, laptop of pc.</a:t>
            </a:r>
          </a:p>
          <a:p>
            <a:pPr eaLnBrk="1" hangingPunct="1"/>
            <a:r>
              <a:rPr lang="nl-NL" altLang="nl-NL" sz="2400" dirty="0" smtClean="0">
                <a:latin typeface="Arial" charset="0"/>
                <a:ea typeface="ＭＳ Ｐゴシック" pitchFamily="34" charset="-128"/>
                <a:cs typeface="Arial" charset="0"/>
              </a:rPr>
              <a:t>Via QR code makkelijk opstarten </a:t>
            </a:r>
            <a:r>
              <a:rPr lang="nl-NL" altLang="nl-NL" sz="2400" dirty="0" err="1" smtClean="0">
                <a:latin typeface="Arial" charset="0"/>
                <a:ea typeface="ＭＳ Ｐゴシック" pitchFamily="34" charset="-128"/>
                <a:cs typeface="Arial" charset="0"/>
              </a:rPr>
              <a:t>leerlingvragenlijst</a:t>
            </a:r>
            <a:r>
              <a:rPr lang="nl-NL" altLang="nl-NL" sz="2400" dirty="0" smtClean="0">
                <a:latin typeface="Arial" charset="0"/>
                <a:ea typeface="ＭＳ Ｐゴシック" pitchFamily="34" charset="-128"/>
                <a:cs typeface="Arial" charset="0"/>
              </a:rPr>
              <a:t>.</a:t>
            </a:r>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Privacy: Leerlingen vullen de vragenlijst anoniem in. Er wordt enkel een leeftijd ingevuld. </a:t>
            </a:r>
            <a:endParaRPr lang="nl-NL" altLang="nl-NL" sz="2400" dirty="0" smtClean="0">
              <a:latin typeface="Arial" charset="0"/>
              <a:ea typeface="ＭＳ Ｐゴシック" pitchFamily="34" charset="-128"/>
              <a:cs typeface="Arial" charset="0"/>
            </a:endParaRPr>
          </a:p>
          <a:p>
            <a:pPr lvl="1"/>
            <a:r>
              <a:rPr lang="nl-NL" altLang="nl-NL" sz="2000" dirty="0" smtClean="0">
                <a:latin typeface="Arial" charset="0"/>
                <a:ea typeface="ＭＳ Ｐゴシック" pitchFamily="34" charset="-128"/>
                <a:cs typeface="Arial" charset="0"/>
              </a:rPr>
              <a:t>Optie</a:t>
            </a:r>
            <a:r>
              <a:rPr lang="nl-NL" altLang="nl-NL" sz="2000" dirty="0">
                <a:latin typeface="Arial" charset="0"/>
                <a:ea typeface="ＭＳ Ｐゴシック" pitchFamily="34" charset="-128"/>
                <a:cs typeface="Arial" charset="0"/>
              </a:rPr>
              <a:t>: geef leerlingen een kenmerk en laat ze dat invullen in de vragenlijst, zodat monitorvolger van de school het invullen kan volgen.</a:t>
            </a:r>
          </a:p>
          <a:p>
            <a:pPr marL="0" indent="0">
              <a:buNone/>
            </a:pPr>
            <a:r>
              <a:rPr lang="nl-NL" altLang="nl-NL" sz="2400" dirty="0">
                <a:latin typeface="Arial" charset="0"/>
                <a:ea typeface="ＭＳ Ｐゴシック" pitchFamily="34" charset="-128"/>
                <a:cs typeface="Arial" charset="0"/>
              </a:rPr>
              <a:t>    </a:t>
            </a:r>
            <a:endParaRPr lang="nl-NL" altLang="nl-NL" sz="2400" dirty="0"/>
          </a:p>
          <a:p>
            <a:pPr eaLnBrk="1" hangingPunct="1"/>
            <a:endParaRPr lang="nl-NL" altLang="nl-NL"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29775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contact en planning</a:t>
            </a:r>
          </a:p>
        </p:txBody>
      </p:sp>
      <p:sp>
        <p:nvSpPr>
          <p:cNvPr id="33795" name="Tijdelijke aanduiding voor inhoud 2"/>
          <p:cNvSpPr>
            <a:spLocks noGrp="1"/>
          </p:cNvSpPr>
          <p:nvPr>
            <p:ph idx="1"/>
          </p:nvPr>
        </p:nvSpPr>
        <p:spPr>
          <a:xfrm>
            <a:off x="1992313" y="2124075"/>
            <a:ext cx="8229600" cy="3752850"/>
          </a:xfrm>
        </p:spPr>
        <p:txBody>
          <a:bodyPr/>
          <a:lstStyle/>
          <a:p>
            <a:pPr eaLnBrk="1" hangingPunct="1"/>
            <a:r>
              <a:rPr lang="nl-NL" altLang="nl-NL" sz="2400" dirty="0">
                <a:latin typeface="Arial" charset="0"/>
                <a:ea typeface="ＭＳ Ｐゴシック" pitchFamily="34" charset="-128"/>
                <a:cs typeface="Arial" charset="0"/>
              </a:rPr>
              <a:t>Lijst met namen en mailadressen van de leerkrachten die de leerkrachtenvragenlijst gaan invullen.</a:t>
            </a:r>
          </a:p>
          <a:p>
            <a:pPr eaLnBrk="1" hangingPunct="1"/>
            <a:r>
              <a:rPr lang="nl-NL" altLang="nl-NL" sz="2400" dirty="0">
                <a:latin typeface="Arial" charset="0"/>
                <a:ea typeface="ＭＳ Ｐゴシック" pitchFamily="34" charset="-128"/>
                <a:cs typeface="Arial" charset="0"/>
              </a:rPr>
              <a:t>Planning voor het invullen van de vragenlijsten door leerkrachten.</a:t>
            </a:r>
          </a:p>
          <a:p>
            <a:pPr eaLnBrk="1" hangingPunct="1"/>
            <a:r>
              <a:rPr lang="nl-NL" altLang="nl-NL" sz="2400" dirty="0">
                <a:latin typeface="Arial" charset="0"/>
                <a:ea typeface="ＭＳ Ｐゴシック" pitchFamily="34" charset="-128"/>
                <a:cs typeface="Arial" charset="0"/>
              </a:rPr>
              <a:t>Planning voor het invullen van de vragenlijsten door leerlingen. </a:t>
            </a:r>
          </a:p>
          <a:p>
            <a:pPr eaLnBrk="1" hangingPunct="1"/>
            <a:r>
              <a:rPr lang="nl-NL" altLang="nl-NL" sz="2400" dirty="0">
                <a:latin typeface="Arial" charset="0"/>
                <a:ea typeface="ＭＳ Ｐゴシック" pitchFamily="34" charset="-128"/>
                <a:cs typeface="Arial" charset="0"/>
              </a:rPr>
              <a:t>Datum voor bespreking van de resultaten.</a:t>
            </a:r>
          </a:p>
          <a:p>
            <a:pPr eaLnBrk="1" hangingPunct="1"/>
            <a:r>
              <a:rPr lang="nl-NL" altLang="nl-NL" sz="2400" dirty="0">
                <a:latin typeface="Arial" charset="0"/>
                <a:ea typeface="ＭＳ Ｐゴシック" pitchFamily="34" charset="-128"/>
                <a:cs typeface="Arial" charset="0"/>
              </a:rPr>
              <a:t>Wie wordt de monitorvolger van de school?</a:t>
            </a:r>
          </a:p>
          <a:p>
            <a:pPr eaLnBrk="1" hangingPunct="1"/>
            <a:endParaRPr lang="nl-NL" altLang="nl-NL"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63692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8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De relatie tussen lezen en taalscores</a:t>
            </a:r>
          </a:p>
        </p:txBody>
      </p:sp>
      <p:sp>
        <p:nvSpPr>
          <p:cNvPr id="8195" name="Tijdelijke aanduiding voor inhoud 2"/>
          <p:cNvSpPr>
            <a:spLocks noGrp="1"/>
          </p:cNvSpPr>
          <p:nvPr>
            <p:ph idx="1"/>
          </p:nvPr>
        </p:nvSpPr>
        <p:spPr>
          <a:xfrm>
            <a:off x="1992313" y="2124075"/>
            <a:ext cx="8229600" cy="3752850"/>
          </a:xfrm>
        </p:spPr>
        <p:txBody>
          <a:bodyPr/>
          <a:lstStyle/>
          <a:p>
            <a:pPr>
              <a:spcBef>
                <a:spcPts val="575"/>
              </a:spcBef>
            </a:pPr>
            <a:r>
              <a:rPr lang="nl-NL" altLang="nl-NL" sz="2400" dirty="0">
                <a:latin typeface="Arial" charset="0"/>
                <a:ea typeface="ＭＳ Ｐゴシック" pitchFamily="34" charset="-128"/>
                <a:cs typeface="Arial" charset="0"/>
              </a:rPr>
              <a:t>Er is een positief verband tussen het lezen van boeken en de scores op taal, wiskunde en studievaardigheden van de Cito-eindtoets.</a:t>
            </a:r>
          </a:p>
          <a:p>
            <a:pPr>
              <a:spcBef>
                <a:spcPts val="575"/>
              </a:spcBef>
            </a:pPr>
            <a:endParaRPr lang="nl-NL" altLang="nl-NL" sz="2400" dirty="0">
              <a:latin typeface="Arial" charset="0"/>
              <a:ea typeface="ＭＳ Ｐゴシック" pitchFamily="34" charset="-128"/>
              <a:cs typeface="Arial" charset="0"/>
            </a:endParaRPr>
          </a:p>
          <a:p>
            <a:pPr>
              <a:spcBef>
                <a:spcPts val="575"/>
              </a:spcBef>
            </a:pPr>
            <a:r>
              <a:rPr lang="nl-NL" altLang="nl-NL" sz="2400" dirty="0">
                <a:latin typeface="Arial" charset="0"/>
                <a:ea typeface="ＭＳ Ｐゴシック" pitchFamily="34" charset="-128"/>
                <a:cs typeface="Arial" charset="0"/>
              </a:rPr>
              <a:t>Frequent boeken lezen van een hoger niveau is de beste voorspeller voor Cito-scores</a:t>
            </a:r>
            <a:r>
              <a:rPr lang="nl-NL" altLang="nl-NL" dirty="0">
                <a:latin typeface="Arial" charset="0"/>
                <a:ea typeface="ＭＳ Ｐゴシック" pitchFamily="34" charset="-128"/>
                <a:cs typeface="Arial" charset="0"/>
              </a:rPr>
              <a:t>. </a:t>
            </a:r>
          </a:p>
          <a:p>
            <a:pPr eaLnBrk="1" hangingPunct="1"/>
            <a:endParaRPr lang="nl-NL" altLang="nl-NL" dirty="0">
              <a:latin typeface="Arial" charset="0"/>
              <a:ea typeface="ＭＳ Ｐゴシック" pitchFamily="34" charset="-128"/>
              <a:cs typeface="Arial" charset="0"/>
            </a:endParaRPr>
          </a:p>
          <a:p>
            <a:pPr eaLnBrk="1" hangingPunct="1">
              <a:buFont typeface="Arial" charset="0"/>
              <a:buNone/>
            </a:pPr>
            <a:r>
              <a:rPr lang="nl-NL" altLang="nl-NL" sz="2400" dirty="0">
                <a:latin typeface="Arial" charset="0"/>
                <a:ea typeface="ＭＳ Ｐゴシック" pitchFamily="34" charset="-128"/>
                <a:cs typeface="Arial" charset="0"/>
              </a:rPr>
              <a:t>	</a:t>
            </a:r>
            <a:r>
              <a:rPr lang="nl-NL" altLang="nl-NL" sz="1700" dirty="0">
                <a:latin typeface="Arial" charset="0"/>
                <a:ea typeface="ＭＳ Ｐゴシック" pitchFamily="34" charset="-128"/>
                <a:cs typeface="Arial" charset="0"/>
              </a:rPr>
              <a:t>Bron: D. Kortlever &amp; J. Lemmens: </a:t>
            </a:r>
            <a:r>
              <a:rPr lang="ja-JP" altLang="nl-NL" sz="1700" dirty="0">
                <a:latin typeface="Arial" charset="0"/>
                <a:cs typeface="Arial" charset="0"/>
              </a:rPr>
              <a:t>‘</a:t>
            </a:r>
            <a:r>
              <a:rPr lang="nl-NL" altLang="ja-JP" sz="1700" dirty="0">
                <a:latin typeface="Arial" charset="0"/>
                <a:cs typeface="Arial" charset="0"/>
              </a:rPr>
              <a:t>Relaties tussen leesgedrag en Cito-scores van kinderen.</a:t>
            </a:r>
            <a:r>
              <a:rPr lang="ja-JP" altLang="nl-NL" sz="1700" dirty="0">
                <a:latin typeface="Arial" charset="0"/>
                <a:cs typeface="Arial" charset="0"/>
              </a:rPr>
              <a:t>’</a:t>
            </a:r>
            <a:r>
              <a:rPr lang="nl-NL" altLang="ja-JP" sz="1700" i="1" dirty="0">
                <a:latin typeface="Arial" charset="0"/>
                <a:cs typeface="Arial" charset="0"/>
              </a:rPr>
              <a:t>Tijdschrift voor </a:t>
            </a:r>
            <a:r>
              <a:rPr lang="nl-NL" altLang="ja-JP" sz="1700" i="1" dirty="0" err="1">
                <a:latin typeface="Arial" charset="0"/>
                <a:cs typeface="Arial" charset="0"/>
              </a:rPr>
              <a:t>Communicatie-wetenschap</a:t>
            </a:r>
            <a:r>
              <a:rPr lang="nl-NL" altLang="ja-JP" sz="1700" i="1" dirty="0">
                <a:latin typeface="Arial" charset="0"/>
                <a:cs typeface="Arial" charset="0"/>
              </a:rPr>
              <a:t>, 40, 1, 2012</a:t>
            </a:r>
            <a:endParaRPr lang="nl-NL" altLang="ja-JP" sz="2400" dirty="0">
              <a:latin typeface="Arial" charset="0"/>
              <a:cs typeface="Arial" charset="0"/>
            </a:endParaRPr>
          </a:p>
          <a:p>
            <a:pPr marL="0" indent="0">
              <a:buNone/>
            </a:pPr>
            <a:endParaRPr lang="nl-NL" altLang="nl-NL" i="1"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42392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normAutofit/>
          </a:bodyPr>
          <a:lstStyle/>
          <a:p>
            <a:r>
              <a:rPr lang="nl-NL" altLang="nl-NL" dirty="0">
                <a:latin typeface="Arial" charset="0"/>
                <a:ea typeface="ＭＳ Ｐゴシック" pitchFamily="34" charset="-128"/>
                <a:cs typeface="Arial" charset="0"/>
              </a:rPr>
              <a:t>Lezen </a:t>
            </a:r>
            <a:r>
              <a:rPr lang="nl-NL" altLang="nl-NL" dirty="0" smtClean="0">
                <a:latin typeface="Arial" charset="0"/>
                <a:ea typeface="ＭＳ Ｐゴシック" pitchFamily="34" charset="-128"/>
                <a:cs typeface="Arial" charset="0"/>
              </a:rPr>
              <a:t>heeft positieve effecten</a:t>
            </a:r>
            <a:endParaRPr lang="nl-NL" altLang="nl-NL" dirty="0">
              <a:latin typeface="Arial" charset="0"/>
              <a:ea typeface="ＭＳ Ｐゴシック" pitchFamily="34" charset="-128"/>
              <a:cs typeface="Arial" charset="0"/>
            </a:endParaRPr>
          </a:p>
        </p:txBody>
      </p:sp>
      <p:sp>
        <p:nvSpPr>
          <p:cNvPr id="9219" name="Tijdelijke aanduiding voor inhoud 3"/>
          <p:cNvSpPr>
            <a:spLocks noGrp="1"/>
          </p:cNvSpPr>
          <p:nvPr>
            <p:ph idx="1"/>
          </p:nvPr>
        </p:nvSpPr>
        <p:spPr>
          <a:xfrm>
            <a:off x="1981200" y="1981201"/>
            <a:ext cx="8229600" cy="4144963"/>
          </a:xfrm>
        </p:spPr>
        <p:txBody>
          <a:bodyPr>
            <a:normAutofit lnSpcReduction="10000"/>
          </a:bodyPr>
          <a:lstStyle/>
          <a:p>
            <a:pPr eaLnBrk="1" hangingPunct="1">
              <a:lnSpc>
                <a:spcPct val="80000"/>
              </a:lnSpc>
            </a:pPr>
            <a:endParaRPr lang="nl-NL" altLang="nl-NL" sz="3000" dirty="0">
              <a:latin typeface="Arial" charset="0"/>
              <a:ea typeface="ＭＳ Ｐゴシック" pitchFamily="34" charset="-128"/>
              <a:cs typeface="Arial" charset="0"/>
            </a:endParaRPr>
          </a:p>
          <a:p>
            <a:pPr eaLnBrk="1" hangingPunct="1">
              <a:lnSpc>
                <a:spcPct val="80000"/>
              </a:lnSpc>
            </a:pPr>
            <a:r>
              <a:rPr lang="nl-NL" altLang="nl-NL" sz="2400" dirty="0">
                <a:latin typeface="Arial" charset="0"/>
                <a:ea typeface="ＭＳ Ｐゴシック" pitchFamily="34" charset="-128"/>
                <a:cs typeface="Arial" charset="0"/>
              </a:rPr>
              <a:t>woordenschat</a:t>
            </a:r>
          </a:p>
          <a:p>
            <a:pPr eaLnBrk="1" hangingPunct="1">
              <a:lnSpc>
                <a:spcPct val="80000"/>
              </a:lnSpc>
            </a:pPr>
            <a:r>
              <a:rPr lang="nl-NL" altLang="nl-NL" sz="2400" dirty="0">
                <a:latin typeface="Arial" charset="0"/>
                <a:ea typeface="ＭＳ Ｐゴシック" pitchFamily="34" charset="-128"/>
                <a:cs typeface="Arial" charset="0"/>
              </a:rPr>
              <a:t>begrijpend lezen</a:t>
            </a:r>
          </a:p>
          <a:p>
            <a:pPr eaLnBrk="1" hangingPunct="1">
              <a:lnSpc>
                <a:spcPct val="80000"/>
              </a:lnSpc>
            </a:pPr>
            <a:r>
              <a:rPr lang="nl-NL" altLang="nl-NL" sz="2400" dirty="0">
                <a:latin typeface="Arial" charset="0"/>
                <a:ea typeface="ＭＳ Ｐゴシック" pitchFamily="34" charset="-128"/>
                <a:cs typeface="Arial" charset="0"/>
              </a:rPr>
              <a:t>schrijfstijl</a:t>
            </a:r>
          </a:p>
          <a:p>
            <a:pPr eaLnBrk="1" hangingPunct="1">
              <a:lnSpc>
                <a:spcPct val="80000"/>
              </a:lnSpc>
            </a:pPr>
            <a:r>
              <a:rPr lang="nl-NL" altLang="nl-NL" sz="2400" dirty="0">
                <a:latin typeface="Arial" charset="0"/>
                <a:ea typeface="ＭＳ Ｐゴシック" pitchFamily="34" charset="-128"/>
                <a:cs typeface="Arial" charset="0"/>
              </a:rPr>
              <a:t>spelling</a:t>
            </a:r>
          </a:p>
          <a:p>
            <a:pPr eaLnBrk="1" hangingPunct="1">
              <a:lnSpc>
                <a:spcPct val="80000"/>
              </a:lnSpc>
            </a:pPr>
            <a:r>
              <a:rPr lang="nl-NL" altLang="nl-NL" sz="2400" dirty="0">
                <a:latin typeface="Arial" charset="0"/>
                <a:ea typeface="ＭＳ Ｐゴシック" pitchFamily="34" charset="-128"/>
                <a:cs typeface="Arial" charset="0"/>
              </a:rPr>
              <a:t>kennis van grammatica</a:t>
            </a:r>
          </a:p>
          <a:p>
            <a:pPr eaLnBrk="1" hangingPunct="1">
              <a:lnSpc>
                <a:spcPct val="80000"/>
              </a:lnSpc>
              <a:buFont typeface="Wingdings" pitchFamily="2" charset="2"/>
              <a:buNone/>
            </a:pPr>
            <a:r>
              <a:rPr lang="en-US" altLang="nl-NL" sz="3000" dirty="0">
                <a:latin typeface="Arial" charset="0"/>
                <a:ea typeface="ＭＳ Ｐゴシック" pitchFamily="34" charset="-128"/>
                <a:cs typeface="Arial" charset="0"/>
              </a:rPr>
              <a:t> 	</a:t>
            </a:r>
          </a:p>
          <a:p>
            <a:pPr eaLnBrk="1" hangingPunct="1">
              <a:lnSpc>
                <a:spcPct val="80000"/>
              </a:lnSpc>
              <a:buFont typeface="Wingdings" pitchFamily="2" charset="2"/>
              <a:buNone/>
            </a:pPr>
            <a:endParaRPr lang="en-US" altLang="nl-NL" sz="3000" dirty="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3000" dirty="0">
                <a:latin typeface="Arial" charset="0"/>
                <a:ea typeface="ＭＳ Ｐゴシック" pitchFamily="34" charset="-128"/>
                <a:cs typeface="Arial" charset="0"/>
              </a:rPr>
              <a:t>	</a:t>
            </a:r>
            <a:r>
              <a:rPr lang="en-US" altLang="nl-NL" sz="1600" dirty="0">
                <a:latin typeface="Arial" charset="0"/>
                <a:ea typeface="ＭＳ Ｐゴシック" pitchFamily="34" charset="-128"/>
                <a:cs typeface="Arial" charset="0"/>
              </a:rPr>
              <a:t>Stephen </a:t>
            </a:r>
            <a:r>
              <a:rPr lang="en-US" altLang="nl-NL" sz="1600" dirty="0" err="1">
                <a:latin typeface="Arial" charset="0"/>
                <a:ea typeface="ＭＳ Ｐゴシック" pitchFamily="34" charset="-128"/>
                <a:cs typeface="Arial" charset="0"/>
              </a:rPr>
              <a:t>Krashen</a:t>
            </a:r>
            <a:r>
              <a:rPr lang="en-US" altLang="nl-NL" sz="1600" dirty="0">
                <a:latin typeface="Arial" charset="0"/>
                <a:ea typeface="ＭＳ Ｐゴシック" pitchFamily="34" charset="-128"/>
                <a:cs typeface="Arial" charset="0"/>
              </a:rPr>
              <a:t> (1993), </a:t>
            </a:r>
            <a:r>
              <a:rPr lang="en-US" altLang="nl-NL" sz="1600" i="1" dirty="0">
                <a:latin typeface="Arial" charset="0"/>
                <a:ea typeface="ＭＳ Ｐゴシック" pitchFamily="34" charset="-128"/>
                <a:cs typeface="Arial" charset="0"/>
              </a:rPr>
              <a:t>The Power of Reading: Insights from the Research.</a:t>
            </a:r>
            <a:r>
              <a:rPr lang="en-US" altLang="nl-NL" sz="1600" dirty="0">
                <a:latin typeface="Arial" charset="0"/>
                <a:ea typeface="ＭＳ Ｐゴシック" pitchFamily="34" charset="-128"/>
                <a:cs typeface="Arial" charset="0"/>
              </a:rPr>
              <a:t> </a:t>
            </a:r>
            <a:endParaRPr lang="en-US" altLang="nl-NL" sz="3000" dirty="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3000" dirty="0">
                <a:latin typeface="Arial" charset="0"/>
                <a:ea typeface="ＭＳ Ｐゴシック" pitchFamily="34" charset="-128"/>
                <a:cs typeface="Arial" charset="0"/>
              </a:rPr>
              <a:t>	</a:t>
            </a:r>
            <a:endParaRPr lang="nl-NL" altLang="nl-NL" sz="3000" dirty="0">
              <a:latin typeface="Arial" charset="0"/>
              <a:ea typeface="ＭＳ Ｐゴシック" pitchFamily="34" charset="-128"/>
              <a:cs typeface="Arial" charset="0"/>
            </a:endParaRPr>
          </a:p>
        </p:txBody>
      </p:sp>
      <p:pic>
        <p:nvPicPr>
          <p:cNvPr id="9220" name="Afbeelding 3"/>
          <p:cNvPicPr>
            <a:picLocks noChangeAspect="1"/>
          </p:cNvPicPr>
          <p:nvPr/>
        </p:nvPicPr>
        <p:blipFill>
          <a:blip r:embed="rId3" cstate="print"/>
          <a:srcRect/>
          <a:stretch>
            <a:fillRect/>
          </a:stretch>
        </p:blipFill>
        <p:spPr bwMode="auto">
          <a:xfrm>
            <a:off x="7896225" y="2316163"/>
            <a:ext cx="1601788" cy="2552700"/>
          </a:xfrm>
          <a:prstGeom prst="rect">
            <a:avLst/>
          </a:prstGeom>
          <a:noFill/>
          <a:ln w="9525">
            <a:noFill/>
            <a:miter lim="800000"/>
            <a:headEnd/>
            <a:tailEnd/>
          </a:ln>
        </p:spPr>
      </p:pic>
    </p:spTree>
    <p:extLst>
      <p:ext uri="{BB962C8B-B14F-4D97-AF65-F5344CB8AC3E}">
        <p14:creationId xmlns:p14="http://schemas.microsoft.com/office/powerpoint/2010/main" val="359122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3"/>
          <p:cNvSpPr txBox="1">
            <a:spLocks noChangeArrowheads="1"/>
          </p:cNvSpPr>
          <p:nvPr/>
        </p:nvSpPr>
        <p:spPr bwMode="auto">
          <a:xfrm>
            <a:off x="750888" y="4931945"/>
            <a:ext cx="6612438" cy="523875"/>
          </a:xfrm>
          <a:prstGeom prst="rect">
            <a:avLst/>
          </a:prstGeom>
          <a:noFill/>
          <a:ln w="9525">
            <a:noFill/>
            <a:miter lim="800000"/>
            <a:headEnd/>
            <a:tailEnd/>
          </a:ln>
        </p:spPr>
        <p:txBody>
          <a:bodyPr wrap="square">
            <a:spAutoFit/>
          </a:bodyPr>
          <a:lstStyle/>
          <a:p>
            <a:pPr>
              <a:spcBef>
                <a:spcPct val="50000"/>
              </a:spcBef>
            </a:pPr>
            <a:r>
              <a:rPr lang="en-US" altLang="nl-NL" sz="1400" dirty="0">
                <a:cs typeface="Arial" charset="0"/>
              </a:rPr>
              <a:t>Cunningham &amp; </a:t>
            </a:r>
            <a:r>
              <a:rPr lang="en-US" altLang="nl-NL" sz="1400" dirty="0" err="1">
                <a:cs typeface="Arial" charset="0"/>
              </a:rPr>
              <a:t>Stanovich</a:t>
            </a:r>
            <a:r>
              <a:rPr lang="en-US" altLang="nl-NL" sz="1400" dirty="0">
                <a:cs typeface="Arial" charset="0"/>
              </a:rPr>
              <a:t> (2001), ‘What reading does for the mind’, </a:t>
            </a:r>
            <a:r>
              <a:rPr lang="en-US" altLang="nl-NL" sz="1400" i="1" dirty="0">
                <a:cs typeface="Arial" charset="0"/>
              </a:rPr>
              <a:t>Journal of Direct Instruction</a:t>
            </a:r>
            <a:r>
              <a:rPr lang="en-US" altLang="nl-NL" sz="1400" dirty="0">
                <a:cs typeface="Arial" charset="0"/>
              </a:rPr>
              <a:t>, 1/2, 137-149.</a:t>
            </a:r>
            <a:endParaRPr lang="nl-NL" altLang="nl-NL" sz="1400" dirty="0">
              <a:cs typeface="Arial" charset="0"/>
            </a:endParaRPr>
          </a:p>
        </p:txBody>
      </p:sp>
      <p:pic>
        <p:nvPicPr>
          <p:cNvPr id="10243" name="Afbeelding 1"/>
          <p:cNvPicPr>
            <a:picLocks noChangeAspect="1"/>
          </p:cNvPicPr>
          <p:nvPr/>
        </p:nvPicPr>
        <p:blipFill>
          <a:blip r:embed="rId3" cstate="print"/>
          <a:srcRect l="30354" t="10001" r="30354" b="53333"/>
          <a:stretch>
            <a:fillRect/>
          </a:stretch>
        </p:blipFill>
        <p:spPr bwMode="auto">
          <a:xfrm>
            <a:off x="7449303" y="486945"/>
            <a:ext cx="3765550" cy="4968875"/>
          </a:xfrm>
          <a:prstGeom prst="rect">
            <a:avLst/>
          </a:prstGeom>
          <a:noFill/>
          <a:ln w="9525">
            <a:noFill/>
            <a:miter lim="800000"/>
            <a:headEnd/>
            <a:tailEnd/>
          </a:ln>
        </p:spPr>
      </p:pic>
      <p:sp>
        <p:nvSpPr>
          <p:cNvPr id="4" name="Titel 1"/>
          <p:cNvSpPr>
            <a:spLocks noGrp="1"/>
          </p:cNvSpPr>
          <p:nvPr>
            <p:ph type="title"/>
          </p:nvPr>
        </p:nvSpPr>
        <p:spPr>
          <a:xfrm>
            <a:off x="641446" y="968991"/>
            <a:ext cx="6807858" cy="1028251"/>
          </a:xfrm>
        </p:spPr>
        <p:txBody>
          <a:bodyPr>
            <a:normAutofit/>
          </a:bodyPr>
          <a:lstStyle/>
          <a:p>
            <a:pPr eaLnBrk="1" hangingPunct="1"/>
            <a:r>
              <a:rPr lang="nl-NL" altLang="nl-NL" b="0" dirty="0" smtClean="0">
                <a:latin typeface="Arial" charset="0"/>
                <a:ea typeface="ＭＳ Ｐゴシック" pitchFamily="34" charset="-128"/>
                <a:cs typeface="Arial" charset="0"/>
              </a:rPr>
              <a:t>Impact van meer lezen</a:t>
            </a:r>
            <a:endParaRPr lang="nl-NL" altLang="nl-NL" b="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56570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nl-NL" altLang="nl-NL" dirty="0">
                <a:latin typeface="Arial" charset="0"/>
                <a:ea typeface="ＭＳ Ｐゴシック" pitchFamily="34" charset="-128"/>
                <a:cs typeface="Arial" charset="0"/>
              </a:rPr>
              <a:t>Vrij lezen en woordenschat</a:t>
            </a:r>
          </a:p>
        </p:txBody>
      </p:sp>
      <p:sp>
        <p:nvSpPr>
          <p:cNvPr id="11267" name="Rectangle 3"/>
          <p:cNvSpPr>
            <a:spLocks noGrp="1" noChangeArrowheads="1"/>
          </p:cNvSpPr>
          <p:nvPr>
            <p:ph idx="1"/>
          </p:nvPr>
        </p:nvSpPr>
        <p:spPr>
          <a:xfrm>
            <a:off x="1992313" y="2124075"/>
            <a:ext cx="8229600" cy="3752850"/>
          </a:xfrm>
        </p:spPr>
        <p:txBody>
          <a:bodyPr/>
          <a:lstStyle/>
          <a:p>
            <a:pPr eaLnBrk="1" hangingPunct="1">
              <a:lnSpc>
                <a:spcPct val="80000"/>
              </a:lnSpc>
            </a:pPr>
            <a:r>
              <a:rPr lang="nl-NL" altLang="nl-NL" sz="2400" dirty="0">
                <a:latin typeface="Arial" charset="0"/>
                <a:ea typeface="ＭＳ Ｐゴシック" pitchFamily="34" charset="-128"/>
                <a:cs typeface="Arial" charset="0"/>
              </a:rPr>
              <a:t>Kinderen die 1 miljoen woorden per jaar lezen, kunnen per jaar hun woordenschat uitbreiden met ca. 1.000 woorden.</a:t>
            </a:r>
          </a:p>
          <a:p>
            <a:pPr eaLnBrk="1" hangingPunct="1">
              <a:lnSpc>
                <a:spcPct val="80000"/>
              </a:lnSpc>
            </a:pPr>
            <a:endParaRPr lang="nl-NL" altLang="nl-NL" sz="2400" dirty="0">
              <a:latin typeface="Arial" charset="0"/>
              <a:ea typeface="ＭＳ Ｐゴシック" pitchFamily="34" charset="-128"/>
              <a:cs typeface="Arial" charset="0"/>
            </a:endParaRPr>
          </a:p>
          <a:p>
            <a:pPr eaLnBrk="1" hangingPunct="1">
              <a:lnSpc>
                <a:spcPct val="80000"/>
              </a:lnSpc>
            </a:pPr>
            <a:r>
              <a:rPr lang="nl-NL" altLang="nl-NL" sz="2400" dirty="0">
                <a:latin typeface="Arial" charset="0"/>
                <a:ea typeface="ＭＳ Ｐゴシック" pitchFamily="34" charset="-128"/>
                <a:cs typeface="Arial" charset="0"/>
              </a:rPr>
              <a:t>Dit komt overeen met ongeveer een kwartier </a:t>
            </a:r>
            <a:r>
              <a:rPr lang="nl-NL" altLang="nl-NL" sz="2400" dirty="0" smtClean="0">
                <a:latin typeface="Arial" charset="0"/>
                <a:ea typeface="ＭＳ Ｐゴシック" pitchFamily="34" charset="-128"/>
                <a:cs typeface="Arial" charset="0"/>
              </a:rPr>
              <a:t>lezen per </a:t>
            </a:r>
            <a:r>
              <a:rPr lang="nl-NL" altLang="nl-NL" sz="2400" dirty="0">
                <a:latin typeface="Arial" charset="0"/>
                <a:ea typeface="ＭＳ Ｐゴシック" pitchFamily="34" charset="-128"/>
                <a:cs typeface="Arial" charset="0"/>
              </a:rPr>
              <a:t>dag. </a:t>
            </a:r>
          </a:p>
          <a:p>
            <a:pPr eaLnBrk="1" hangingPunct="1">
              <a:lnSpc>
                <a:spcPct val="80000"/>
              </a:lnSpc>
              <a:buFont typeface="Arial" charset="0"/>
              <a:buNone/>
            </a:pPr>
            <a:r>
              <a:rPr lang="nl-NL" altLang="nl-NL" sz="2000" dirty="0">
                <a:latin typeface="Arial" charset="0"/>
                <a:ea typeface="ＭＳ Ｐゴシック" pitchFamily="34" charset="-128"/>
                <a:cs typeface="Arial" charset="0"/>
              </a:rPr>
              <a:t>	</a:t>
            </a:r>
            <a:r>
              <a:rPr lang="nl-NL" altLang="nl-NL" sz="1400" dirty="0">
                <a:latin typeface="Arial" charset="0"/>
                <a:ea typeface="ＭＳ Ｐゴシック" pitchFamily="34" charset="-128"/>
                <a:cs typeface="Arial" charset="0"/>
              </a:rPr>
              <a:t>Bronnen: </a:t>
            </a:r>
            <a:r>
              <a:rPr lang="nl-NL" altLang="nl-NL" sz="1400" dirty="0" err="1">
                <a:latin typeface="Arial" charset="0"/>
                <a:ea typeface="ＭＳ Ｐゴシック" pitchFamily="34" charset="-128"/>
                <a:cs typeface="Arial" charset="0"/>
              </a:rPr>
              <a:t>Nagy</a:t>
            </a:r>
            <a:r>
              <a:rPr lang="nl-NL" altLang="nl-NL" sz="1400" dirty="0">
                <a:latin typeface="Arial" charset="0"/>
                <a:ea typeface="ＭＳ Ｐゴシック" pitchFamily="34" charset="-128"/>
                <a:cs typeface="Arial" charset="0"/>
              </a:rPr>
              <a:t>, W., R. Anderson &amp; P. Herman (1987), </a:t>
            </a:r>
            <a:r>
              <a:rPr lang="ja-JP" altLang="nl-NL" sz="1400" dirty="0">
                <a:latin typeface="Arial" charset="0"/>
                <a:cs typeface="Arial" charset="0"/>
              </a:rPr>
              <a:t>‘</a:t>
            </a:r>
            <a:r>
              <a:rPr lang="nl-NL" altLang="ja-JP" sz="1400" dirty="0">
                <a:latin typeface="Arial" charset="0"/>
                <a:cs typeface="Arial" charset="0"/>
              </a:rPr>
              <a:t>Learning word </a:t>
            </a:r>
            <a:r>
              <a:rPr lang="nl-NL" altLang="ja-JP" sz="1400" dirty="0" err="1">
                <a:latin typeface="Arial" charset="0"/>
                <a:cs typeface="Arial" charset="0"/>
              </a:rPr>
              <a:t>meanings</a:t>
            </a:r>
            <a:r>
              <a:rPr lang="nl-NL" altLang="ja-JP" sz="1400" dirty="0">
                <a:latin typeface="Arial" charset="0"/>
                <a:cs typeface="Arial" charset="0"/>
              </a:rPr>
              <a:t> </a:t>
            </a:r>
            <a:r>
              <a:rPr lang="nl-NL" altLang="ja-JP" sz="1400" dirty="0" err="1">
                <a:latin typeface="Arial" charset="0"/>
                <a:cs typeface="Arial" charset="0"/>
              </a:rPr>
              <a:t>from</a:t>
            </a:r>
            <a:r>
              <a:rPr lang="nl-NL" altLang="ja-JP" sz="1400" dirty="0">
                <a:latin typeface="Arial" charset="0"/>
                <a:cs typeface="Arial" charset="0"/>
              </a:rPr>
              <a:t> context </a:t>
            </a:r>
            <a:r>
              <a:rPr lang="nl-NL" altLang="ja-JP" sz="1400" dirty="0" err="1">
                <a:latin typeface="Arial" charset="0"/>
                <a:cs typeface="Arial" charset="0"/>
              </a:rPr>
              <a:t>during</a:t>
            </a:r>
            <a:r>
              <a:rPr lang="nl-NL" altLang="ja-JP" sz="1400" dirty="0">
                <a:latin typeface="Arial" charset="0"/>
                <a:cs typeface="Arial" charset="0"/>
              </a:rPr>
              <a:t> </a:t>
            </a:r>
            <a:r>
              <a:rPr lang="nl-NL" altLang="ja-JP" sz="1400" dirty="0" err="1">
                <a:latin typeface="Arial" charset="0"/>
                <a:cs typeface="Arial" charset="0"/>
              </a:rPr>
              <a:t>normal</a:t>
            </a:r>
            <a:r>
              <a:rPr lang="nl-NL" altLang="ja-JP" sz="1400" dirty="0">
                <a:latin typeface="Arial" charset="0"/>
                <a:cs typeface="Arial" charset="0"/>
              </a:rPr>
              <a:t> reading</a:t>
            </a:r>
            <a:r>
              <a:rPr lang="nl-NL" altLang="nl-NL" sz="1400" dirty="0">
                <a:latin typeface="Arial" charset="0"/>
                <a:ea typeface="ＭＳ Ｐゴシック" pitchFamily="34" charset="-128"/>
                <a:cs typeface="Arial" charset="0"/>
              </a:rPr>
              <a:t>’</a:t>
            </a:r>
            <a:r>
              <a:rPr lang="nl-NL" altLang="ja-JP" sz="1400" dirty="0">
                <a:latin typeface="Arial" charset="0"/>
                <a:cs typeface="Arial" charset="0"/>
              </a:rPr>
              <a:t>. American </a:t>
            </a:r>
            <a:r>
              <a:rPr lang="nl-NL" altLang="ja-JP" sz="1400" dirty="0" err="1">
                <a:latin typeface="Arial" charset="0"/>
                <a:cs typeface="Arial" charset="0"/>
              </a:rPr>
              <a:t>Educational</a:t>
            </a:r>
            <a:r>
              <a:rPr lang="nl-NL" altLang="ja-JP" sz="1400" dirty="0">
                <a:latin typeface="Arial" charset="0"/>
                <a:cs typeface="Arial" charset="0"/>
              </a:rPr>
              <a:t> Research Journal, 24, 237-270; Anderson, R., P. Wilson &amp; L. </a:t>
            </a:r>
            <a:r>
              <a:rPr lang="nl-NL" altLang="ja-JP" sz="1400" dirty="0" err="1">
                <a:latin typeface="Arial" charset="0"/>
                <a:cs typeface="Arial" charset="0"/>
              </a:rPr>
              <a:t>Fielding</a:t>
            </a:r>
            <a:r>
              <a:rPr lang="nl-NL" altLang="ja-JP" sz="1400" dirty="0">
                <a:latin typeface="Arial" charset="0"/>
                <a:cs typeface="Arial" charset="0"/>
              </a:rPr>
              <a:t> (1988), </a:t>
            </a:r>
            <a:r>
              <a:rPr lang="ja-JP" altLang="nl-NL" sz="1400" dirty="0">
                <a:latin typeface="Arial" charset="0"/>
                <a:cs typeface="Arial" charset="0"/>
              </a:rPr>
              <a:t>‘</a:t>
            </a:r>
            <a:r>
              <a:rPr lang="nl-NL" altLang="ja-JP" sz="1400" dirty="0" err="1">
                <a:latin typeface="Arial" charset="0"/>
                <a:cs typeface="Arial" charset="0"/>
              </a:rPr>
              <a:t>Growth</a:t>
            </a:r>
            <a:r>
              <a:rPr lang="nl-NL" altLang="ja-JP" sz="1400" dirty="0">
                <a:latin typeface="Arial" charset="0"/>
                <a:cs typeface="Arial" charset="0"/>
              </a:rPr>
              <a:t> in reading </a:t>
            </a:r>
            <a:r>
              <a:rPr lang="nl-NL" altLang="ja-JP" sz="1400" dirty="0" err="1">
                <a:latin typeface="Arial" charset="0"/>
                <a:cs typeface="Arial" charset="0"/>
              </a:rPr>
              <a:t>and</a:t>
            </a:r>
            <a:r>
              <a:rPr lang="nl-NL" altLang="ja-JP" sz="1400" dirty="0">
                <a:latin typeface="Arial" charset="0"/>
                <a:cs typeface="Arial" charset="0"/>
              </a:rPr>
              <a:t> </a:t>
            </a:r>
            <a:r>
              <a:rPr lang="nl-NL" altLang="ja-JP" sz="1400" dirty="0" err="1">
                <a:latin typeface="Arial" charset="0"/>
                <a:cs typeface="Arial" charset="0"/>
              </a:rPr>
              <a:t>how</a:t>
            </a:r>
            <a:r>
              <a:rPr lang="nl-NL" altLang="ja-JP" sz="1400" dirty="0">
                <a:latin typeface="Arial" charset="0"/>
                <a:cs typeface="Arial" charset="0"/>
              </a:rPr>
              <a:t> </a:t>
            </a:r>
            <a:r>
              <a:rPr lang="nl-NL" altLang="ja-JP" sz="1400" dirty="0" err="1">
                <a:latin typeface="Arial" charset="0"/>
                <a:cs typeface="Arial" charset="0"/>
              </a:rPr>
              <a:t>children</a:t>
            </a:r>
            <a:r>
              <a:rPr lang="nl-NL" altLang="ja-JP" sz="1400" dirty="0">
                <a:latin typeface="Arial" charset="0"/>
                <a:cs typeface="Arial" charset="0"/>
              </a:rPr>
              <a:t> </a:t>
            </a:r>
            <a:r>
              <a:rPr lang="nl-NL" altLang="ja-JP" sz="1400" dirty="0" err="1">
                <a:latin typeface="Arial" charset="0"/>
                <a:cs typeface="Arial" charset="0"/>
              </a:rPr>
              <a:t>spend</a:t>
            </a:r>
            <a:r>
              <a:rPr lang="nl-NL" altLang="ja-JP" sz="1400" dirty="0">
                <a:latin typeface="Arial" charset="0"/>
                <a:cs typeface="Arial" charset="0"/>
              </a:rPr>
              <a:t> </a:t>
            </a:r>
            <a:r>
              <a:rPr lang="nl-NL" altLang="ja-JP" sz="1400" dirty="0" err="1">
                <a:latin typeface="Arial" charset="0"/>
                <a:cs typeface="Arial" charset="0"/>
              </a:rPr>
              <a:t>their</a:t>
            </a:r>
            <a:r>
              <a:rPr lang="nl-NL" altLang="ja-JP" sz="1400" dirty="0">
                <a:latin typeface="Arial" charset="0"/>
                <a:cs typeface="Arial" charset="0"/>
              </a:rPr>
              <a:t> time </a:t>
            </a:r>
            <a:r>
              <a:rPr lang="nl-NL" altLang="ja-JP" sz="1400" dirty="0" err="1">
                <a:latin typeface="Arial" charset="0"/>
                <a:cs typeface="Arial" charset="0"/>
              </a:rPr>
              <a:t>outside</a:t>
            </a:r>
            <a:r>
              <a:rPr lang="nl-NL" altLang="ja-JP" sz="1400" dirty="0">
                <a:latin typeface="Arial" charset="0"/>
                <a:cs typeface="Arial" charset="0"/>
              </a:rPr>
              <a:t> of school.</a:t>
            </a:r>
            <a:r>
              <a:rPr lang="ja-JP" altLang="nl-NL" sz="1400" dirty="0">
                <a:latin typeface="Arial" charset="0"/>
                <a:cs typeface="Arial" charset="0"/>
              </a:rPr>
              <a:t>’</a:t>
            </a:r>
            <a:r>
              <a:rPr lang="nl-NL" altLang="ja-JP" sz="1400" dirty="0">
                <a:latin typeface="Arial" charset="0"/>
                <a:cs typeface="Arial" charset="0"/>
              </a:rPr>
              <a:t> Reading Research </a:t>
            </a:r>
            <a:r>
              <a:rPr lang="nl-NL" altLang="ja-JP" sz="1400" dirty="0" err="1">
                <a:latin typeface="Arial" charset="0"/>
                <a:cs typeface="Arial" charset="0"/>
              </a:rPr>
              <a:t>Quarterly</a:t>
            </a:r>
            <a:r>
              <a:rPr lang="nl-NL" altLang="ja-JP" sz="1400" dirty="0">
                <a:latin typeface="Arial" charset="0"/>
                <a:cs typeface="Arial" charset="0"/>
              </a:rPr>
              <a:t>, 23, 285-303.</a:t>
            </a:r>
            <a:endParaRPr lang="nl-NL" altLang="ja-JP" sz="2000" dirty="0">
              <a:latin typeface="Arial" charset="0"/>
              <a:cs typeface="Arial" charset="0"/>
            </a:endParaRPr>
          </a:p>
          <a:p>
            <a:pPr eaLnBrk="1" hangingPunct="1">
              <a:lnSpc>
                <a:spcPct val="80000"/>
              </a:lnSpc>
            </a:pPr>
            <a:endParaRPr lang="nl-NL" altLang="nl-NL" sz="16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168433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6990347" y="2141620"/>
            <a:ext cx="4824664" cy="2550695"/>
          </a:xfrm>
        </p:spPr>
        <p:txBody>
          <a:bodyPr>
            <a:noAutofit/>
          </a:bodyPr>
          <a:lstStyle/>
          <a:p>
            <a:pPr eaLnBrk="1" hangingPunct="1"/>
            <a:r>
              <a:rPr lang="nl-NL" altLang="nl-NL" sz="4400" b="0" dirty="0">
                <a:latin typeface="Arial" charset="0"/>
                <a:ea typeface="ＭＳ Ｐゴシック" pitchFamily="34" charset="-128"/>
                <a:cs typeface="Arial" charset="0"/>
              </a:rPr>
              <a:t>Alle reden dus om </a:t>
            </a:r>
            <a:br>
              <a:rPr lang="nl-NL" altLang="nl-NL" sz="4400" b="0" dirty="0">
                <a:latin typeface="Arial" charset="0"/>
                <a:ea typeface="ＭＳ Ｐゴシック" pitchFamily="34" charset="-128"/>
                <a:cs typeface="Arial" charset="0"/>
              </a:rPr>
            </a:br>
            <a:r>
              <a:rPr lang="nl-NL" altLang="nl-NL" sz="4400" b="0" dirty="0">
                <a:latin typeface="Arial" charset="0"/>
                <a:ea typeface="ＭＳ Ｐゴシック" pitchFamily="34" charset="-128"/>
                <a:cs typeface="Arial" charset="0"/>
              </a:rPr>
              <a:t>het lezen meer te stimuleren!</a:t>
            </a:r>
          </a:p>
        </p:txBody>
      </p:sp>
      <p:pic>
        <p:nvPicPr>
          <p:cNvPr id="12291" name="Afbeelding 21" descr="P1030118.jpg"/>
          <p:cNvPicPr>
            <a:picLocks noChangeAspect="1"/>
          </p:cNvPicPr>
          <p:nvPr/>
        </p:nvPicPr>
        <p:blipFill>
          <a:blip r:embed="rId3" cstate="print"/>
          <a:srcRect/>
          <a:stretch>
            <a:fillRect/>
          </a:stretch>
        </p:blipFill>
        <p:spPr bwMode="auto">
          <a:xfrm>
            <a:off x="1847850" y="333376"/>
            <a:ext cx="4552950" cy="6227763"/>
          </a:xfrm>
          <a:prstGeom prst="rect">
            <a:avLst/>
          </a:prstGeom>
          <a:noFill/>
          <a:ln w="9525">
            <a:noFill/>
            <a:miter lim="800000"/>
            <a:headEnd/>
            <a:tailEnd/>
          </a:ln>
        </p:spPr>
      </p:pic>
    </p:spTree>
    <p:extLst>
      <p:ext uri="{BB962C8B-B14F-4D97-AF65-F5344CB8AC3E}">
        <p14:creationId xmlns:p14="http://schemas.microsoft.com/office/powerpoint/2010/main" val="117495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0D293-60F7-44D8-86E2-5712C7AB1596}"/>
              </a:ext>
            </a:extLst>
          </p:cNvPr>
          <p:cNvSpPr>
            <a:spLocks noGrp="1"/>
          </p:cNvSpPr>
          <p:nvPr>
            <p:ph type="title"/>
          </p:nvPr>
        </p:nvSpPr>
        <p:spPr>
          <a:xfrm>
            <a:off x="626529" y="836712"/>
            <a:ext cx="10701867" cy="857128"/>
          </a:xfrm>
        </p:spPr>
        <p:txBody>
          <a:bodyPr>
            <a:noAutofit/>
          </a:bodyPr>
          <a:lstStyle/>
          <a:p>
            <a:r>
              <a:rPr lang="nl-NL" b="0" dirty="0" smtClean="0">
                <a:latin typeface="Arial" panose="020B0604020202020204" pitchFamily="34" charset="0"/>
                <a:cs typeface="Arial" panose="020B0604020202020204" pitchFamily="34" charset="0"/>
              </a:rPr>
              <a:t>De leescirkel van </a:t>
            </a:r>
            <a:r>
              <a:rPr lang="nl-NL" b="0" dirty="0" err="1" smtClean="0">
                <a:latin typeface="Arial" panose="020B0604020202020204" pitchFamily="34" charset="0"/>
                <a:cs typeface="Arial" panose="020B0604020202020204" pitchFamily="34" charset="0"/>
              </a:rPr>
              <a:t>Aidan</a:t>
            </a:r>
            <a:r>
              <a:rPr lang="nl-NL" b="0" dirty="0" smtClean="0">
                <a:latin typeface="Arial" panose="020B0604020202020204" pitchFamily="34" charset="0"/>
                <a:cs typeface="Arial" panose="020B0604020202020204" pitchFamily="34" charset="0"/>
              </a:rPr>
              <a:t> </a:t>
            </a:r>
            <a:r>
              <a:rPr lang="nl-NL" b="0" dirty="0" err="1" smtClean="0">
                <a:latin typeface="Arial" panose="020B0604020202020204" pitchFamily="34" charset="0"/>
                <a:cs typeface="Arial" panose="020B0604020202020204" pitchFamily="34" charset="0"/>
              </a:rPr>
              <a:t>Chambers</a:t>
            </a:r>
            <a:endParaRPr lang="nl-NL" b="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5B03EEEA-F9AB-459B-B3BD-A8BD2BEB4D68}"/>
              </a:ext>
            </a:extLst>
          </p:cNvPr>
          <p:cNvPicPr>
            <a:picLocks noChangeAspect="1"/>
          </p:cNvPicPr>
          <p:nvPr/>
        </p:nvPicPr>
        <p:blipFill rotWithShape="1">
          <a:blip r:embed="rId3"/>
          <a:srcRect l="13284" t="20601" r="11116" b="4785"/>
          <a:stretch/>
        </p:blipFill>
        <p:spPr>
          <a:xfrm>
            <a:off x="1565953" y="1693840"/>
            <a:ext cx="9060094" cy="5029948"/>
          </a:xfrm>
          <a:prstGeom prst="rect">
            <a:avLst/>
          </a:prstGeom>
        </p:spPr>
      </p:pic>
    </p:spTree>
    <p:extLst>
      <p:ext uri="{BB962C8B-B14F-4D97-AF65-F5344CB8AC3E}">
        <p14:creationId xmlns:p14="http://schemas.microsoft.com/office/powerpoint/2010/main" val="2713636368"/>
      </p:ext>
    </p:extLst>
  </p:cSld>
  <p:clrMapOvr>
    <a:masterClrMapping/>
  </p:clrMapOvr>
  <p:transition spd="slow">
    <p:push dir="u"/>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2646</Words>
  <Application>Microsoft Office PowerPoint</Application>
  <PresentationFormat>Breedbeeld</PresentationFormat>
  <Paragraphs>262</Paragraphs>
  <Slides>34</Slides>
  <Notes>31</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MS PGothic</vt:lpstr>
      <vt:lpstr>MS PGothic</vt:lpstr>
      <vt:lpstr>Arial</vt:lpstr>
      <vt:lpstr>Calibri</vt:lpstr>
      <vt:lpstr>メイリオ</vt:lpstr>
      <vt:lpstr>Times New Roman</vt:lpstr>
      <vt:lpstr>Wingdings</vt:lpstr>
      <vt:lpstr>Kantoorthema</vt:lpstr>
      <vt:lpstr>Meedoen met de Monitor de Bibliotheek op school PO</vt:lpstr>
      <vt:lpstr>Agenda</vt:lpstr>
      <vt:lpstr>Promotiefilm  Monitor de Bibliotheek op school</vt:lpstr>
      <vt:lpstr>De relatie tussen lezen en taalscores</vt:lpstr>
      <vt:lpstr>Lezen heeft positieve effecten</vt:lpstr>
      <vt:lpstr>Impact van meer lezen</vt:lpstr>
      <vt:lpstr>Vrij lezen en woordenschat</vt:lpstr>
      <vt:lpstr>Alle reden dus om  het lezen meer te stimuleren!</vt:lpstr>
      <vt:lpstr>De leescirkel van Aidan Chambers</vt:lpstr>
      <vt:lpstr>Lees! Een oproep tot een leesoffensief</vt:lpstr>
      <vt:lpstr>Wat doen we al?</vt:lpstr>
      <vt:lpstr>Wat is het effect van onze samenwerking?</vt:lpstr>
      <vt:lpstr>Monitor de Bibliotheek op school</vt:lpstr>
      <vt:lpstr>PowerPoint-presentatie</vt:lpstr>
      <vt:lpstr>Online vragenlijsten in de Monitor </vt:lpstr>
      <vt:lpstr>Vragenlijst voor leerlingen</vt:lpstr>
      <vt:lpstr>Voorbeelden van vragen aan leerlingen</vt:lpstr>
      <vt:lpstr>Vragenlijst voor leerkrachten </vt:lpstr>
      <vt:lpstr>Voorbeelden van vragen aan leerkrachten</vt:lpstr>
      <vt:lpstr>Vragen leerkrachten informatievaardigheden</vt:lpstr>
      <vt:lpstr>Wat krijgen we uiteindelijk te zien?</vt:lpstr>
      <vt:lpstr>Leesgedrag: landelijk (rapportage wordt vernieuwd)</vt:lpstr>
      <vt:lpstr>Leesgedrag: school Y (rapportage wordt vernieuwd)</vt:lpstr>
      <vt:lpstr>Leesplezier: landelijk (rapportage wordt vernieuwd)</vt:lpstr>
      <vt:lpstr>Leesplezier: school Z (rapportage wordt vernieuwd)</vt:lpstr>
      <vt:lpstr>Leerkrachten: landelijk (rapportage wordt vernieuwd)</vt:lpstr>
      <vt:lpstr>Informatievaardigheden: landelijk (rapportage wordt vernieuwd)</vt:lpstr>
      <vt:lpstr>Informatievaardigheden: school Y (rapportage wordt vernieuwd)</vt:lpstr>
      <vt:lpstr>Aantal uitleningen: school X (rapportage wordt vernieuwd)</vt:lpstr>
      <vt:lpstr>Bespreking van de resultaten</vt:lpstr>
      <vt:lpstr>Werkafspraken: de vragenlijst voor leerkrachten, groep 1-8</vt:lpstr>
      <vt:lpstr>Werkafspraken: de vragenlijst voor leerlingen, groep 5-8</vt:lpstr>
      <vt:lpstr>Werkafspraken: contact en planning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Bart Droogers</cp:lastModifiedBy>
  <cp:revision>36</cp:revision>
  <dcterms:created xsi:type="dcterms:W3CDTF">2021-04-26T09:24:38Z</dcterms:created>
  <dcterms:modified xsi:type="dcterms:W3CDTF">2021-11-29T09:24:43Z</dcterms:modified>
</cp:coreProperties>
</file>