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7" r:id="rId2"/>
    <p:sldId id="260" r:id="rId3"/>
    <p:sldId id="261" r:id="rId4"/>
    <p:sldId id="263" r:id="rId5"/>
    <p:sldId id="264" r:id="rId6"/>
    <p:sldId id="265" r:id="rId7"/>
    <p:sldId id="266" r:id="rId8"/>
    <p:sldId id="267" r:id="rId9"/>
    <p:sldId id="268" r:id="rId10"/>
    <p:sldId id="269" r:id="rId11"/>
    <p:sldId id="271" r:id="rId12"/>
    <p:sldId id="288" r:id="rId13"/>
    <p:sldId id="272" r:id="rId14"/>
    <p:sldId id="273" r:id="rId15"/>
    <p:sldId id="274" r:id="rId16"/>
    <p:sldId id="276" r:id="rId17"/>
    <p:sldId id="278" r:id="rId18"/>
    <p:sldId id="279" r:id="rId19"/>
    <p:sldId id="280" r:id="rId20"/>
    <p:sldId id="281" r:id="rId21"/>
    <p:sldId id="283" r:id="rId22"/>
    <p:sldId id="284" r:id="rId23"/>
    <p:sldId id="286"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CB6A91-ABDC-4040-92A1-495669424FF3}" type="datetimeFigureOut">
              <a:rPr lang="nl-NL" smtClean="0"/>
              <a:t>16-1-2017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B47F20-D18F-004C-9D94-0905CDBD423F}" type="slidenum">
              <a:rPr lang="nl-NL" smtClean="0"/>
              <a:t>‹nr.›</a:t>
            </a:fld>
            <a:endParaRPr lang="nl-NL"/>
          </a:p>
        </p:txBody>
      </p:sp>
    </p:spTree>
    <p:extLst>
      <p:ext uri="{BB962C8B-B14F-4D97-AF65-F5344CB8AC3E}">
        <p14:creationId xmlns:p14="http://schemas.microsoft.com/office/powerpoint/2010/main" val="1921576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20358-AE5B-2749-AED8-C95AEF6D16B4}" type="datetimeFigureOut">
              <a:rPr lang="nl-NL" smtClean="0"/>
              <a:t>16-1-2017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AF94C-2162-AF4C-A7AE-B545F8CACD72}" type="slidenum">
              <a:rPr lang="nl-NL" smtClean="0"/>
              <a:t>‹nr.›</a:t>
            </a:fld>
            <a:endParaRPr lang="nl-NL"/>
          </a:p>
        </p:txBody>
      </p:sp>
    </p:spTree>
    <p:extLst>
      <p:ext uri="{BB962C8B-B14F-4D97-AF65-F5344CB8AC3E}">
        <p14:creationId xmlns:p14="http://schemas.microsoft.com/office/powerpoint/2010/main" val="21520611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Voordat</a:t>
            </a:r>
            <a:r>
              <a:rPr lang="nl-NL" baseline="0" dirty="0"/>
              <a:t> je gaat voorlezen kijk je de groep rond en constateert: Ik heb een mooi boek, we zitten allemaal lekker, jullie zijn er, ik ben er, is iedereen er klaar voor? Ja? Mooi! Dan gaat het voorlezen beginnen. Hiermee geef je alvast de voorwaarden voor een prettig voorleesritueel aan: boek / plek / voorlezer / publiek / aandacht.  </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a:t>Lees dan ter introductie het prentenboek </a:t>
            </a:r>
            <a:r>
              <a:rPr lang="nl-NL" i="1" dirty="0" err="1"/>
              <a:t>Piepelotheek</a:t>
            </a:r>
            <a:r>
              <a:rPr lang="nl-NL" i="1" dirty="0"/>
              <a:t> </a:t>
            </a:r>
            <a:r>
              <a:rPr lang="nl-NL" dirty="0"/>
              <a:t>voor aan de deelnemers. In dit boek wordt</a:t>
            </a:r>
            <a:r>
              <a:rPr lang="nl-NL" baseline="0" dirty="0"/>
              <a:t> op grappige wijze de bibliotheek verkent. Bespreek kort wat ze van het boek vinden. Wat vinden ze van het verhaal? En van de illustraties? Zouden ze het zelf gekozen hebben? Zouden ze het gebruiken in de groep? </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a:t>
            </a:fld>
            <a:endParaRPr lang="nl-NL"/>
          </a:p>
        </p:txBody>
      </p:sp>
    </p:spTree>
    <p:extLst>
      <p:ext uri="{BB962C8B-B14F-4D97-AF65-F5344CB8AC3E}">
        <p14:creationId xmlns:p14="http://schemas.microsoft.com/office/powerpoint/2010/main" val="23403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Verken eerst met de deelnemers waar</a:t>
            </a:r>
            <a:r>
              <a:rPr lang="nl-NL" baseline="0" dirty="0"/>
              <a:t> zij allemaal aan denken. Laat vervolgens het lijstje zien, misschien moet het aangevuld worden?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15</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uitwerking van</a:t>
            </a:r>
            <a:r>
              <a:rPr lang="nl-NL" baseline="0" dirty="0"/>
              <a:t> activiteit in reader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16</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Zie uitwerking van</a:t>
            </a:r>
            <a:r>
              <a:rPr lang="nl-NL" baseline="0" dirty="0"/>
              <a:t> activiteit in reader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17</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Zie uitwerking van</a:t>
            </a:r>
            <a:r>
              <a:rPr lang="nl-NL" baseline="0" dirty="0"/>
              <a:t> activiteit in reader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18</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Zie uitwerking van</a:t>
            </a:r>
            <a:r>
              <a:rPr lang="nl-NL" baseline="0" dirty="0"/>
              <a:t> activiteit in reader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19</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Zie uitwerking van</a:t>
            </a:r>
            <a:r>
              <a:rPr lang="nl-NL" baseline="0" dirty="0"/>
              <a:t> activiteit in reader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20</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Maak een rondje langs de deelnemers om deze zin af te maken</a:t>
            </a:r>
            <a:r>
              <a:rPr lang="is-IS" dirty="0"/>
              <a:t>… “In de volgende bijeenkomst hoop ik dat.... “ </a:t>
            </a:r>
          </a:p>
          <a:p>
            <a:pPr marL="0" marR="0" indent="0" algn="l" defTabSz="457200" rtl="0" eaLnBrk="1" fontAlgn="auto" latinLnBrk="0" hangingPunct="1">
              <a:lnSpc>
                <a:spcPct val="100000"/>
              </a:lnSpc>
              <a:spcBef>
                <a:spcPts val="0"/>
              </a:spcBef>
              <a:spcAft>
                <a:spcPts val="0"/>
              </a:spcAft>
              <a:buClrTx/>
              <a:buSzTx/>
              <a:buFontTx/>
              <a:buNone/>
              <a:tabLst/>
              <a:defRPr/>
            </a:pPr>
            <a:r>
              <a:rPr lang="is-IS" dirty="0"/>
              <a:t>Noteer de uitspraken en probeer die mee te nemen in de tweede bijeenkomst. Wees ook</a:t>
            </a:r>
            <a:r>
              <a:rPr lang="is-IS" baseline="0" dirty="0"/>
              <a:t> duidelijk wanneer onderwerpen buiten de training vallen, wellicht kun je aangeven hoe ze </a:t>
            </a:r>
            <a:r>
              <a:rPr lang="is-IS" baseline="0"/>
              <a:t>op een andere </a:t>
            </a:r>
            <a:r>
              <a:rPr lang="is-IS" baseline="0" dirty="0"/>
              <a:t>manier aan die informatie kunnen komen.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21</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22</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een gedicht voor ter afsluiting, bijvoorbeeld </a:t>
            </a:r>
            <a:r>
              <a:rPr lang="nl-NL" i="1" dirty="0" err="1"/>
              <a:t>Superguppie</a:t>
            </a:r>
            <a:r>
              <a:rPr lang="nl-NL" i="1" dirty="0"/>
              <a:t> </a:t>
            </a:r>
            <a:r>
              <a:rPr lang="nl-NL" dirty="0"/>
              <a:t>van Edward van de Vendel. </a:t>
            </a:r>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23</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 deze dia aan met wellicht een foto van jezelf en je achtergrond in jeugdboekenland. Kies indien gewenst voor een ander voorstelrondje. </a:t>
            </a:r>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4</a:t>
            </a:fld>
            <a:endParaRPr lang="nl-NL"/>
          </a:p>
        </p:txBody>
      </p:sp>
    </p:spTree>
    <p:extLst>
      <p:ext uri="{BB962C8B-B14F-4D97-AF65-F5344CB8AC3E}">
        <p14:creationId xmlns:p14="http://schemas.microsoft.com/office/powerpoint/2010/main" val="180294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Noteer</a:t>
            </a:r>
            <a:r>
              <a:rPr lang="nl-NL" baseline="0" dirty="0"/>
              <a:t> wat genoemd wordt op een flap. Laat dit op de volgende bijeenkomst de start zijn van het theoriestuk.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5</a:t>
            </a:fld>
            <a:endParaRPr lang="nl-NL"/>
          </a:p>
        </p:txBody>
      </p:sp>
    </p:spTree>
    <p:extLst>
      <p:ext uri="{BB962C8B-B14F-4D97-AF65-F5344CB8AC3E}">
        <p14:creationId xmlns:p14="http://schemas.microsoft.com/office/powerpoint/2010/main" val="216926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weten dat kinderen lezen leuk gaan vinden</a:t>
            </a:r>
            <a:r>
              <a:rPr lang="nl-NL" baseline="0" dirty="0"/>
              <a:t> en gaan lezen in een uitdagende en stimulerende leesomgeving. Op hoe meer plekken een kind in aanraking komt met een prettige leesomgeving, hoe meer het lezen gestimuleerd wordt. Folders 4 /5 /6 van Kwestie van Lezen zijn speciaal gemaakt voor de kinderopvang en ook bruikbaar voor </a:t>
            </a:r>
            <a:r>
              <a:rPr lang="nl-NL" baseline="0" dirty="0" err="1"/>
              <a:t>BSO’s</a:t>
            </a:r>
            <a:r>
              <a:rPr lang="nl-NL" baseline="0" dirty="0"/>
              <a:t>. We gaan wat dieper op de leesomgeving in. </a:t>
            </a:r>
          </a:p>
          <a:p>
            <a:endParaRPr lang="nl-NL" baseline="0" dirty="0"/>
          </a:p>
          <a:p>
            <a:r>
              <a:rPr lang="nl-NL" baseline="0" dirty="0"/>
              <a:t>Kwestie van Lezen 4: Voorlezen in de kinderopvang http://</a:t>
            </a:r>
            <a:r>
              <a:rPr lang="nl-NL" baseline="0" dirty="0" err="1"/>
              <a:t>www.lezen.nl</a:t>
            </a:r>
            <a:r>
              <a:rPr lang="nl-NL" baseline="0" dirty="0"/>
              <a:t>/publicaties/kwestie-van-lezen-deel-4-voorlezen-in-de-kinderopvang </a:t>
            </a:r>
          </a:p>
          <a:p>
            <a:r>
              <a:rPr lang="nl-NL" baseline="0" dirty="0"/>
              <a:t>Kwestie van Lezen 5: De leesomgeving  http://</a:t>
            </a:r>
            <a:r>
              <a:rPr lang="nl-NL" baseline="0" dirty="0" err="1"/>
              <a:t>www.lezen.nl</a:t>
            </a:r>
            <a:r>
              <a:rPr lang="nl-NL" baseline="0" dirty="0"/>
              <a:t>/publicaties/kwestie-van-lezen-deel-5-de-leesomgeving </a:t>
            </a:r>
          </a:p>
          <a:p>
            <a:r>
              <a:rPr lang="nl-NL" baseline="0" dirty="0"/>
              <a:t>Kwestie van Lezen 6: Voorlezen stimuleren in meertalige gezinnen http://</a:t>
            </a:r>
            <a:r>
              <a:rPr lang="nl-NL" baseline="0" dirty="0" err="1"/>
              <a:t>www.lezen.nl</a:t>
            </a:r>
            <a:r>
              <a:rPr lang="nl-NL" baseline="0" dirty="0"/>
              <a:t>/publicaties/kwestie-van-lezen-deel-6-voorlezen-stimuleren-in-meertalige-gezinnen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6</a:t>
            </a:fld>
            <a:endParaRPr lang="nl-NL"/>
          </a:p>
        </p:txBody>
      </p:sp>
    </p:spTree>
    <p:extLst>
      <p:ext uri="{BB962C8B-B14F-4D97-AF65-F5344CB8AC3E}">
        <p14:creationId xmlns:p14="http://schemas.microsoft.com/office/powerpoint/2010/main" val="115145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punten op nut voor de leesontwikkeling van kinderen. Goed voorbeeld doet goed volgen. En een uitnodigende collectie en tijd voor lezen</a:t>
            </a:r>
            <a:r>
              <a:rPr lang="nl-NL" baseline="0" dirty="0"/>
              <a:t> doet wonderen. Bespreek het verschil tussen ‘hoge’  en ‘lage’ boekenkast </a:t>
            </a:r>
            <a:r>
              <a:rPr lang="nl-NL" baseline="0" dirty="0">
                <a:sym typeface="Wingdings"/>
              </a:rPr>
              <a:t> boeken die je zelf gebruikt (hoog, niet bereikbaar voor kinderen) en boeken die kinderen mogen lezen en gebruiken (laag). Ja, die boeken slijten sneller maar dan slijten ze door gebruik, alleen maar goed. Bovendien kun je kinderen prima leren om er voorzichtig mee om te gaan, vergroot levensduur van de boeken. </a:t>
            </a:r>
          </a:p>
          <a:p>
            <a:r>
              <a:rPr lang="nl-NL" baseline="0" dirty="0">
                <a:sym typeface="Wingdings"/>
              </a:rPr>
              <a:t>Bespreek de bibliotheek indeling van AP / AK / E / A/ B / C  past bij de belevingswereld van kinderen op die leeftijd. Geen harde grenzen, grijze overgangen en zegt niets over de technische moeilijkheid. </a:t>
            </a:r>
          </a:p>
          <a:p>
            <a:r>
              <a:rPr lang="nl-NL" baseline="0" dirty="0">
                <a:sym typeface="Wingdings"/>
              </a:rPr>
              <a:t>De collectie in een BSO is best een lastige want grote leeftijdsverschillen van 4 tot 12. Hulpmiddel kan de boekenlijst van </a:t>
            </a:r>
            <a:r>
              <a:rPr lang="nl-NL" baseline="0" dirty="0" err="1">
                <a:sym typeface="Wingdings"/>
              </a:rPr>
              <a:t>Boekenopschool</a:t>
            </a:r>
            <a:r>
              <a:rPr lang="nl-NL" baseline="0" dirty="0">
                <a:sym typeface="Wingdings"/>
              </a:rPr>
              <a:t> zijn voor 4-12 jaar - zie http://www.boekenopschool.nl/home. En voor andere leeftijdsgroepen www.leespein.nl. In BSO staan echter vaak veel kleinere collecties en is veel minder budget beschikbaar. </a:t>
            </a:r>
            <a:r>
              <a:rPr lang="nl-NL" baseline="0">
                <a:sym typeface="Wingdings"/>
              </a:rPr>
              <a:t>Advies: kiezen </a:t>
            </a:r>
            <a:r>
              <a:rPr lang="nl-NL" baseline="0" dirty="0">
                <a:sym typeface="Wingdings"/>
              </a:rPr>
              <a:t>voor grootste gemene deler.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8</a:t>
            </a:fld>
            <a:endParaRPr lang="nl-NL"/>
          </a:p>
        </p:txBody>
      </p:sp>
    </p:spTree>
    <p:extLst>
      <p:ext uri="{BB962C8B-B14F-4D97-AF65-F5344CB8AC3E}">
        <p14:creationId xmlns:p14="http://schemas.microsoft.com/office/powerpoint/2010/main" val="242235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a:t>
            </a:r>
            <a:r>
              <a:rPr lang="nl-NL" baseline="0" dirty="0"/>
              <a:t> een grote en gevarieerde collectie mee. Laat de deelnemers in groepjes hier vijf boeken uitkiezen die wat hen betreft niet zouden mogen ontbreken in de BSO.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9</a:t>
            </a:fld>
            <a:endParaRPr lang="nl-NL"/>
          </a:p>
        </p:txBody>
      </p:sp>
    </p:spTree>
    <p:extLst>
      <p:ext uri="{BB962C8B-B14F-4D97-AF65-F5344CB8AC3E}">
        <p14:creationId xmlns:p14="http://schemas.microsoft.com/office/powerpoint/2010/main" val="350785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De bibliotheek kan voor de BSO een goede partner zijn in het creëren van een goede leesomgeving. De meeste bibliotheken kennen een instellingspas waarmee een BSO</a:t>
            </a:r>
            <a:r>
              <a:rPr lang="nl-NL" baseline="0" dirty="0"/>
              <a:t> bijvoorbeeld 40 boeken voor 6 weken kan lenen. Dat vult een eigen kleine collectie leuk aan. Verder is het vaak mogelijk om themacollecties of projectcollecties te lenen. Ook kan er aangehaakt worden bij bijvoorbeeld de Kinderboekenweek in oktober of de Nationale Voorleesdagen in januari. Vertel hier wat bij jouw bibliotheek de mogelijkheden voor de BSO zijn. </a:t>
            </a:r>
            <a:endParaRPr lang="nl-NL" dirty="0"/>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10</a:t>
            </a:fld>
            <a:endParaRPr lang="nl-NL"/>
          </a:p>
        </p:txBody>
      </p:sp>
    </p:spTree>
    <p:extLst>
      <p:ext uri="{BB962C8B-B14F-4D97-AF65-F5344CB8AC3E}">
        <p14:creationId xmlns:p14="http://schemas.microsoft.com/office/powerpoint/2010/main" val="361777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cursisten eerst nadenken over de vraag, wat heb je nodig. Noteer gegeven</a:t>
            </a:r>
            <a:r>
              <a:rPr lang="nl-NL" baseline="0" dirty="0"/>
              <a:t> antwoorden eventueel op een flap. Herinner ze daarna aan jouw voorleesstart. Voordat je begint, benoem je de voorwaarden. Bespreek daarna kort de aandachtspunten. Een boek kan ook een digitaal boek zijn, een voorlezer een verteller en het publiek varieert van klein tot groot. Een rustige plek zonder afleiding is prettig, dus geen TV aan, mobiele telefoon weg. En aandacht behoud je door lekker samen te lezen!</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12</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14</a:t>
            </a:fld>
            <a:endParaRPr lang="nl-NL"/>
          </a:p>
        </p:txBody>
      </p:sp>
    </p:spTree>
    <p:extLst>
      <p:ext uri="{BB962C8B-B14F-4D97-AF65-F5344CB8AC3E}">
        <p14:creationId xmlns:p14="http://schemas.microsoft.com/office/powerpoint/2010/main" val="242246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0EDCA876-ED15-044B-9F19-100FE22FAD98}" type="datetime1">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390251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794F9B9-BB49-7345-A441-EFD0D483734E}" type="datetime1">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350575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3F3D98F-8887-7C4F-9133-D4CF405F368C}" type="datetime1">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223045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5EEDB96-159D-A744-8E97-EDCE5C0DABAA}" type="datetime1">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20496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CB0E04D0-3009-DE4C-A311-C0E10EFBD325}" type="datetime1">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97815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AF956D0-22B2-3543-97A1-26BD8D5E9C32}" type="datetime1">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199295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46371CD-75C3-CB42-BA3C-6C06E4B98CEE}" type="datetime1">
              <a:rPr lang="nl-NL" smtClean="0"/>
              <a:t>16-1-2017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385495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1F6FA606-7363-E64C-B588-FDDB2598D99E}" type="datetime1">
              <a:rPr lang="nl-NL" smtClean="0"/>
              <a:t>16-1-2017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317976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20CF090-FD4B-D44B-A202-CB0BFE1F6FF0}" type="datetime1">
              <a:rPr lang="nl-NL" smtClean="0"/>
              <a:t>16-1-2017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41323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C0E1905-57E3-3246-BE9B-078FFA18CED5}" type="datetime1">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12164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F8383ACA-6339-2C4A-B6D5-98861B117E95}" type="datetime1">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056112-386F-6E44-94BA-B78A20094883}" type="slidenum">
              <a:rPr lang="nl-NL" smtClean="0"/>
              <a:t>‹nr.›</a:t>
            </a:fld>
            <a:endParaRPr lang="nl-NL"/>
          </a:p>
        </p:txBody>
      </p:sp>
    </p:spTree>
    <p:extLst>
      <p:ext uri="{BB962C8B-B14F-4D97-AF65-F5344CB8AC3E}">
        <p14:creationId xmlns:p14="http://schemas.microsoft.com/office/powerpoint/2010/main" val="399364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E42A0-5BD3-1F4D-A0EA-A8969C1040A6}" type="datetime1">
              <a:rPr lang="nl-NL" smtClean="0"/>
              <a:t>16-1-2017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56112-386F-6E44-94BA-B78A20094883}" type="slidenum">
              <a:rPr lang="nl-NL" smtClean="0"/>
              <a:t>‹nr.›</a:t>
            </a:fld>
            <a:endParaRPr lang="nl-NL"/>
          </a:p>
        </p:txBody>
      </p:sp>
    </p:spTree>
    <p:extLst>
      <p:ext uri="{BB962C8B-B14F-4D97-AF65-F5344CB8AC3E}">
        <p14:creationId xmlns:p14="http://schemas.microsoft.com/office/powerpoint/2010/main" val="368572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1625" y="2130425"/>
            <a:ext cx="8699500" cy="1870075"/>
          </a:xfrm>
        </p:spPr>
        <p:txBody>
          <a:bodyPr>
            <a:noAutofit/>
          </a:bodyPr>
          <a:lstStyle/>
          <a:p>
            <a:r>
              <a:rPr lang="nl-NL" sz="6000" b="1" dirty="0"/>
              <a:t>Leesbevordering in de BSO</a:t>
            </a:r>
            <a:br>
              <a:rPr lang="nl-NL" sz="6000" b="1" dirty="0"/>
            </a:br>
            <a:r>
              <a:rPr lang="nl-NL" b="1" dirty="0"/>
              <a:t>dagdeel 1</a:t>
            </a:r>
            <a:r>
              <a:rPr lang="nl-NL" sz="6000" b="1" dirty="0"/>
              <a:t> </a:t>
            </a:r>
          </a:p>
        </p:txBody>
      </p:sp>
      <p:pic>
        <p:nvPicPr>
          <p:cNvPr id="4" name="Afbeelding 3" descr="SL header website_bew.jpg"/>
          <p:cNvPicPr>
            <a:picLocks noChangeAspect="1"/>
          </p:cNvPicPr>
          <p:nvPr/>
        </p:nvPicPr>
        <p:blipFill>
          <a:blip r:embed="rId2"/>
          <a:stretch>
            <a:fillRect/>
          </a:stretch>
        </p:blipFill>
        <p:spPr>
          <a:xfrm>
            <a:off x="460070" y="387172"/>
            <a:ext cx="4488513" cy="1355830"/>
          </a:xfrm>
          <a:prstGeom prst="rect">
            <a:avLst/>
          </a:prstGeom>
        </p:spPr>
      </p:pic>
      <p:pic>
        <p:nvPicPr>
          <p:cNvPr id="5" name="Afbeelding 4" descr="Logo_SL_FC_.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2250" y="4371991"/>
            <a:ext cx="3502025" cy="1730766"/>
          </a:xfrm>
          <a:prstGeom prst="rect">
            <a:avLst/>
          </a:prstGeom>
        </p:spPr>
      </p:pic>
    </p:spTree>
    <p:extLst>
      <p:ext uri="{BB962C8B-B14F-4D97-AF65-F5344CB8AC3E}">
        <p14:creationId xmlns:p14="http://schemas.microsoft.com/office/powerpoint/2010/main" val="104056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fontScale="90000"/>
          </a:bodyPr>
          <a:lstStyle/>
          <a:p>
            <a:r>
              <a:rPr lang="nl-NL" sz="4800" dirty="0"/>
              <a:t>Samenwerking met de bibliotheek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dirty="0"/>
              <a:t>Bibliotheekpas voor BSO</a:t>
            </a:r>
          </a:p>
          <a:p>
            <a:r>
              <a:rPr lang="nl-NL" dirty="0"/>
              <a:t>Themacollecties </a:t>
            </a:r>
          </a:p>
          <a:p>
            <a:r>
              <a:rPr lang="nl-NL" dirty="0"/>
              <a:t>Aansluiten bij projecten en thema’s </a:t>
            </a:r>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3708400"/>
            <a:ext cx="2895600" cy="2895600"/>
          </a:xfrm>
          <a:prstGeom prst="rect">
            <a:avLst/>
          </a:prstGeom>
        </p:spPr>
      </p:pic>
    </p:spTree>
    <p:extLst>
      <p:ext uri="{BB962C8B-B14F-4D97-AF65-F5344CB8AC3E}">
        <p14:creationId xmlns:p14="http://schemas.microsoft.com/office/powerpoint/2010/main" val="113321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Voorlezen, hoe doe je dat?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400" dirty="0"/>
              <a:t>Lezen in de groep: </a:t>
            </a:r>
          </a:p>
          <a:p>
            <a:pPr lvl="1"/>
            <a:r>
              <a:rPr lang="nl-NL" sz="2000" dirty="0"/>
              <a:t>Hoe zitten de kinderen? </a:t>
            </a:r>
          </a:p>
          <a:p>
            <a:pPr lvl="1"/>
            <a:r>
              <a:rPr lang="nl-NL" sz="2000" dirty="0"/>
              <a:t>Verschil grote en kleine groepen. </a:t>
            </a:r>
          </a:p>
          <a:p>
            <a:r>
              <a:rPr lang="nl-NL" sz="2400" dirty="0"/>
              <a:t>Voorlezen: oefening baart kunst!</a:t>
            </a:r>
          </a:p>
          <a:p>
            <a:pPr lvl="1"/>
            <a:r>
              <a:rPr lang="nl-NL" sz="2000" dirty="0"/>
              <a:t>Vooraf doorlezen van het verhaal. </a:t>
            </a:r>
          </a:p>
          <a:p>
            <a:pPr lvl="1"/>
            <a:r>
              <a:rPr lang="nl-NL" sz="2000" dirty="0"/>
              <a:t>Ingaan op reacties, dan aandacht weer terug naar het boek. </a:t>
            </a:r>
          </a:p>
          <a:p>
            <a:pPr lvl="1"/>
            <a:r>
              <a:rPr lang="nl-NL" sz="2000" dirty="0"/>
              <a:t>Herhaling is een feest, voor kinderen én hun taalontwikkeling. </a:t>
            </a:r>
          </a:p>
          <a:p>
            <a:pPr lvl="1"/>
            <a:r>
              <a:rPr lang="nl-NL" sz="2000" dirty="0"/>
              <a:t>Afwisseling in tempo, toonhoogte en volume.</a:t>
            </a:r>
          </a:p>
          <a:p>
            <a:pPr lvl="1"/>
            <a:r>
              <a:rPr lang="nl-NL" sz="2000" dirty="0"/>
              <a:t>Interactief voorlezen (dagdeel 2).</a:t>
            </a:r>
          </a:p>
          <a:p>
            <a:pPr lvl="1"/>
            <a:r>
              <a:rPr lang="nl-NL" sz="2000" dirty="0"/>
              <a:t>Boek en wereld combineren </a:t>
            </a:r>
            <a:r>
              <a:rPr lang="nl-NL" sz="2000" dirty="0">
                <a:sym typeface="Wingdings"/>
              </a:rPr>
              <a:t> activiteiten n.a.v. verhaal.</a:t>
            </a:r>
            <a:endParaRPr lang="nl-NL" sz="2000" dirty="0"/>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7000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Voorwaarden voorlezen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sz="2400" dirty="0"/>
              <a:t>Wat heb je nodig om te kunnen voorlezen?</a:t>
            </a:r>
          </a:p>
          <a:p>
            <a:r>
              <a:rPr lang="nl-NL" sz="2400" dirty="0"/>
              <a:t>Boek </a:t>
            </a:r>
          </a:p>
          <a:p>
            <a:r>
              <a:rPr lang="nl-NL" sz="2400" dirty="0"/>
              <a:t>Voorlezer </a:t>
            </a:r>
          </a:p>
          <a:p>
            <a:r>
              <a:rPr lang="nl-NL" sz="2400" dirty="0"/>
              <a:t>Publiek </a:t>
            </a:r>
          </a:p>
          <a:p>
            <a:r>
              <a:rPr lang="nl-NL" sz="2400" dirty="0"/>
              <a:t>Plek </a:t>
            </a:r>
          </a:p>
          <a:p>
            <a:r>
              <a:rPr lang="nl-NL" sz="2400" dirty="0"/>
              <a:t>Aandacht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85725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Pauze </a:t>
            </a:r>
          </a:p>
        </p:txBody>
      </p:sp>
      <p:pic>
        <p:nvPicPr>
          <p:cNvPr id="2" name="Tijdelijke aanduiding voor inhoud 1" descr="img_4032_102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898650"/>
            <a:ext cx="8229600" cy="4340225"/>
          </a:xfrm>
        </p:spPr>
      </p:pic>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76705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Zelf voorlezen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400" dirty="0"/>
              <a:t>Groepjes van 4 à 5 deelnemers. </a:t>
            </a:r>
          </a:p>
          <a:p>
            <a:r>
              <a:rPr lang="nl-NL" sz="2400" dirty="0"/>
              <a:t>Iedereen leest een fragment voor uit het meegenomen boek.</a:t>
            </a:r>
          </a:p>
          <a:p>
            <a:r>
              <a:rPr lang="nl-NL" sz="2400" dirty="0"/>
              <a:t>De anderen luisteren aandachtig.</a:t>
            </a:r>
          </a:p>
          <a:p>
            <a:r>
              <a:rPr lang="nl-NL" sz="2400" dirty="0"/>
              <a:t>Op een geeltje schrijven zij hun TOP.</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397764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Activiteiten met boeken</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sz="2400" dirty="0"/>
              <a:t>Wat zou je allemaal kunnen doen met een boek? </a:t>
            </a:r>
          </a:p>
          <a:p>
            <a:r>
              <a:rPr lang="nl-NL" sz="2400" dirty="0"/>
              <a:t>Voorlezen </a:t>
            </a:r>
          </a:p>
          <a:p>
            <a:r>
              <a:rPr lang="nl-NL" sz="2400" dirty="0"/>
              <a:t>Vrij lezen </a:t>
            </a:r>
          </a:p>
          <a:p>
            <a:r>
              <a:rPr lang="nl-NL" sz="2400" dirty="0"/>
              <a:t>Samen lezen </a:t>
            </a:r>
          </a:p>
          <a:p>
            <a:r>
              <a:rPr lang="nl-NL" sz="2400" dirty="0"/>
              <a:t>Toneellezen </a:t>
            </a:r>
          </a:p>
          <a:p>
            <a:r>
              <a:rPr lang="nl-NL" sz="2400" dirty="0"/>
              <a:t>Spelletjes n.a.v. een boek of verhaal </a:t>
            </a:r>
          </a:p>
          <a:p>
            <a:r>
              <a:rPr lang="nl-NL" sz="2400" dirty="0"/>
              <a:t>Knutselen n.a.v. een boek of verhaal</a:t>
            </a:r>
          </a:p>
          <a:p>
            <a:r>
              <a:rPr lang="nl-NL" sz="2400" dirty="0"/>
              <a:t>Tekenen n.a.v. een boek of verhaal</a:t>
            </a:r>
          </a:p>
          <a:p>
            <a:r>
              <a:rPr lang="is-IS" sz="2400" dirty="0"/>
              <a:t>…. </a:t>
            </a:r>
          </a:p>
          <a:p>
            <a:pPr marL="0" indent="0">
              <a:buNone/>
            </a:pPr>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7475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Voorbeeld van een activiteit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dirty="0"/>
              <a:t>Leeftijd 4- 6 jaar </a:t>
            </a:r>
            <a:endParaRPr lang="nl-NL" sz="1800" dirty="0"/>
          </a:p>
          <a:p>
            <a:r>
              <a:rPr lang="nl-NL" dirty="0"/>
              <a:t>Wat het lieveheersbeestje hoorde – Julia </a:t>
            </a:r>
            <a:r>
              <a:rPr lang="nl-NL" dirty="0" err="1"/>
              <a:t>Donaldson</a:t>
            </a:r>
            <a:r>
              <a:rPr lang="nl-NL" dirty="0"/>
              <a:t> &amp; Lydia </a:t>
            </a:r>
            <a:r>
              <a:rPr lang="nl-NL" dirty="0" err="1"/>
              <a:t>Monks</a:t>
            </a:r>
            <a:r>
              <a:rPr lang="nl-NL" dirty="0"/>
              <a:t> </a:t>
            </a:r>
          </a:p>
          <a:p>
            <a:pPr lvl="1">
              <a:buFont typeface="Wingdings" charset="0"/>
              <a:buChar char="à"/>
            </a:pPr>
            <a:r>
              <a:rPr lang="nl-NL" sz="3200" dirty="0">
                <a:sym typeface="Wingdings"/>
              </a:rPr>
              <a:t>boerderijdieren, luisterspel  </a:t>
            </a:r>
            <a:endParaRPr lang="nl-NL" sz="3200" dirty="0"/>
          </a:p>
          <a:p>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7583" y="3825875"/>
            <a:ext cx="2762250" cy="2762250"/>
          </a:xfrm>
          <a:prstGeom prst="rect">
            <a:avLst/>
          </a:prstGeom>
        </p:spPr>
      </p:pic>
    </p:spTree>
    <p:extLst>
      <p:ext uri="{BB962C8B-B14F-4D97-AF65-F5344CB8AC3E}">
        <p14:creationId xmlns:p14="http://schemas.microsoft.com/office/powerpoint/2010/main" val="29282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Voorbeeld van een activiteit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dirty="0"/>
              <a:t>Leeftijd 4- 6 jaar </a:t>
            </a:r>
            <a:endParaRPr lang="nl-NL" sz="1800" dirty="0"/>
          </a:p>
          <a:p>
            <a:r>
              <a:rPr lang="nl-NL" dirty="0" err="1"/>
              <a:t>Gigantosaurus</a:t>
            </a:r>
            <a:r>
              <a:rPr lang="nl-NL" dirty="0"/>
              <a:t> – </a:t>
            </a:r>
            <a:r>
              <a:rPr lang="nl-NL" dirty="0" err="1"/>
              <a:t>Jonny</a:t>
            </a:r>
            <a:r>
              <a:rPr lang="nl-NL" dirty="0"/>
              <a:t> </a:t>
            </a:r>
            <a:r>
              <a:rPr lang="nl-NL" dirty="0" err="1"/>
              <a:t>Duddle</a:t>
            </a:r>
            <a:r>
              <a:rPr lang="nl-NL" dirty="0"/>
              <a:t> </a:t>
            </a:r>
          </a:p>
          <a:p>
            <a:pPr lvl="1">
              <a:buFont typeface="Wingdings" charset="0"/>
              <a:buChar char="à"/>
            </a:pPr>
            <a:r>
              <a:rPr lang="nl-NL" sz="3200" dirty="0">
                <a:sym typeface="Wingdings"/>
              </a:rPr>
              <a:t> dinosaurussen, speurtocht  </a:t>
            </a:r>
            <a:endParaRPr lang="nl-NL" sz="32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8658" y="3806826"/>
            <a:ext cx="3237967" cy="2814087"/>
          </a:xfrm>
          <a:prstGeom prst="rect">
            <a:avLst/>
          </a:prstGeom>
        </p:spPr>
      </p:pic>
    </p:spTree>
    <p:extLst>
      <p:ext uri="{BB962C8B-B14F-4D97-AF65-F5344CB8AC3E}">
        <p14:creationId xmlns:p14="http://schemas.microsoft.com/office/powerpoint/2010/main" val="311900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Voorbeeld van een activiteit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dirty="0"/>
              <a:t>Leeftijd 7-8 jaar: </a:t>
            </a:r>
          </a:p>
          <a:p>
            <a:r>
              <a:rPr lang="nl-NL" dirty="0"/>
              <a:t>Nooit denk ik aan niets – Hans &amp; Monique Hagen </a:t>
            </a:r>
          </a:p>
          <a:p>
            <a:pPr lvl="1">
              <a:buFont typeface="Wingdings" charset="0"/>
              <a:buChar char="à"/>
            </a:pPr>
            <a:r>
              <a:rPr lang="nl-NL" sz="3200" dirty="0">
                <a:sym typeface="Wingdings"/>
              </a:rPr>
              <a:t>gedichten, elfjes maken  </a:t>
            </a:r>
            <a:endParaRPr lang="nl-NL" sz="32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
        <p:nvSpPr>
          <p:cNvPr id="2" name="Tekstvak 1"/>
          <p:cNvSpPr txBox="1"/>
          <p:nvPr/>
        </p:nvSpPr>
        <p:spPr>
          <a:xfrm>
            <a:off x="1190625" y="2540000"/>
            <a:ext cx="184666" cy="369332"/>
          </a:xfrm>
          <a:prstGeom prst="rect">
            <a:avLst/>
          </a:prstGeom>
          <a:noFill/>
        </p:spPr>
        <p:txBody>
          <a:bodyPr wrap="none" rtlCol="0">
            <a:spAutoFit/>
          </a:bodyPr>
          <a:lstStyle/>
          <a:p>
            <a:endParaRPr lang="nl-NL" dirty="0"/>
          </a:p>
        </p:txBody>
      </p:sp>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7685" y="3460750"/>
            <a:ext cx="2644871" cy="3048000"/>
          </a:xfrm>
          <a:prstGeom prst="rect">
            <a:avLst/>
          </a:prstGeom>
        </p:spPr>
      </p:pic>
    </p:spTree>
    <p:extLst>
      <p:ext uri="{BB962C8B-B14F-4D97-AF65-F5344CB8AC3E}">
        <p14:creationId xmlns:p14="http://schemas.microsoft.com/office/powerpoint/2010/main" val="270240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Voorbeeld van een activiteit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dirty="0"/>
              <a:t>Leeftijd 7-8 jaar: </a:t>
            </a:r>
          </a:p>
          <a:p>
            <a:r>
              <a:rPr lang="nl-NL" dirty="0"/>
              <a:t>Blitz – Rian Visser </a:t>
            </a:r>
          </a:p>
          <a:p>
            <a:pPr lvl="1">
              <a:buFont typeface="Wingdings" charset="0"/>
              <a:buChar char="à"/>
            </a:pPr>
            <a:r>
              <a:rPr lang="nl-NL" sz="3200" dirty="0">
                <a:sym typeface="Wingdings"/>
              </a:rPr>
              <a:t>planeten / zelf lezen, planeetje prik  </a:t>
            </a:r>
          </a:p>
          <a:p>
            <a:pPr marL="0" indent="0">
              <a:buNone/>
            </a:pPr>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346" y="3889374"/>
            <a:ext cx="1839322" cy="2836545"/>
          </a:xfrm>
          <a:prstGeom prst="rect">
            <a:avLst/>
          </a:prstGeom>
        </p:spPr>
      </p:pic>
    </p:spTree>
    <p:extLst>
      <p:ext uri="{BB962C8B-B14F-4D97-AF65-F5344CB8AC3E}">
        <p14:creationId xmlns:p14="http://schemas.microsoft.com/office/powerpoint/2010/main" val="126388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Voorwoord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909027" y="2263775"/>
            <a:ext cx="3325946" cy="3709988"/>
          </a:xfrm>
        </p:spPr>
      </p:pic>
    </p:spTree>
    <p:extLst>
      <p:ext uri="{BB962C8B-B14F-4D97-AF65-F5344CB8AC3E}">
        <p14:creationId xmlns:p14="http://schemas.microsoft.com/office/powerpoint/2010/main" val="173336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Voorbeeld van een activiteit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dirty="0"/>
              <a:t>Leeftijd 9-10 jaar:</a:t>
            </a:r>
          </a:p>
          <a:p>
            <a:r>
              <a:rPr lang="nl-NL" dirty="0"/>
              <a:t>Een toetje om te zoenen – Marion van de </a:t>
            </a:r>
            <a:r>
              <a:rPr lang="nl-NL" dirty="0" err="1"/>
              <a:t>Coolwijk</a:t>
            </a:r>
            <a:r>
              <a:rPr lang="nl-NL" dirty="0"/>
              <a:t> </a:t>
            </a:r>
          </a:p>
          <a:p>
            <a:pPr lvl="1">
              <a:buFont typeface="Wingdings" charset="0"/>
              <a:buChar char="à"/>
            </a:pPr>
            <a:r>
              <a:rPr lang="nl-NL" sz="3200" dirty="0">
                <a:sym typeface="Wingdings"/>
              </a:rPr>
              <a:t>bakken / clubjes, recepten maken  </a:t>
            </a:r>
            <a:endParaRPr lang="nl-NL" sz="3200" dirty="0"/>
          </a:p>
          <a:p>
            <a:pPr marL="0" indent="0">
              <a:buNone/>
            </a:pPr>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2060" y="4190999"/>
            <a:ext cx="1599406" cy="2460625"/>
          </a:xfrm>
          <a:prstGeom prst="rect">
            <a:avLst/>
          </a:prstGeom>
        </p:spPr>
      </p:pic>
    </p:spTree>
    <p:extLst>
      <p:ext uri="{BB962C8B-B14F-4D97-AF65-F5344CB8AC3E}">
        <p14:creationId xmlns:p14="http://schemas.microsoft.com/office/powerpoint/2010/main" val="230295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In de volgende bijeenkomst</a:t>
            </a:r>
            <a:r>
              <a:rPr lang="is-IS" sz="4800" dirty="0"/>
              <a:t>, </a:t>
            </a:r>
            <a:endParaRPr lang="nl-NL" sz="4800" dirty="0"/>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is-IS" sz="4800" dirty="0"/>
              <a:t>hoop ik dat..... </a:t>
            </a:r>
            <a:endParaRPr lang="nl-NL" sz="48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a:stretch>
            <a:fillRect/>
          </a:stretch>
        </p:blipFill>
        <p:spPr>
          <a:xfrm>
            <a:off x="4348480" y="2060575"/>
            <a:ext cx="3796453" cy="3796453"/>
          </a:xfrm>
          <a:prstGeom prst="rect">
            <a:avLst/>
          </a:prstGeom>
        </p:spPr>
      </p:pic>
    </p:spTree>
    <p:extLst>
      <p:ext uri="{BB962C8B-B14F-4D97-AF65-F5344CB8AC3E}">
        <p14:creationId xmlns:p14="http://schemas.microsoft.com/office/powerpoint/2010/main" val="312559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Huiswerk volgende bijeenkomst: </a:t>
            </a:r>
          </a:p>
        </p:txBody>
      </p:sp>
      <p:sp>
        <p:nvSpPr>
          <p:cNvPr id="13" name="Tijdelijke aanduiding voor inhoud 12"/>
          <p:cNvSpPr>
            <a:spLocks noGrp="1"/>
          </p:cNvSpPr>
          <p:nvPr>
            <p:ph idx="1"/>
          </p:nvPr>
        </p:nvSpPr>
        <p:spPr>
          <a:xfrm>
            <a:off x="457200" y="1899075"/>
            <a:ext cx="8401050" cy="4339800"/>
          </a:xfrm>
        </p:spPr>
        <p:txBody>
          <a:bodyPr anchor="t">
            <a:normAutofit/>
          </a:bodyPr>
          <a:lstStyle/>
          <a:p>
            <a:r>
              <a:rPr lang="nl-NL" dirty="0"/>
              <a:t>Neem foto’s van de huidige leesomgeving en neem die mee (print of op laptop/tablet).</a:t>
            </a:r>
          </a:p>
          <a:p>
            <a:pPr marL="0" indent="0">
              <a:buNone/>
            </a:pPr>
            <a:r>
              <a:rPr lang="nl-NL" dirty="0"/>
              <a:t> </a:t>
            </a:r>
          </a:p>
          <a:p>
            <a:r>
              <a:rPr lang="nl-NL" dirty="0"/>
              <a:t>Voer een van de activiteiten uit of verzin zelf een activiteit. </a:t>
            </a:r>
          </a:p>
          <a:p>
            <a:pPr lvl="1"/>
            <a:r>
              <a:rPr lang="nl-NL" dirty="0"/>
              <a:t>Maak zo mogelijk foto’s van het resultaat.</a:t>
            </a:r>
          </a:p>
          <a:p>
            <a:pPr lvl="1"/>
            <a:r>
              <a:rPr lang="nl-NL" dirty="0"/>
              <a:t>Noteer je bevindingen en ideeën en neem die mee. </a:t>
            </a:r>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83856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Tot slot </a:t>
            </a:r>
          </a:p>
        </p:txBody>
      </p:sp>
      <p:pic>
        <p:nvPicPr>
          <p:cNvPr id="2" name="Tijdelijke aanduiding voor inhoud 1" descr="79.110921.124503.th_fleurvanderweel-gup4_1024.jpg"/>
          <p:cNvPicPr>
            <a:picLocks noGrp="1" noChangeAspect="1"/>
          </p:cNvPicPr>
          <p:nvPr>
            <p:ph idx="1"/>
          </p:nvPr>
        </p:nvPicPr>
        <p:blipFill>
          <a:blip r:embed="rId3" cstate="email">
            <a:extLst>
              <a:ext uri="{28A0092B-C50C-407E-A947-70E740481C1C}">
                <a14:useLocalDpi xmlns:a14="http://schemas.microsoft.com/office/drawing/2010/main"/>
              </a:ext>
            </a:extLst>
          </a:blip>
          <a:srcRect l="-44806" r="-44806"/>
          <a:stretch>
            <a:fillRect/>
          </a:stretch>
        </p:blipFill>
        <p:spPr>
          <a:xfrm>
            <a:off x="457200" y="1898650"/>
            <a:ext cx="8229600" cy="4340225"/>
          </a:xfrm>
        </p:spPr>
      </p:pic>
      <p:pic>
        <p:nvPicPr>
          <p:cNvPr id="6" name="Afbeelding 5" descr="Logo_SL_RGB_72dp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80966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236537" y="859115"/>
            <a:ext cx="8229600" cy="1143000"/>
          </a:xfrm>
        </p:spPr>
        <p:txBody>
          <a:bodyPr anchor="t">
            <a:normAutofit/>
          </a:bodyPr>
          <a:lstStyle/>
          <a:p>
            <a:r>
              <a:rPr lang="nl-NL" sz="4800" dirty="0"/>
              <a:t>Programma </a:t>
            </a:r>
          </a:p>
        </p:txBody>
      </p:sp>
      <p:sp>
        <p:nvSpPr>
          <p:cNvPr id="13" name="Tijdelijke aanduiding voor inhoud 12"/>
          <p:cNvSpPr>
            <a:spLocks noGrp="1"/>
          </p:cNvSpPr>
          <p:nvPr>
            <p:ph idx="1"/>
          </p:nvPr>
        </p:nvSpPr>
        <p:spPr>
          <a:xfrm>
            <a:off x="457200" y="2002115"/>
            <a:ext cx="8229600" cy="4332010"/>
          </a:xfrm>
        </p:spPr>
        <p:txBody>
          <a:bodyPr anchor="t">
            <a:normAutofit fontScale="92500" lnSpcReduction="10000"/>
          </a:bodyPr>
          <a:lstStyle/>
          <a:p>
            <a:r>
              <a:rPr lang="nl-NL" sz="2400" dirty="0"/>
              <a:t>Dagdeel 1: </a:t>
            </a:r>
          </a:p>
          <a:p>
            <a:pPr lvl="1"/>
            <a:r>
              <a:rPr lang="nl-NL" sz="2400" dirty="0"/>
              <a:t>Programma en kennismaken</a:t>
            </a:r>
          </a:p>
          <a:p>
            <a:pPr lvl="1"/>
            <a:r>
              <a:rPr lang="nl-NL" sz="2400" dirty="0"/>
              <a:t>Leesomgeving en collectie </a:t>
            </a:r>
          </a:p>
          <a:p>
            <a:pPr lvl="1"/>
            <a:r>
              <a:rPr lang="nl-NL" sz="2400" dirty="0"/>
              <a:t>Voorlezen oefenen </a:t>
            </a:r>
          </a:p>
          <a:p>
            <a:pPr lvl="1"/>
            <a:r>
              <a:rPr lang="nl-NL" sz="2400" dirty="0"/>
              <a:t>Activiteiten met boeken</a:t>
            </a:r>
          </a:p>
          <a:p>
            <a:pPr lvl="1"/>
            <a:r>
              <a:rPr lang="nl-NL" sz="2400" dirty="0"/>
              <a:t>Huiswerk volgende keer </a:t>
            </a:r>
          </a:p>
          <a:p>
            <a:r>
              <a:rPr lang="nl-NL" sz="2400" dirty="0"/>
              <a:t>Dagdeel 2:</a:t>
            </a:r>
          </a:p>
          <a:p>
            <a:pPr lvl="1"/>
            <a:r>
              <a:rPr lang="nl-NL" sz="2400" dirty="0"/>
              <a:t>Bespreken huiswerk </a:t>
            </a:r>
          </a:p>
          <a:p>
            <a:pPr lvl="1"/>
            <a:r>
              <a:rPr lang="nl-NL" sz="2400" dirty="0"/>
              <a:t>Belang van (voor)lezen</a:t>
            </a:r>
          </a:p>
          <a:p>
            <a:pPr lvl="1"/>
            <a:r>
              <a:rPr lang="nl-NL" sz="2400" dirty="0"/>
              <a:t>Interactief voorlezen </a:t>
            </a:r>
          </a:p>
          <a:p>
            <a:pPr lvl="1"/>
            <a:r>
              <a:rPr lang="nl-NL" sz="2400" dirty="0"/>
              <a:t>Hoe blijf je op de hoogte? </a:t>
            </a:r>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373475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Even voorstellen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400" dirty="0"/>
              <a:t>Trainer stelt zichzelf kort voor: achtergrond qua werk </a:t>
            </a:r>
          </a:p>
          <a:p>
            <a:r>
              <a:rPr lang="nl-NL" sz="2400" dirty="0"/>
              <a:t>Deelnemers stellen zichzelf kort voor aan de hand van hun meegebrachte voorleesboek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2" name="Afbeelding 1" descr="M300x180s300x800_a034da6a42eb2433720cd75e3ee061a9-1270799421_102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7625" y="3398648"/>
            <a:ext cx="5889625" cy="2593966"/>
          </a:xfrm>
          <a:prstGeom prst="rect">
            <a:avLst/>
          </a:prstGeom>
        </p:spPr>
      </p:pic>
    </p:spTree>
    <p:extLst>
      <p:ext uri="{BB962C8B-B14F-4D97-AF65-F5344CB8AC3E}">
        <p14:creationId xmlns:p14="http://schemas.microsoft.com/office/powerpoint/2010/main" val="284037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Belang van (voor)lezen</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400" dirty="0"/>
              <a:t>Wat doen jullie al aan (voor)lezen? </a:t>
            </a:r>
          </a:p>
          <a:p>
            <a:r>
              <a:rPr lang="nl-NL" sz="2400" dirty="0"/>
              <a:t>Waar zijn jullie tevreden over? </a:t>
            </a:r>
          </a:p>
          <a:p>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a:stretch>
            <a:fillRect/>
          </a:stretch>
        </p:blipFill>
        <p:spPr>
          <a:xfrm>
            <a:off x="2508250" y="3113506"/>
            <a:ext cx="4104640" cy="3313642"/>
          </a:xfrm>
          <a:prstGeom prst="rect">
            <a:avLst/>
          </a:prstGeom>
        </p:spPr>
      </p:pic>
    </p:spTree>
    <p:extLst>
      <p:ext uri="{BB962C8B-B14F-4D97-AF65-F5344CB8AC3E}">
        <p14:creationId xmlns:p14="http://schemas.microsoft.com/office/powerpoint/2010/main" val="362115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De leesomgeving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p:cNvPicPr>
            <a:picLocks noGrp="1" noChangeAspect="1"/>
          </p:cNvPicPr>
          <p:nvPr>
            <p:ph idx="1"/>
          </p:nvPr>
        </p:nvPicPr>
        <p:blipFill>
          <a:blip r:embed="rId5" cstate="email">
            <a:extLst>
              <a:ext uri="{28A0092B-C50C-407E-A947-70E740481C1C}">
                <a14:useLocalDpi xmlns:a14="http://schemas.microsoft.com/office/drawing/2010/main"/>
              </a:ext>
            </a:extLst>
          </a:blip>
          <a:srcRect l="-44806" r="-44806"/>
          <a:stretch>
            <a:fillRect/>
          </a:stretch>
        </p:blipFill>
        <p:spPr>
          <a:xfrm>
            <a:off x="457200" y="1898650"/>
            <a:ext cx="8229600" cy="4340225"/>
          </a:xfrm>
        </p:spPr>
      </p:pic>
    </p:spTree>
    <p:extLst>
      <p:ext uri="{BB962C8B-B14F-4D97-AF65-F5344CB8AC3E}">
        <p14:creationId xmlns:p14="http://schemas.microsoft.com/office/powerpoint/2010/main" val="202652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De leesomgeving </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800" dirty="0"/>
              <a:t>Wat is volgens jullie een goede leesomgeving? </a:t>
            </a:r>
          </a:p>
          <a:p>
            <a:pPr lvl="1"/>
            <a:r>
              <a:rPr lang="nl-NL" sz="2400" dirty="0"/>
              <a:t>Hoe ziet die eruit?</a:t>
            </a:r>
          </a:p>
          <a:p>
            <a:pPr lvl="1"/>
            <a:r>
              <a:rPr lang="nl-NL" sz="2400" dirty="0"/>
              <a:t>Wat moet er absoluut in?</a:t>
            </a:r>
          </a:p>
          <a:p>
            <a:pPr lvl="1"/>
            <a:r>
              <a:rPr lang="nl-NL" sz="2400" dirty="0"/>
              <a:t>Wat mogen kinderen ermee doen? </a:t>
            </a:r>
          </a:p>
          <a:p>
            <a:pPr lvl="1">
              <a:buFont typeface="Wingdings" charset="0"/>
              <a:buChar char="à"/>
            </a:pPr>
            <a:r>
              <a:rPr lang="nl-NL" sz="2400" dirty="0">
                <a:sym typeface="Wingdings"/>
              </a:rPr>
              <a:t>Vergeet even de praktische zaken, wat is wenselijk?</a:t>
            </a:r>
          </a:p>
          <a:p>
            <a:pPr marL="457200" lvl="1" indent="0">
              <a:buNone/>
            </a:pPr>
            <a:r>
              <a:rPr lang="nl-NL" sz="2400" dirty="0">
                <a:sym typeface="Wingdings"/>
              </a:rPr>
              <a:t> </a:t>
            </a:r>
            <a:endParaRPr lang="nl-NL" dirty="0"/>
          </a:p>
          <a:p>
            <a:r>
              <a:rPr lang="nl-NL" sz="2800" u="sng" dirty="0"/>
              <a:t>Opdracht: </a:t>
            </a:r>
          </a:p>
          <a:p>
            <a:pPr>
              <a:buFont typeface="Wingdings" charset="0"/>
              <a:buChar char="à"/>
            </a:pPr>
            <a:r>
              <a:rPr lang="nl-NL" sz="2800" dirty="0"/>
              <a:t>In groepje 5 minuten overleggen.</a:t>
            </a:r>
          </a:p>
          <a:p>
            <a:pPr>
              <a:buFont typeface="Wingdings" charset="0"/>
              <a:buChar char="à"/>
            </a:pPr>
            <a:r>
              <a:rPr lang="nl-NL" sz="2800" dirty="0"/>
              <a:t>Korte samenvatting per tafel.</a:t>
            </a:r>
            <a:endParaRPr lang="nl-NL" sz="2400" dirty="0"/>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401740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De leesomgeving </a:t>
            </a:r>
          </a:p>
        </p:txBody>
      </p:sp>
      <p:sp>
        <p:nvSpPr>
          <p:cNvPr id="13" name="Tijdelijke aanduiding voor inhoud 12"/>
          <p:cNvSpPr>
            <a:spLocks noGrp="1"/>
          </p:cNvSpPr>
          <p:nvPr>
            <p:ph idx="1"/>
          </p:nvPr>
        </p:nvSpPr>
        <p:spPr>
          <a:xfrm>
            <a:off x="457200" y="1635125"/>
            <a:ext cx="8229600" cy="4603750"/>
          </a:xfrm>
        </p:spPr>
        <p:txBody>
          <a:bodyPr anchor="t">
            <a:normAutofit fontScale="92500" lnSpcReduction="10000"/>
          </a:bodyPr>
          <a:lstStyle/>
          <a:p>
            <a:pPr marL="0" indent="0">
              <a:buNone/>
            </a:pPr>
            <a:r>
              <a:rPr lang="nl-NL" dirty="0"/>
              <a:t>Een prettige en rustige plek om te lezen.  </a:t>
            </a:r>
          </a:p>
          <a:p>
            <a:pPr marL="0" indent="0">
              <a:buNone/>
            </a:pPr>
            <a:r>
              <a:rPr lang="nl-NL" dirty="0"/>
              <a:t>Aantrekkelijke collectie en presentatie: </a:t>
            </a:r>
          </a:p>
          <a:p>
            <a:r>
              <a:rPr lang="nl-NL" dirty="0"/>
              <a:t>Voorleesboeken: fictie en korte verhalen </a:t>
            </a:r>
          </a:p>
          <a:p>
            <a:r>
              <a:rPr lang="nl-NL" dirty="0"/>
              <a:t>Prentenboeken </a:t>
            </a:r>
          </a:p>
          <a:p>
            <a:r>
              <a:rPr lang="nl-NL" dirty="0"/>
              <a:t>Boeken met rijmpjes, versjes en liedjes </a:t>
            </a:r>
          </a:p>
          <a:p>
            <a:r>
              <a:rPr lang="nl-NL" dirty="0"/>
              <a:t>Informatieve boeken </a:t>
            </a:r>
          </a:p>
          <a:p>
            <a:r>
              <a:rPr lang="nl-NL" dirty="0"/>
              <a:t>Doe- praktijk- en ideeënboeken </a:t>
            </a:r>
          </a:p>
          <a:p>
            <a:r>
              <a:rPr lang="nl-NL" dirty="0"/>
              <a:t>Spelletjes- en knutselboeken</a:t>
            </a:r>
          </a:p>
          <a:p>
            <a:r>
              <a:rPr lang="nl-NL" dirty="0"/>
              <a:t>Stripboeken </a:t>
            </a:r>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81428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Collecties samenstellen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descr="12346_big.jpg"/>
          <p:cNvPicPr>
            <a:picLocks noGrp="1" noChangeAspect="1"/>
          </p:cNvPicPr>
          <p:nvPr>
            <p:ph idx="1"/>
          </p:nvPr>
        </p:nvPicPr>
        <p:blipFill>
          <a:blip r:embed="rId5" cstate="email">
            <a:extLst>
              <a:ext uri="{28A0092B-C50C-407E-A947-70E740481C1C}">
                <a14:useLocalDpi xmlns:a14="http://schemas.microsoft.com/office/drawing/2010/main"/>
              </a:ext>
            </a:extLst>
          </a:blip>
          <a:srcRect t="-8013" b="-8013"/>
          <a:stretch>
            <a:fillRect/>
          </a:stretch>
        </p:blipFill>
        <p:spPr>
          <a:xfrm>
            <a:off x="457200" y="1898650"/>
            <a:ext cx="8229600" cy="4340225"/>
          </a:xfrm>
        </p:spPr>
      </p:pic>
    </p:spTree>
    <p:extLst>
      <p:ext uri="{BB962C8B-B14F-4D97-AF65-F5344CB8AC3E}">
        <p14:creationId xmlns:p14="http://schemas.microsoft.com/office/powerpoint/2010/main" val="184408168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1525</TotalTime>
  <Words>1368</Words>
  <Application>Microsoft Office PowerPoint</Application>
  <PresentationFormat>Diavoorstelling (4:3)</PresentationFormat>
  <Paragraphs>151</Paragraphs>
  <Slides>23</Slides>
  <Notes>18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Wingdings</vt:lpstr>
      <vt:lpstr>Office-thema</vt:lpstr>
      <vt:lpstr>Leesbevordering in de BSO dagdeel 1 </vt:lpstr>
      <vt:lpstr>Voorwoord </vt:lpstr>
      <vt:lpstr>Programma </vt:lpstr>
      <vt:lpstr>Even voorstellen </vt:lpstr>
      <vt:lpstr>Belang van (voor)lezen</vt:lpstr>
      <vt:lpstr>De leesomgeving </vt:lpstr>
      <vt:lpstr>De leesomgeving </vt:lpstr>
      <vt:lpstr>De leesomgeving </vt:lpstr>
      <vt:lpstr>Collecties samenstellen </vt:lpstr>
      <vt:lpstr>Samenwerking met de bibliotheek </vt:lpstr>
      <vt:lpstr>Voorlezen, hoe doe je dat? </vt:lpstr>
      <vt:lpstr>Voorwaarden voorlezen </vt:lpstr>
      <vt:lpstr>Pauze </vt:lpstr>
      <vt:lpstr>Zelf voorlezen </vt:lpstr>
      <vt:lpstr>Activiteiten met boeken</vt:lpstr>
      <vt:lpstr>Voorbeeld van een activiteit </vt:lpstr>
      <vt:lpstr>Voorbeeld van een activiteit </vt:lpstr>
      <vt:lpstr>Voorbeeld van een activiteit </vt:lpstr>
      <vt:lpstr>Voorbeeld van een activiteit </vt:lpstr>
      <vt:lpstr>Voorbeeld van een activiteit </vt:lpstr>
      <vt:lpstr>In de volgende bijeenkomst, </vt:lpstr>
      <vt:lpstr>Huiswerk volgende bijeenkomst: </vt:lpstr>
      <vt:lpstr>Tot slot </vt:lpstr>
    </vt:vector>
  </TitlesOfParts>
  <Company>Dessgevraagd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Leesbevordering in de BSO</dc:title>
  <dc:creator>Liselotte Dessauvagie</dc:creator>
  <cp:lastModifiedBy>Agnes van Montfoort</cp:lastModifiedBy>
  <cp:revision>24</cp:revision>
  <cp:lastPrinted>2016-06-28T13:19:42Z</cp:lastPrinted>
  <dcterms:created xsi:type="dcterms:W3CDTF">2016-06-28T07:32:07Z</dcterms:created>
  <dcterms:modified xsi:type="dcterms:W3CDTF">2017-01-16T10:42:43Z</dcterms:modified>
</cp:coreProperties>
</file>