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handoutMasterIdLst>
    <p:handoutMasterId r:id="rId51"/>
  </p:handoutMasterIdLst>
  <p:sldIdLst>
    <p:sldId id="350" r:id="rId2"/>
    <p:sldId id="256" r:id="rId3"/>
    <p:sldId id="371" r:id="rId4"/>
    <p:sldId id="333" r:id="rId5"/>
    <p:sldId id="372" r:id="rId6"/>
    <p:sldId id="373" r:id="rId7"/>
    <p:sldId id="355" r:id="rId8"/>
    <p:sldId id="378" r:id="rId9"/>
    <p:sldId id="379" r:id="rId10"/>
    <p:sldId id="354" r:id="rId11"/>
    <p:sldId id="374" r:id="rId12"/>
    <p:sldId id="360" r:id="rId13"/>
    <p:sldId id="375" r:id="rId14"/>
    <p:sldId id="358" r:id="rId15"/>
    <p:sldId id="308" r:id="rId16"/>
    <p:sldId id="309" r:id="rId17"/>
    <p:sldId id="380" r:id="rId18"/>
    <p:sldId id="381" r:id="rId19"/>
    <p:sldId id="377" r:id="rId20"/>
    <p:sldId id="313" r:id="rId21"/>
    <p:sldId id="314" r:id="rId22"/>
    <p:sldId id="334" r:id="rId23"/>
    <p:sldId id="316" r:id="rId24"/>
    <p:sldId id="382" r:id="rId25"/>
    <p:sldId id="317" r:id="rId26"/>
    <p:sldId id="357" r:id="rId27"/>
    <p:sldId id="335" r:id="rId28"/>
    <p:sldId id="367" r:id="rId29"/>
    <p:sldId id="336" r:id="rId30"/>
    <p:sldId id="320" r:id="rId31"/>
    <p:sldId id="364" r:id="rId32"/>
    <p:sldId id="365" r:id="rId33"/>
    <p:sldId id="343" r:id="rId34"/>
    <p:sldId id="342" r:id="rId35"/>
    <p:sldId id="383" r:id="rId36"/>
    <p:sldId id="368" r:id="rId37"/>
    <p:sldId id="361" r:id="rId38"/>
    <p:sldId id="323" r:id="rId39"/>
    <p:sldId id="366" r:id="rId40"/>
    <p:sldId id="351" r:id="rId41"/>
    <p:sldId id="324" r:id="rId42"/>
    <p:sldId id="325" r:id="rId43"/>
    <p:sldId id="326" r:id="rId44"/>
    <p:sldId id="327" r:id="rId45"/>
    <p:sldId id="349" r:id="rId46"/>
    <p:sldId id="295" r:id="rId47"/>
    <p:sldId id="344" r:id="rId48"/>
    <p:sldId id="347" r:id="rId49"/>
  </p:sldIdLst>
  <p:sldSz cx="9144000" cy="6858000" type="screen4x3"/>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amp;A"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20"/>
    <a:srgbClr val="FF6600"/>
    <a:srgbClr val="00A093"/>
    <a:srgbClr val="5D4F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3220" autoAdjust="0"/>
  </p:normalViewPr>
  <p:slideViewPr>
    <p:cSldViewPr>
      <p:cViewPr>
        <p:scale>
          <a:sx n="66" d="100"/>
          <a:sy n="66" d="100"/>
        </p:scale>
        <p:origin x="-2298" y="-690"/>
      </p:cViewPr>
      <p:guideLst>
        <p:guide orient="horz" pos="2160"/>
        <p:guide pos="2880"/>
      </p:guideLst>
    </p:cSldViewPr>
  </p:slideViewPr>
  <p:outlineViewPr>
    <p:cViewPr>
      <p:scale>
        <a:sx n="33" d="100"/>
        <a:sy n="33" d="100"/>
      </p:scale>
      <p:origin x="0" y="12684"/>
    </p:cViewPr>
  </p:outlineViewPr>
  <p:notesTextViewPr>
    <p:cViewPr>
      <p:scale>
        <a:sx n="1" d="1"/>
        <a:sy n="1" d="1"/>
      </p:scale>
      <p:origin x="0" y="0"/>
    </p:cViewPr>
  </p:notesTextViewPr>
  <p:sorterViewPr>
    <p:cViewPr>
      <p:scale>
        <a:sx n="66" d="100"/>
        <a:sy n="66" d="100"/>
      </p:scale>
      <p:origin x="0" y="0"/>
    </p:cViewPr>
  </p:sorterViewPr>
  <p:notesViewPr>
    <p:cSldViewPr>
      <p:cViewPr>
        <p:scale>
          <a:sx n="70" d="100"/>
          <a:sy n="70" d="100"/>
        </p:scale>
        <p:origin x="-2298" y="86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45659" cy="496331"/>
          </a:xfrm>
          <a:prstGeom prst="rect">
            <a:avLst/>
          </a:prstGeom>
        </p:spPr>
        <p:txBody>
          <a:bodyPr vert="horz" lIns="91440" tIns="45720" rIns="91440" bIns="45720" rtlCol="0"/>
          <a:lstStyle>
            <a:lvl1pPr algn="l">
              <a:defRPr sz="1200"/>
            </a:lvl1pPr>
          </a:lstStyle>
          <a:p>
            <a:endParaRPr lang="nl-NL"/>
          </a:p>
        </p:txBody>
      </p:sp>
      <p:sp>
        <p:nvSpPr>
          <p:cNvPr id="4" name="Tijdelijke aanduiding voor voettekst 3"/>
          <p:cNvSpPr>
            <a:spLocks noGrp="1"/>
          </p:cNvSpPr>
          <p:nvPr>
            <p:ph type="ftr" sz="quarter" idx="2"/>
          </p:nvPr>
        </p:nvSpPr>
        <p:spPr>
          <a:xfrm>
            <a:off x="1" y="9428584"/>
            <a:ext cx="2945659" cy="49633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4" y="9428584"/>
            <a:ext cx="2945659" cy="496331"/>
          </a:xfrm>
          <a:prstGeom prst="rect">
            <a:avLst/>
          </a:prstGeom>
        </p:spPr>
        <p:txBody>
          <a:bodyPr vert="horz" lIns="91440" tIns="45720" rIns="91440" bIns="45720" rtlCol="0" anchor="b"/>
          <a:lstStyle>
            <a:lvl1pPr algn="r">
              <a:defRPr sz="1200"/>
            </a:lvl1pPr>
          </a:lstStyle>
          <a:p>
            <a:fld id="{167314AC-BAB2-43C5-BE92-D66EE556F4EE}" type="slidenum">
              <a:rPr lang="nl-NL" smtClean="0"/>
              <a:pPr/>
              <a:t>‹nr.›</a:t>
            </a:fld>
            <a:endParaRPr lang="nl-NL"/>
          </a:p>
        </p:txBody>
      </p:sp>
    </p:spTree>
    <p:extLst>
      <p:ext uri="{BB962C8B-B14F-4D97-AF65-F5344CB8AC3E}">
        <p14:creationId xmlns:p14="http://schemas.microsoft.com/office/powerpoint/2010/main" val="235233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45659" cy="49633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4" y="1"/>
            <a:ext cx="2945659" cy="496331"/>
          </a:xfrm>
          <a:prstGeom prst="rect">
            <a:avLst/>
          </a:prstGeom>
        </p:spPr>
        <p:txBody>
          <a:bodyPr vert="horz" lIns="91440" tIns="45720" rIns="91440" bIns="45720" rtlCol="0"/>
          <a:lstStyle>
            <a:lvl1pPr algn="r">
              <a:defRPr sz="1200"/>
            </a:lvl1pPr>
          </a:lstStyle>
          <a:p>
            <a:fld id="{A99E9C34-BBC1-4F81-B233-737DC3C6060D}" type="datetimeFigureOut">
              <a:rPr lang="nl-NL" smtClean="0"/>
              <a:pPr/>
              <a:t>18-11-2015</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6" name="Tijdelijke aanduiding voor voettekst 5"/>
          <p:cNvSpPr>
            <a:spLocks noGrp="1"/>
          </p:cNvSpPr>
          <p:nvPr>
            <p:ph type="ftr" sz="quarter" idx="4"/>
          </p:nvPr>
        </p:nvSpPr>
        <p:spPr>
          <a:xfrm>
            <a:off x="1" y="9428584"/>
            <a:ext cx="2945659" cy="4963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4" y="9428584"/>
            <a:ext cx="2945659" cy="496331"/>
          </a:xfrm>
          <a:prstGeom prst="rect">
            <a:avLst/>
          </a:prstGeom>
        </p:spPr>
        <p:txBody>
          <a:bodyPr vert="horz" lIns="91440" tIns="45720" rIns="91440" bIns="45720" rtlCol="0" anchor="b"/>
          <a:lstStyle>
            <a:lvl1pPr algn="r">
              <a:defRPr sz="1200"/>
            </a:lvl1pPr>
          </a:lstStyle>
          <a:p>
            <a:fld id="{33AA5897-367F-4041-9129-F49629FAB715}" type="slidenum">
              <a:rPr lang="nl-NL" smtClean="0"/>
              <a:pPr/>
              <a:t>‹nr.›</a:t>
            </a:fld>
            <a:endParaRPr lang="nl-NL"/>
          </a:p>
        </p:txBody>
      </p:sp>
      <p:sp>
        <p:nvSpPr>
          <p:cNvPr id="8" name="Tijdelijke aanduiding voor notities 7"/>
          <p:cNvSpPr>
            <a:spLocks noGrp="1"/>
          </p:cNvSpPr>
          <p:nvPr>
            <p:ph type="body" sz="quarter" idx="3"/>
          </p:nvPr>
        </p:nvSpPr>
        <p:spPr>
          <a:xfrm>
            <a:off x="679768" y="4715153"/>
            <a:ext cx="5438140" cy="4466988"/>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054545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debibliotheekopschool.n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debibliotheekopschool.n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actiefouderschap.nl/wp-content/uploads/2014/05/poster-partnerschappen-20132.pdf"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actiefouderschap.nl/wp-content/uploads/2014/05/Het-model-van-de-5-partnerschappen-van-Stichting-Actief-Ouderschap.pdf"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debibliotheekopschool.n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debibliotheekopschool.n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smtClean="0"/>
              <a:t>TIP!</a:t>
            </a:r>
          </a:p>
          <a:p>
            <a:pPr algn="l"/>
            <a:r>
              <a:rPr lang="nl-NL" dirty="0" smtClean="0"/>
              <a:t>Lees vooraf de brochure Meer lezen, beter in taal (Kunst van Lezen, 2014 / 4</a:t>
            </a:r>
            <a:r>
              <a:rPr lang="nl-NL" baseline="30000" dirty="0" smtClean="0"/>
              <a:t>e</a:t>
            </a:r>
            <a:r>
              <a:rPr lang="nl-NL" dirty="0" smtClean="0"/>
              <a:t> druk)</a:t>
            </a:r>
          </a:p>
          <a:p>
            <a:pPr algn="l"/>
            <a:r>
              <a:rPr lang="nl-NL" dirty="0" smtClean="0"/>
              <a:t>En Samenwerken aan een sterke leescultuur, beleidsplan St. Lezen 2013-2016.</a:t>
            </a:r>
          </a:p>
          <a:p>
            <a:pPr algn="l"/>
            <a:r>
              <a:rPr lang="nl-NL" dirty="0" smtClean="0"/>
              <a:t>Informatie uit deze documenten</a:t>
            </a:r>
            <a:r>
              <a:rPr lang="nl-NL" baseline="0" dirty="0" smtClean="0"/>
              <a:t> is in deze </a:t>
            </a:r>
            <a:r>
              <a:rPr lang="nl-NL" baseline="0" dirty="0" err="1" smtClean="0"/>
              <a:t>powerpoint</a:t>
            </a:r>
            <a:r>
              <a:rPr lang="nl-NL" baseline="0" dirty="0" smtClean="0"/>
              <a:t> verwerkt.</a:t>
            </a:r>
          </a:p>
          <a:p>
            <a:pPr algn="l"/>
            <a:endParaRPr lang="nl-NL" dirty="0" smtClean="0"/>
          </a:p>
          <a:p>
            <a:pPr algn="l"/>
            <a:endParaRPr lang="nl-NL" dirty="0" smtClean="0"/>
          </a:p>
          <a:p>
            <a:pPr algn="l"/>
            <a:endParaRPr lang="nl-NL" dirty="0" smtClean="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1</a:t>
            </a:fld>
            <a:endParaRPr lang="nl-NL"/>
          </a:p>
        </p:txBody>
      </p:sp>
    </p:spTree>
    <p:extLst>
      <p:ext uri="{BB962C8B-B14F-4D97-AF65-F5344CB8AC3E}">
        <p14:creationId xmlns:p14="http://schemas.microsoft.com/office/powerpoint/2010/main" val="2425712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Catherina is schoolleider van jenaplanschool de </a:t>
            </a:r>
            <a:r>
              <a:rPr lang="nl-NL" dirty="0" err="1" smtClean="0"/>
              <a:t>Ommewending</a:t>
            </a:r>
            <a:r>
              <a:rPr lang="nl-NL" dirty="0" smtClean="0"/>
              <a:t> in Veendam en is geïnterviewd voor het Magazine Samen! de Bibliotheek </a:t>
            </a:r>
            <a:r>
              <a:rPr lang="nl-NL" i="1" dirty="0" smtClean="0"/>
              <a:t>op school</a:t>
            </a:r>
            <a:r>
              <a:rPr lang="nl-NL" dirty="0" smtClean="0"/>
              <a:t>.</a:t>
            </a:r>
          </a:p>
          <a:p>
            <a:endParaRPr lang="nl-NL" dirty="0" smtClean="0"/>
          </a:p>
          <a:p>
            <a:r>
              <a:rPr lang="nl-NL" dirty="0" smtClean="0"/>
              <a:t>Daarnaast is ze </a:t>
            </a:r>
            <a:r>
              <a:rPr lang="nl-NL" dirty="0" err="1"/>
              <a:t>Kids</a:t>
            </a:r>
            <a:r>
              <a:rPr lang="nl-NL" dirty="0"/>
              <a:t>' Skills </a:t>
            </a:r>
            <a:r>
              <a:rPr lang="nl-NL" dirty="0" err="1" smtClean="0"/>
              <a:t>Ambassador</a:t>
            </a:r>
            <a:r>
              <a:rPr lang="nl-NL" dirty="0" smtClean="0"/>
              <a:t> en geeft in die hoedanigheid trainingen </a:t>
            </a:r>
            <a:r>
              <a:rPr lang="nl-NL" dirty="0"/>
              <a:t>en workshops over </a:t>
            </a:r>
            <a:r>
              <a:rPr lang="nl-NL" dirty="0" err="1"/>
              <a:t>Kids</a:t>
            </a:r>
            <a:r>
              <a:rPr lang="nl-NL" dirty="0"/>
              <a:t>' Skills aan bijv. ouders, leerkrachtenteams e.d. </a:t>
            </a:r>
            <a:r>
              <a:rPr lang="nl-NL" dirty="0" smtClean="0"/>
              <a:t>Ze begeleidt </a:t>
            </a:r>
            <a:r>
              <a:rPr lang="nl-NL" dirty="0"/>
              <a:t>kinderen, ouders en leerkrachten met gebruikmaking van de methode </a:t>
            </a:r>
            <a:r>
              <a:rPr lang="nl-NL" dirty="0" err="1"/>
              <a:t>Kids</a:t>
            </a:r>
            <a:r>
              <a:rPr lang="nl-NL" dirty="0"/>
              <a:t>' Skills.</a:t>
            </a:r>
            <a:br>
              <a:rPr lang="nl-NL" dirty="0"/>
            </a:b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10</a:t>
            </a:fld>
            <a:endParaRPr lang="nl-NL"/>
          </a:p>
        </p:txBody>
      </p:sp>
    </p:spTree>
    <p:extLst>
      <p:ext uri="{BB962C8B-B14F-4D97-AF65-F5344CB8AC3E}">
        <p14:creationId xmlns:p14="http://schemas.microsoft.com/office/powerpoint/2010/main" val="682923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nadere toelichting op deze grafiek staat in Meer lezen, beter in taal)</a:t>
            </a:r>
          </a:p>
          <a:p>
            <a:endParaRPr lang="nl-NL" dirty="0" smtClean="0"/>
          </a:p>
          <a:p>
            <a:r>
              <a:rPr lang="nl-NL" dirty="0" smtClean="0"/>
              <a:t>De vraag is of we dat met vrij lezen zouden kunnen aanpakken?</a:t>
            </a:r>
          </a:p>
          <a:p>
            <a:r>
              <a:rPr lang="nl-NL" dirty="0" smtClean="0"/>
              <a:t>Het antwoord is JA.</a:t>
            </a:r>
          </a:p>
          <a:p>
            <a:endParaRPr lang="nl-NL" dirty="0" smtClean="0"/>
          </a:p>
          <a:p>
            <a:r>
              <a:rPr lang="nl-NL" dirty="0" smtClean="0"/>
              <a:t>Deze tabel laat zien hoeveel woorden iemand gemiddeld per jaar leest als hij tot ongeveer een uur per dag vrij leest in een boek of andere tekst naar keuze. </a:t>
            </a:r>
          </a:p>
          <a:p>
            <a:endParaRPr lang="nl-NL" dirty="0" smtClean="0"/>
          </a:p>
          <a:p>
            <a:r>
              <a:rPr lang="nl-NL" dirty="0" smtClean="0"/>
              <a:t>Het blijkt dat een kwartier per dag al genoeg is om meer dan een miljoen woorden per jaar te lezen. En in dat miljoen zitten meer nieuwe woorden dan je ooit met woordenschatonderwijs kunt aanleren. En die nieuwe woorden worden in een contextrijke omgeving aangeboden, waardoor ze ook beter blijven hangen.</a:t>
            </a:r>
          </a:p>
          <a:p>
            <a:endParaRPr lang="nl-NL" dirty="0" smtClean="0"/>
          </a:p>
          <a:p>
            <a:r>
              <a:rPr lang="nl-NL" dirty="0" smtClean="0"/>
              <a:t>Kortom, vrij lezen loont.</a:t>
            </a:r>
          </a:p>
          <a:p>
            <a:endParaRPr lang="nl-NL" dirty="0"/>
          </a:p>
        </p:txBody>
      </p:sp>
      <p:sp>
        <p:nvSpPr>
          <p:cNvPr id="4" name="Tijdelijke aanduiding voor dianummer 3"/>
          <p:cNvSpPr>
            <a:spLocks noGrp="1"/>
          </p:cNvSpPr>
          <p:nvPr>
            <p:ph type="sldNum" sz="quarter" idx="10"/>
          </p:nvPr>
        </p:nvSpPr>
        <p:spPr/>
        <p:txBody>
          <a:bodyPr/>
          <a:lstStyle/>
          <a:p>
            <a:fld id="{9AF9E0DC-6E19-4175-A942-8F898FE0225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Voor wie liever met beeld werkt!</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12</a:t>
            </a:fld>
            <a:endParaRPr lang="nl-NL"/>
          </a:p>
        </p:txBody>
      </p:sp>
    </p:spTree>
    <p:extLst>
      <p:ext uri="{BB962C8B-B14F-4D97-AF65-F5344CB8AC3E}">
        <p14:creationId xmlns:p14="http://schemas.microsoft.com/office/powerpoint/2010/main" val="154674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Daarom gebruiken we bij de Bibliotheek </a:t>
            </a:r>
            <a:r>
              <a:rPr lang="nl-NL" i="1" dirty="0" smtClean="0"/>
              <a:t>op school </a:t>
            </a:r>
            <a:r>
              <a:rPr lang="nl-NL" dirty="0" smtClean="0"/>
              <a:t>dit motto om het belang van vrij lezen te ondersteunen. Dat we daar als bibliotheek bij kunnen en willen helpen is de volgende stap.</a:t>
            </a:r>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13</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algn="l"/>
            <a:r>
              <a:rPr lang="en-US" b="1" baseline="0" dirty="0" err="1" smtClean="0"/>
              <a:t>Achtergrondinformatie</a:t>
            </a:r>
            <a:r>
              <a:rPr lang="en-US" b="1" baseline="0" dirty="0" smtClean="0"/>
              <a:t>:</a:t>
            </a:r>
          </a:p>
          <a:p>
            <a:pPr algn="l"/>
            <a:r>
              <a:rPr lang="nl-NL" dirty="0" smtClean="0"/>
              <a:t>Een positieve leeservaring is altijd leidraad in leesbevordering en literatuureducatie.</a:t>
            </a:r>
          </a:p>
          <a:p>
            <a:pPr algn="l"/>
            <a:r>
              <a:rPr lang="nl-NL" i="1" dirty="0" smtClean="0"/>
              <a:t>(Samenwerken aan een sterke leescultuur, beleidsplan van St. Lezen 2013 – 2016)</a:t>
            </a:r>
          </a:p>
          <a:p>
            <a:pPr algn="l"/>
            <a:endParaRPr lang="nl-NL" i="1" dirty="0" smtClean="0"/>
          </a:p>
          <a:p>
            <a:pPr algn="l"/>
            <a:endParaRPr lang="nl-NL" i="1" dirty="0" smtClean="0"/>
          </a:p>
          <a:p>
            <a:r>
              <a:rPr lang="nl-NL" dirty="0" smtClean="0"/>
              <a:t>Vrij lezen stimuleert het plezier in lezen, omdat kinderen aangespoord worden datgene te lezen dat ze echt leuk vinden. En daarmee start je een opwaartse spiraal naar beter in taal en beter kunnen leren.</a:t>
            </a:r>
          </a:p>
          <a:p>
            <a:endParaRPr lang="nl-NL" dirty="0" smtClean="0"/>
          </a:p>
          <a:p>
            <a:r>
              <a:rPr lang="nl-NL" dirty="0" smtClean="0"/>
              <a:t>Voor de risicogroep is vrij lezen de manier om de cirkel te doorbreken en de mogelijkheid om in die opwaartse spiraal te komen.</a:t>
            </a:r>
          </a:p>
          <a:p>
            <a:pPr algn="l"/>
            <a:endParaRPr lang="nl-NL" i="1" dirty="0" smtClean="0"/>
          </a:p>
          <a:p>
            <a:pPr algn="l"/>
            <a:endParaRPr lang="nl-NL" dirty="0"/>
          </a:p>
        </p:txBody>
      </p:sp>
      <p:sp>
        <p:nvSpPr>
          <p:cNvPr id="4" name="Tijdelijke aanduiding voor dianummer 3"/>
          <p:cNvSpPr>
            <a:spLocks noGrp="1"/>
          </p:cNvSpPr>
          <p:nvPr>
            <p:ph type="sldNum" sz="quarter" idx="10"/>
          </p:nvPr>
        </p:nvSpPr>
        <p:spPr/>
        <p:txBody>
          <a:bodyPr/>
          <a:lstStyle/>
          <a:p>
            <a:fld id="{9AF9E0DC-6E19-4175-A942-8F898FE0225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Dus ook de school en schoolbibliotheek mag een grote variëteit aan boeksoorten aanbieden.</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15</a:t>
            </a:fld>
            <a:endParaRPr lang="nl-NL"/>
          </a:p>
        </p:txBody>
      </p:sp>
    </p:spTree>
    <p:extLst>
      <p:ext uri="{BB962C8B-B14F-4D97-AF65-F5344CB8AC3E}">
        <p14:creationId xmlns:p14="http://schemas.microsoft.com/office/powerpoint/2010/main" val="2296948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Kinderboekenweekgeschenk 2012 was geschreven door Tosca Menten en laat in prachtige zinnen zien hoe met een eenvoudig boekje je woordenacht al toeneemt. Want </a:t>
            </a:r>
            <a:r>
              <a:rPr lang="nl-NL" dirty="0" err="1" smtClean="0"/>
              <a:t>vrijlezen</a:t>
            </a:r>
            <a:r>
              <a:rPr lang="nl-NL" dirty="0" smtClean="0"/>
              <a:t> gaat over woorden consolideren  (de betekenis aspecten uitbreiden), woorden verdiepen (meer betekenis geven aan eenzelfde woord) en nieuwe woorden leren in een betekenisvolle context. </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16</a:t>
            </a:fld>
            <a:endParaRPr lang="nl-NL"/>
          </a:p>
        </p:txBody>
      </p:sp>
    </p:spTree>
    <p:extLst>
      <p:ext uri="{BB962C8B-B14F-4D97-AF65-F5344CB8AC3E}">
        <p14:creationId xmlns:p14="http://schemas.microsoft.com/office/powerpoint/2010/main" val="14553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17</a:t>
            </a:fld>
            <a:endParaRPr lang="nl-NL"/>
          </a:p>
        </p:txBody>
      </p:sp>
    </p:spTree>
    <p:extLst>
      <p:ext uri="{BB962C8B-B14F-4D97-AF65-F5344CB8AC3E}">
        <p14:creationId xmlns:p14="http://schemas.microsoft.com/office/powerpoint/2010/main" val="3765750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18</a:t>
            </a:fld>
            <a:endParaRPr lang="nl-NL"/>
          </a:p>
        </p:txBody>
      </p:sp>
    </p:spTree>
    <p:extLst>
      <p:ext uri="{BB962C8B-B14F-4D97-AF65-F5344CB8AC3E}">
        <p14:creationId xmlns:p14="http://schemas.microsoft.com/office/powerpoint/2010/main" val="1907123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b="1" baseline="0" dirty="0" err="1" smtClean="0"/>
              <a:t>Achtergrondinformatie</a:t>
            </a:r>
            <a:r>
              <a:rPr lang="en-US" b="1" baseline="0" dirty="0" smtClean="0"/>
              <a:t>:</a:t>
            </a:r>
          </a:p>
          <a:p>
            <a:pPr algn="l"/>
            <a:r>
              <a:rPr lang="nl-NL" dirty="0" smtClean="0"/>
              <a:t>“Je kunt stellen dat het lezen van boeken een oorzaak is van leesvaardigheid en niet slechts een teken ervan.”</a:t>
            </a:r>
          </a:p>
          <a:p>
            <a:pPr algn="l"/>
            <a:r>
              <a:rPr lang="nl-NL" i="1" dirty="0" smtClean="0"/>
              <a:t>(Anderson, Wilson &amp; </a:t>
            </a:r>
            <a:r>
              <a:rPr lang="nl-NL" i="1" dirty="0" err="1" smtClean="0"/>
              <a:t>Fielding</a:t>
            </a:r>
            <a:r>
              <a:rPr lang="nl-NL" i="1" dirty="0" smtClean="0"/>
              <a:t>, 1988)</a:t>
            </a:r>
          </a:p>
          <a:p>
            <a:endParaRPr lang="nl-NL" dirty="0" smtClean="0"/>
          </a:p>
          <a:p>
            <a:endParaRPr lang="nl-NL" dirty="0" smtClean="0"/>
          </a:p>
          <a:p>
            <a:r>
              <a:rPr lang="nl-NL" dirty="0" smtClean="0"/>
              <a:t>Plezier in lezen door middel van het vrij lezen bevordert aantoonbaar de taalontwikkeling en stelt leerlingen in staat om kennis uit teksten te kunnen verwerven. </a:t>
            </a:r>
          </a:p>
          <a:p>
            <a:endParaRPr lang="nl-NL" dirty="0" smtClean="0"/>
          </a:p>
          <a:p>
            <a:r>
              <a:rPr lang="nl-NL" dirty="0" smtClean="0"/>
              <a:t>Samen met deze onderdelen leveren de bibliotheken een wezenlijke bijdrage aan de voorwaarden om een plek in te nemen in de huidige samenleving en leveren we een positieve bijdrage aan zowel maatschappelijke als arbeidsparticipatie.</a:t>
            </a:r>
          </a:p>
          <a:p>
            <a:endParaRPr lang="nl-NL" dirty="0"/>
          </a:p>
        </p:txBody>
      </p:sp>
      <p:sp>
        <p:nvSpPr>
          <p:cNvPr id="4" name="Tijdelijke aanduiding voor dianummer 3"/>
          <p:cNvSpPr>
            <a:spLocks noGrp="1"/>
          </p:cNvSpPr>
          <p:nvPr>
            <p:ph type="sldNum" sz="quarter" idx="10"/>
          </p:nvPr>
        </p:nvSpPr>
        <p:spPr/>
        <p:txBody>
          <a:bodyPr/>
          <a:lstStyle/>
          <a:p>
            <a:fld id="{9AF9E0DC-6E19-4175-A942-8F898FE0225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4" name="Tijdelijke aanduiding voor dianummer 3"/>
          <p:cNvSpPr>
            <a:spLocks noGrp="1"/>
          </p:cNvSpPr>
          <p:nvPr>
            <p:ph type="sldNum" sz="quarter" idx="10"/>
          </p:nvPr>
        </p:nvSpPr>
        <p:spPr/>
        <p:txBody>
          <a:bodyPr/>
          <a:lstStyle/>
          <a:p>
            <a:fld id="{33AA5897-367F-4041-9129-F49629FAB715}" type="slidenum">
              <a:rPr lang="nl-NL" smtClean="0"/>
              <a:pPr/>
              <a:t>2</a:t>
            </a:fld>
            <a:endParaRPr lang="nl-NL"/>
          </a:p>
        </p:txBody>
      </p:sp>
      <p:sp>
        <p:nvSpPr>
          <p:cNvPr id="7" name="Tijdelijke aanduiding voor notities 2"/>
          <p:cNvSpPr txBox="1">
            <a:spLocks/>
          </p:cNvSpPr>
          <p:nvPr/>
        </p:nvSpPr>
        <p:spPr>
          <a:xfrm>
            <a:off x="662533" y="4818283"/>
            <a:ext cx="5438140" cy="4466988"/>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schemeClr val="tx1"/>
                </a:solidFill>
                <a:effectLst/>
                <a:uLnTx/>
                <a:uFillTx/>
                <a:latin typeface="+mn-lt"/>
                <a:ea typeface="+mn-ea"/>
                <a:cs typeface="+mn-cs"/>
              </a:rPr>
              <a:t>Algemene opmerkingen: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schemeClr val="tx1"/>
                </a:solidFill>
                <a:effectLst/>
                <a:uLnTx/>
                <a:uFillTx/>
                <a:latin typeface="+mn-lt"/>
                <a:ea typeface="+mn-ea"/>
                <a:cs typeface="+mn-cs"/>
              </a:rPr>
              <a:t>Deze </a:t>
            </a:r>
            <a:r>
              <a:rPr kumimoji="0" lang="nl-NL" sz="1200" b="0" i="0" u="none" strike="noStrike" kern="1200" cap="none" spc="0" normalizeH="0" baseline="0" noProof="0" dirty="0" err="1" smtClean="0">
                <a:ln>
                  <a:noFill/>
                </a:ln>
                <a:solidFill>
                  <a:schemeClr val="tx1"/>
                </a:solidFill>
                <a:effectLst/>
                <a:uLnTx/>
                <a:uFillTx/>
                <a:latin typeface="+mn-lt"/>
                <a:ea typeface="+mn-ea"/>
                <a:cs typeface="+mn-cs"/>
              </a:rPr>
              <a:t>powerpoint</a:t>
            </a:r>
            <a:r>
              <a:rPr kumimoji="0" lang="nl-NL" sz="1200" b="0" i="0" u="none" strike="noStrike" kern="1200" cap="none" spc="0" normalizeH="0" baseline="0" noProof="0" dirty="0" smtClean="0">
                <a:ln>
                  <a:noFill/>
                </a:ln>
                <a:solidFill>
                  <a:schemeClr val="tx1"/>
                </a:solidFill>
                <a:effectLst/>
                <a:uLnTx/>
                <a:uFillTx/>
                <a:latin typeface="+mn-lt"/>
                <a:ea typeface="+mn-ea"/>
                <a:cs typeface="+mn-cs"/>
              </a:rPr>
              <a:t> dient als basis voor een presentatie over het wat en hoe van de Bibliotheek </a:t>
            </a:r>
            <a:r>
              <a:rPr kumimoji="0" lang="nl-NL" sz="1200" b="0" i="1" u="none" strike="noStrike" kern="1200" cap="none" spc="0" normalizeH="0" baseline="0" noProof="0" dirty="0" smtClean="0">
                <a:ln>
                  <a:noFill/>
                </a:ln>
                <a:solidFill>
                  <a:schemeClr val="tx1"/>
                </a:solidFill>
                <a:effectLst/>
                <a:uLnTx/>
                <a:uFillTx/>
                <a:latin typeface="+mn-lt"/>
                <a:ea typeface="+mn-ea"/>
                <a:cs typeface="+mn-cs"/>
              </a:rPr>
              <a:t>op school</a:t>
            </a:r>
            <a:r>
              <a:rPr kumimoji="0" lang="nl-NL" sz="1200" b="0" i="0" u="none" strike="noStrike" kern="1200" cap="none" spc="0" normalizeH="0" baseline="0" noProof="0" dirty="0" smtClean="0">
                <a:ln>
                  <a:noFill/>
                </a:ln>
                <a:solidFill>
                  <a:schemeClr val="tx1"/>
                </a:solidFill>
                <a:effectLst/>
                <a:uLnTx/>
                <a:uFillTx/>
                <a:latin typeface="+mn-lt"/>
                <a:ea typeface="+mn-ea"/>
                <a:cs typeface="+mn-cs"/>
              </a:rPr>
              <a:t>. Bij elke dia staat een korte toelichting op de te gebruiken spreektekst. Voor de leesbaarheid staat deze geschreven in een korte gebiedende wijs. Het spreekt voor zich dat je vrij bent dit naar eigen inzicht en lokale situatie aan te passen.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smtClean="0">
              <a:ln>
                <a:noFill/>
              </a:ln>
              <a:solidFill>
                <a:schemeClr val="tx1"/>
              </a:solidFill>
              <a:effectLst/>
              <a:uLnTx/>
              <a:uFillTx/>
              <a:latin typeface="+mn-lt"/>
              <a:ea typeface="+mn-ea"/>
              <a:cs typeface="+mn-cs"/>
            </a:endParaRPr>
          </a:p>
          <a:p>
            <a:pPr lvl="0">
              <a:defRPr/>
            </a:pPr>
            <a:r>
              <a:rPr kumimoji="0" lang="nl-NL" sz="1200" b="0" i="0" u="none" strike="noStrike" kern="1200" cap="none" spc="0" normalizeH="0" baseline="0" noProof="0" dirty="0" smtClean="0">
                <a:ln>
                  <a:noFill/>
                </a:ln>
                <a:solidFill>
                  <a:schemeClr val="tx1"/>
                </a:solidFill>
                <a:effectLst/>
                <a:uLnTx/>
                <a:uFillTx/>
                <a:latin typeface="+mn-lt"/>
                <a:ea typeface="+mn-ea"/>
                <a:cs typeface="+mn-cs"/>
              </a:rPr>
              <a:t>Ook de inhoud van de dia’s ligt niet vast. Misschien wil je het geheel wat inkorten of juist aanvullen met extra toelichting of specifieke lokale afspraken. Dat kan. Mits je maar trouw blijft aan het gedachtengoed van de Bibliotheek </a:t>
            </a:r>
            <a:r>
              <a:rPr kumimoji="0" lang="nl-NL" sz="1200" b="0" i="1" u="none" strike="noStrike" kern="1200" cap="none" spc="0" normalizeH="0" baseline="0" noProof="0" dirty="0" smtClean="0">
                <a:ln>
                  <a:noFill/>
                </a:ln>
                <a:solidFill>
                  <a:schemeClr val="tx1"/>
                </a:solidFill>
                <a:effectLst/>
                <a:uLnTx/>
                <a:uFillTx/>
                <a:latin typeface="+mn-lt"/>
                <a:ea typeface="+mn-ea"/>
                <a:cs typeface="+mn-cs"/>
              </a:rPr>
              <a:t>op</a:t>
            </a:r>
            <a:r>
              <a:rPr kumimoji="0" lang="nl-NL" sz="1200" b="0" i="1" u="none" strike="noStrike" kern="1200" cap="none" spc="0" normalizeH="0" noProof="0" dirty="0" smtClean="0">
                <a:ln>
                  <a:noFill/>
                </a:ln>
                <a:solidFill>
                  <a:schemeClr val="tx1"/>
                </a:solidFill>
                <a:effectLst/>
                <a:uLnTx/>
                <a:uFillTx/>
                <a:latin typeface="+mn-lt"/>
                <a:ea typeface="+mn-ea"/>
                <a:cs typeface="+mn-cs"/>
              </a:rPr>
              <a:t> school</a:t>
            </a:r>
            <a:r>
              <a:rPr kumimoji="0" lang="nl-NL" sz="1200" b="0" i="0" u="none" strike="noStrike" kern="1200" cap="none" spc="0" normalizeH="0" baseline="0" noProof="0" dirty="0" smtClean="0">
                <a:ln>
                  <a:noFill/>
                </a:ln>
                <a:solidFill>
                  <a:schemeClr val="tx1"/>
                </a:solidFill>
                <a:effectLst/>
                <a:uLnTx/>
                <a:uFillTx/>
                <a:latin typeface="+mn-lt"/>
                <a:ea typeface="+mn-ea"/>
                <a:cs typeface="+mn-cs"/>
              </a:rPr>
              <a:t>: </a:t>
            </a:r>
          </a:p>
          <a:p>
            <a:pPr marL="171450" lvl="0" indent="-171450">
              <a:buFontTx/>
              <a:buChar char="-"/>
              <a:defRPr/>
            </a:pPr>
            <a:r>
              <a:rPr kumimoji="0" lang="nl-NL" sz="1200" b="0" i="0" u="none" strike="noStrike" kern="1200" cap="none" spc="0" normalizeH="0" baseline="0" noProof="0" dirty="0" smtClean="0">
                <a:ln>
                  <a:noFill/>
                </a:ln>
                <a:solidFill>
                  <a:schemeClr val="tx1"/>
                </a:solidFill>
                <a:effectLst/>
                <a:uLnTx/>
                <a:uFillTx/>
                <a:latin typeface="+mn-lt"/>
                <a:ea typeface="+mn-ea"/>
                <a:cs typeface="+mn-cs"/>
              </a:rPr>
              <a:t>diensten en producten binnen thema’s LEZEN</a:t>
            </a:r>
            <a:r>
              <a:rPr kumimoji="0" lang="nl-NL" sz="1200" b="0" i="0" u="none" strike="noStrike" kern="1200" cap="none" spc="0" normalizeH="0" noProof="0" dirty="0" smtClean="0">
                <a:ln>
                  <a:noFill/>
                </a:ln>
                <a:solidFill>
                  <a:schemeClr val="tx1"/>
                </a:solidFill>
                <a:effectLst/>
                <a:uLnTx/>
                <a:uFillTx/>
                <a:latin typeface="+mn-lt"/>
                <a:ea typeface="+mn-ea"/>
                <a:cs typeface="+mn-cs"/>
              </a:rPr>
              <a:t> en MEDIAWIJSHEID</a:t>
            </a:r>
            <a:r>
              <a:rPr lang="nl-NL" sz="1200" dirty="0"/>
              <a:t> </a:t>
            </a:r>
            <a:r>
              <a:rPr lang="nl-NL" sz="1200" dirty="0" smtClean="0"/>
              <a:t>en </a:t>
            </a:r>
          </a:p>
          <a:p>
            <a:pPr marL="171450" lvl="0" indent="-171450">
              <a:buFontTx/>
              <a:buChar char="-"/>
              <a:defRPr/>
            </a:pPr>
            <a:r>
              <a:rPr lang="nl-NL" sz="1200" dirty="0" smtClean="0"/>
              <a:t>de </a:t>
            </a:r>
            <a:r>
              <a:rPr lang="nl-NL" sz="1200" dirty="0"/>
              <a:t>bouwstenen: netwerk &amp; beleid, expertise, collectie, digitaal portaal, lees- &amp; mediaplan, activiteiten en de </a:t>
            </a:r>
            <a:r>
              <a:rPr lang="nl-NL" sz="1200" dirty="0" smtClean="0"/>
              <a:t>monitor.</a:t>
            </a:r>
            <a:r>
              <a:rPr kumimoji="0" lang="nl-NL" sz="1200" b="0" i="0" u="none" strike="noStrike" kern="1200" cap="none" spc="0" normalizeH="0" baseline="0" noProof="0" dirty="0" smtClean="0">
                <a:ln>
                  <a:noFill/>
                </a:ln>
                <a:solidFill>
                  <a:schemeClr val="tx1"/>
                </a:solidFill>
                <a:effectLst/>
                <a:uLnTx/>
                <a:uFillTx/>
                <a:latin typeface="+mn-lt"/>
                <a:ea typeface="+mn-ea"/>
                <a:cs typeface="+mn-cs"/>
              </a:rPr>
              <a:t> </a:t>
            </a:r>
          </a:p>
          <a:p>
            <a:pPr marL="171450" lvl="0" indent="-171450">
              <a:defRPr/>
            </a:pPr>
            <a:r>
              <a:rPr lang="nl-NL" sz="1200" dirty="0" smtClean="0"/>
              <a:t>-    Ouderpartnerschap als onderdeel van de Bibliotheek op school</a:t>
            </a:r>
            <a:endParaRPr kumimoji="0" lang="nl-NL" sz="1200" b="0" i="0" u="none" strike="noStrike" kern="1200" cap="none" spc="0" normalizeH="0" baseline="0" noProof="0" dirty="0" smtClean="0">
              <a:ln>
                <a:noFill/>
              </a:ln>
              <a:solidFill>
                <a:schemeClr val="tx1"/>
              </a:solidFill>
              <a:effectLst/>
              <a:uLnTx/>
              <a:uFillTx/>
              <a:latin typeface="+mn-lt"/>
              <a:ea typeface="+mn-ea"/>
              <a:cs typeface="+mn-cs"/>
            </a:endParaRPr>
          </a:p>
          <a:p>
            <a:pPr lvl="0">
              <a:defRPr/>
            </a:pPr>
            <a:endParaRPr kumimoji="0" lang="nl-NL"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smtClean="0">
                <a:ln>
                  <a:noFill/>
                </a:ln>
                <a:solidFill>
                  <a:schemeClr val="tx1"/>
                </a:solidFill>
                <a:effectLst/>
                <a:uLnTx/>
                <a:uFillTx/>
                <a:latin typeface="+mn-lt"/>
                <a:ea typeface="+mn-ea"/>
                <a:cs typeface="+mn-cs"/>
              </a:rPr>
              <a:t>Voor vragen over de inhoud of uitvoering van deze </a:t>
            </a:r>
            <a:r>
              <a:rPr kumimoji="0" lang="nl-NL" sz="1200" b="0" i="0" u="none" strike="noStrike" kern="1200" cap="none" spc="0" normalizeH="0" baseline="0" noProof="0" dirty="0" err="1" smtClean="0">
                <a:ln>
                  <a:noFill/>
                </a:ln>
                <a:solidFill>
                  <a:schemeClr val="tx1"/>
                </a:solidFill>
                <a:effectLst/>
                <a:uLnTx/>
                <a:uFillTx/>
                <a:latin typeface="+mn-lt"/>
                <a:ea typeface="+mn-ea"/>
                <a:cs typeface="+mn-cs"/>
              </a:rPr>
              <a:t>powerpoint</a:t>
            </a:r>
            <a:r>
              <a:rPr kumimoji="0" lang="nl-NL" sz="1200" b="0" i="0" u="none" strike="noStrike" kern="1200" cap="none" spc="0" normalizeH="0" baseline="0" noProof="0" dirty="0" smtClean="0">
                <a:ln>
                  <a:noFill/>
                </a:ln>
                <a:solidFill>
                  <a:schemeClr val="tx1"/>
                </a:solidFill>
                <a:effectLst/>
                <a:uLnTx/>
                <a:uFillTx/>
                <a:latin typeface="+mn-lt"/>
                <a:ea typeface="+mn-ea"/>
                <a:cs typeface="+mn-cs"/>
              </a:rPr>
              <a:t> neem je contact op met je contactpersoon  van de PSO. Kijk</a:t>
            </a:r>
            <a:r>
              <a:rPr kumimoji="0" lang="nl-NL" sz="1200" b="0" i="0" u="none" strike="noStrike" kern="1200" cap="none" spc="0" normalizeH="0" noProof="0" dirty="0" smtClean="0">
                <a:ln>
                  <a:noFill/>
                </a:ln>
                <a:solidFill>
                  <a:schemeClr val="tx1"/>
                </a:solidFill>
                <a:effectLst/>
                <a:uLnTx/>
                <a:uFillTx/>
                <a:latin typeface="+mn-lt"/>
                <a:ea typeface="+mn-ea"/>
                <a:cs typeface="+mn-cs"/>
              </a:rPr>
              <a:t> v</a:t>
            </a:r>
            <a:r>
              <a:rPr kumimoji="0" lang="nl-NL" sz="1200" b="0" i="0" u="none" strike="noStrike" kern="1200" cap="none" spc="0" normalizeH="0" baseline="0" noProof="0" dirty="0" smtClean="0">
                <a:ln>
                  <a:noFill/>
                </a:ln>
                <a:solidFill>
                  <a:schemeClr val="tx1"/>
                </a:solidFill>
                <a:effectLst/>
                <a:uLnTx/>
                <a:uFillTx/>
                <a:latin typeface="+mn-lt"/>
                <a:ea typeface="+mn-ea"/>
                <a:cs typeface="+mn-cs"/>
              </a:rPr>
              <a:t>oor</a:t>
            </a:r>
            <a:r>
              <a:rPr kumimoji="0" lang="nl-NL" sz="1200" b="0" i="0" u="none" strike="noStrike" kern="1200" cap="none" spc="0" normalizeH="0" noProof="0" dirty="0" smtClean="0">
                <a:ln>
                  <a:noFill/>
                </a:ln>
                <a:solidFill>
                  <a:schemeClr val="tx1"/>
                </a:solidFill>
                <a:effectLst/>
                <a:uLnTx/>
                <a:uFillTx/>
                <a:latin typeface="+mn-lt"/>
                <a:ea typeface="+mn-ea"/>
                <a:cs typeface="+mn-cs"/>
              </a:rPr>
              <a:t> de contactgegevens of overige informatie op</a:t>
            </a:r>
            <a:r>
              <a:rPr kumimoji="0" lang="nl-NL" sz="1200" b="0" i="0" u="none" strike="noStrike" kern="1200" cap="none" spc="0" normalizeH="0" baseline="0" noProof="0" dirty="0" smtClean="0">
                <a:ln>
                  <a:noFill/>
                </a:ln>
                <a:solidFill>
                  <a:schemeClr val="tx1"/>
                </a:solidFill>
                <a:effectLst/>
                <a:uLnTx/>
                <a:uFillTx/>
                <a:latin typeface="+mn-lt"/>
                <a:ea typeface="+mn-ea"/>
                <a:cs typeface="+mn-cs"/>
              </a:rPr>
              <a:t> </a:t>
            </a:r>
            <a:r>
              <a:rPr lang="nl-NL" sz="1200" dirty="0" smtClean="0">
                <a:hlinkClick r:id="rId3"/>
              </a:rPr>
              <a:t>www.debibliotheekopschool.nl</a:t>
            </a:r>
            <a:r>
              <a:rPr lang="nl-NL" sz="1200" dirty="0" smtClean="0"/>
              <a:t> </a:t>
            </a:r>
            <a:endParaRPr kumimoji="0" lang="nl-NL"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Deze grafiek uit het onderzoek van Mol en Bus laat zien dat kinderen die veel lezen in de vrije tijd beter zijn in (hoger scoren op) begrijpend lezen, spelling, grammatica en schrijven.</a:t>
            </a:r>
          </a:p>
          <a:p>
            <a:r>
              <a:rPr lang="nl-NL" dirty="0" smtClean="0"/>
              <a:t>(Meer lezen, beter in taal: feiten en cijfers als basis voor strategische samenwerking)</a:t>
            </a:r>
          </a:p>
          <a:p>
            <a:endParaRPr lang="nl-NL" dirty="0" smtClean="0"/>
          </a:p>
          <a:p>
            <a:r>
              <a:rPr lang="nl-NL" dirty="0" smtClean="0"/>
              <a:t>De uitkomst kan</a:t>
            </a:r>
            <a:r>
              <a:rPr lang="nl-NL" baseline="0" dirty="0" smtClean="0"/>
              <a:t> nooit 100% zijn, omdat er niet genoeg variatie in teksten zit. Maar het toont wel aan dat begeleiding in boekenkeuze hele belangrijk is. </a:t>
            </a:r>
            <a:endParaRPr lang="nl-NL" dirty="0"/>
          </a:p>
        </p:txBody>
      </p:sp>
      <p:sp>
        <p:nvSpPr>
          <p:cNvPr id="4" name="Tijdelijke aanduiding voor dianummer 3"/>
          <p:cNvSpPr>
            <a:spLocks noGrp="1"/>
          </p:cNvSpPr>
          <p:nvPr>
            <p:ph type="sldNum" sz="quarter" idx="10"/>
          </p:nvPr>
        </p:nvSpPr>
        <p:spPr/>
        <p:txBody>
          <a:bodyPr/>
          <a:lstStyle/>
          <a:p>
            <a:fld id="{D622210F-ED7B-49F2-A5B8-86B5F3C42244}" type="slidenum">
              <a:rPr lang="nl-NL" smtClean="0"/>
              <a:pPr/>
              <a:t>20</a:t>
            </a:fld>
            <a:endParaRPr lang="nl-NL"/>
          </a:p>
        </p:txBody>
      </p:sp>
    </p:spTree>
    <p:extLst>
      <p:ext uri="{BB962C8B-B14F-4D97-AF65-F5344CB8AC3E}">
        <p14:creationId xmlns:p14="http://schemas.microsoft.com/office/powerpoint/2010/main" val="1036009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Kinderen die boeken lezen</a:t>
            </a:r>
            <a:r>
              <a:rPr lang="nl-NL" baseline="0" dirty="0" smtClean="0"/>
              <a:t> van net een hoger niveau, scoren hogere citoscores op taal en rekenen</a:t>
            </a:r>
          </a:p>
          <a:p>
            <a:r>
              <a:rPr lang="nl-NL" baseline="0" dirty="0" smtClean="0"/>
              <a:t>Kinderen die zelf gemotiveerd zijn is het enige dat werkt</a:t>
            </a:r>
            <a:endParaRPr lang="nl-NL" dirty="0"/>
          </a:p>
        </p:txBody>
      </p:sp>
      <p:sp>
        <p:nvSpPr>
          <p:cNvPr id="4" name="Tijdelijke aanduiding voor dianummer 3"/>
          <p:cNvSpPr>
            <a:spLocks noGrp="1"/>
          </p:cNvSpPr>
          <p:nvPr>
            <p:ph type="sldNum" sz="quarter" idx="10"/>
          </p:nvPr>
        </p:nvSpPr>
        <p:spPr/>
        <p:txBody>
          <a:bodyPr/>
          <a:lstStyle/>
          <a:p>
            <a:fld id="{D622210F-ED7B-49F2-A5B8-86B5F3C42244}" type="slidenum">
              <a:rPr lang="nl-NL" smtClean="0"/>
              <a:pPr/>
              <a:t>21</a:t>
            </a:fld>
            <a:endParaRPr lang="nl-NL"/>
          </a:p>
        </p:txBody>
      </p:sp>
    </p:spTree>
    <p:extLst>
      <p:ext uri="{BB962C8B-B14F-4D97-AF65-F5344CB8AC3E}">
        <p14:creationId xmlns:p14="http://schemas.microsoft.com/office/powerpoint/2010/main" val="576340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lvl="0" indent="-457200">
              <a:buClr>
                <a:srgbClr val="FF7320"/>
              </a:buClr>
              <a:buSzPct val="80000"/>
              <a:defRPr/>
            </a:pPr>
            <a:r>
              <a:rPr lang="nl-NL" i="0" dirty="0" smtClean="0">
                <a:cs typeface="Arial" pitchFamily="34" charset="0"/>
              </a:rPr>
              <a:t>Een visueel voorproefje op wat komen gaat.</a:t>
            </a:r>
          </a:p>
          <a:p>
            <a:pPr lvl="0" indent="-457200">
              <a:buClr>
                <a:srgbClr val="FF7320"/>
              </a:buClr>
              <a:buSzPct val="80000"/>
              <a:defRPr/>
            </a:pPr>
            <a:r>
              <a:rPr lang="nl-NL" i="0" dirty="0" smtClean="0">
                <a:cs typeface="Arial" pitchFamily="34" charset="0"/>
              </a:rPr>
              <a:t>Kansen</a:t>
            </a:r>
            <a:r>
              <a:rPr lang="nl-NL" i="0" baseline="0" dirty="0" smtClean="0">
                <a:cs typeface="Arial" pitchFamily="34" charset="0"/>
              </a:rPr>
              <a:t> liggen er genoeg bij collectie, monitoren, deskundigheid en samenwerking.</a:t>
            </a:r>
            <a:endParaRPr lang="nl-NL" i="0" dirty="0" smtClean="0">
              <a:cs typeface="Arial" pitchFamily="34" charset="0"/>
            </a:endParaRPr>
          </a:p>
        </p:txBody>
      </p:sp>
      <p:sp>
        <p:nvSpPr>
          <p:cNvPr id="4" name="Tijdelijke aanduiding voor dianummer 3"/>
          <p:cNvSpPr>
            <a:spLocks noGrp="1"/>
          </p:cNvSpPr>
          <p:nvPr>
            <p:ph type="sldNum" sz="quarter" idx="10"/>
          </p:nvPr>
        </p:nvSpPr>
        <p:spPr/>
        <p:txBody>
          <a:bodyPr/>
          <a:lstStyle/>
          <a:p>
            <a:fld id="{DBD7C7C3-D556-478D-A3D6-25FF4B64820E}" type="slidenum">
              <a:rPr lang="nl-NL" smtClean="0"/>
              <a:pPr/>
              <a:t>22</a:t>
            </a:fld>
            <a:endParaRPr 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23</a:t>
            </a:fld>
            <a:endParaRPr lang="nl-NL"/>
          </a:p>
        </p:txBody>
      </p:sp>
    </p:spTree>
    <p:extLst>
      <p:ext uri="{BB962C8B-B14F-4D97-AF65-F5344CB8AC3E}">
        <p14:creationId xmlns:p14="http://schemas.microsoft.com/office/powerpoint/2010/main" val="539712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Hier zie je de succesfactoren van partnerschap, die verderop in je verhaal nogmaals terugkomen. Door het hier al te noemen, is straks de cirkel mooi rond en de weg naar samenwerking de meest logische!</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24</a:t>
            </a:fld>
            <a:endParaRPr lang="nl-NL"/>
          </a:p>
        </p:txBody>
      </p:sp>
    </p:spTree>
    <p:extLst>
      <p:ext uri="{BB962C8B-B14F-4D97-AF65-F5344CB8AC3E}">
        <p14:creationId xmlns:p14="http://schemas.microsoft.com/office/powerpoint/2010/main" val="3566974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leesbevorderingsprogramma Kunst van Lezen wordt gefinancierd door het ministerie van OCW en uitgevoerd door Stichting Lezen en de Koninklijke Bibliotheek. </a:t>
            </a:r>
            <a:endParaRPr lang="nl-NL" dirty="0" smtClean="0"/>
          </a:p>
          <a:p>
            <a:endParaRPr lang="nl-NL" dirty="0"/>
          </a:p>
          <a:p>
            <a:r>
              <a:rPr lang="nl-NL" dirty="0" smtClean="0"/>
              <a:t>Kunst </a:t>
            </a:r>
            <a:r>
              <a:rPr lang="nl-NL" dirty="0"/>
              <a:t>van Lezen stimuleert het vrij lezen door, voorlezen aan en praten over boeken met kinderen en jongeren van 0-18 jaar. Kunst van Lezen bestaat uit </a:t>
            </a:r>
            <a:r>
              <a:rPr lang="nl-NL" dirty="0" err="1"/>
              <a:t>BoekStart</a:t>
            </a:r>
            <a:r>
              <a:rPr lang="nl-NL" dirty="0"/>
              <a:t>, de Bibliotheek </a:t>
            </a:r>
            <a:r>
              <a:rPr lang="nl-NL" i="1" dirty="0"/>
              <a:t>op school</a:t>
            </a:r>
            <a:r>
              <a:rPr lang="nl-NL" dirty="0"/>
              <a:t> en het stimuleren van leesbevorderingsnetwerken.</a:t>
            </a:r>
          </a:p>
          <a:p>
            <a:endParaRPr lang="nl-NL" dirty="0" smtClean="0"/>
          </a:p>
          <a:p>
            <a:r>
              <a:rPr lang="nl-NL" dirty="0" smtClean="0"/>
              <a:t>Deze landelijke programma’s zijn goed te verrijken met programma’s als de VoorleesExpress en door aan te sluiten bij de landelijke leesbevorderingscampagnes:</a:t>
            </a:r>
          </a:p>
          <a:p>
            <a:pPr marL="171450" indent="-171450">
              <a:buFontTx/>
              <a:buChar char="-"/>
            </a:pPr>
            <a:r>
              <a:rPr lang="nl-NL" dirty="0" smtClean="0"/>
              <a:t>Voorleesdagen</a:t>
            </a:r>
          </a:p>
          <a:p>
            <a:pPr marL="171450" indent="-171450">
              <a:buFontTx/>
              <a:buChar char="-"/>
            </a:pPr>
            <a:r>
              <a:rPr lang="nl-NL" dirty="0" smtClean="0"/>
              <a:t>Kinderboekenweek</a:t>
            </a:r>
          </a:p>
          <a:p>
            <a:pPr marL="171450" indent="-171450">
              <a:buFontTx/>
              <a:buChar char="-"/>
            </a:pPr>
            <a:r>
              <a:rPr lang="nl-NL" dirty="0" smtClean="0"/>
              <a:t>Kinderjury</a:t>
            </a:r>
          </a:p>
          <a:p>
            <a:pPr marL="171450" indent="-171450">
              <a:buFontTx/>
              <a:buChar char="-"/>
            </a:pPr>
            <a:r>
              <a:rPr lang="nl-NL" dirty="0" smtClean="0"/>
              <a:t>Voorleeswedstrijd</a:t>
            </a:r>
          </a:p>
          <a:p>
            <a:pPr marL="171450" indent="-171450">
              <a:buFontTx/>
              <a:buChar char="-"/>
            </a:pPr>
            <a:r>
              <a:rPr lang="nl-NL" dirty="0" smtClean="0"/>
              <a:t>Poëzieweek</a:t>
            </a:r>
          </a:p>
          <a:p>
            <a:pPr marL="171450" indent="-171450">
              <a:buFontTx/>
              <a:buChar char="-"/>
            </a:pPr>
            <a:r>
              <a:rPr lang="nl-NL" dirty="0" smtClean="0"/>
              <a:t>Jonge jury</a:t>
            </a:r>
          </a:p>
          <a:p>
            <a:pPr marL="171450" indent="-171450">
              <a:buFontTx/>
              <a:buChar char="-"/>
            </a:pPr>
            <a:r>
              <a:rPr lang="nl-NL" dirty="0" smtClean="0"/>
              <a:t>Etc.</a:t>
            </a:r>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25</a:t>
            </a:fld>
            <a:endParaRPr lang="nl-NL"/>
          </a:p>
        </p:txBody>
      </p:sp>
    </p:spTree>
    <p:extLst>
      <p:ext uri="{BB962C8B-B14F-4D97-AF65-F5344CB8AC3E}">
        <p14:creationId xmlns:p14="http://schemas.microsoft.com/office/powerpoint/2010/main" val="460945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Dit zijn de laatst bekende cijfers van eind 2014. via de jaarlijkse peiling in het Bibliotheek </a:t>
            </a:r>
            <a:r>
              <a:rPr lang="nl-NL" dirty="0" err="1" smtClean="0"/>
              <a:t>Onderzoeksplatform</a:t>
            </a:r>
            <a:r>
              <a:rPr lang="nl-NL" dirty="0" smtClean="0"/>
              <a:t> worden het werkelijke bereik, de investeringen en de opbrengsten nog beter in kaart gebracht.</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26</a:t>
            </a:fld>
            <a:endParaRPr lang="nl-NL"/>
          </a:p>
        </p:txBody>
      </p:sp>
    </p:spTree>
    <p:extLst>
      <p:ext uri="{BB962C8B-B14F-4D97-AF65-F5344CB8AC3E}">
        <p14:creationId xmlns:p14="http://schemas.microsoft.com/office/powerpoint/2010/main" val="324599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algn="l"/>
            <a:r>
              <a:rPr lang="nl-NL" b="1" dirty="0" smtClean="0"/>
              <a:t>Achtergrondinformatie:</a:t>
            </a:r>
          </a:p>
          <a:p>
            <a:pPr algn="l"/>
            <a:r>
              <a:rPr lang="nl-NL" dirty="0" smtClean="0"/>
              <a:t>Een belangrijke voorwaarde voor het slagen van de Bibliotheek </a:t>
            </a:r>
            <a:r>
              <a:rPr lang="nl-NL" i="1" dirty="0" smtClean="0"/>
              <a:t>op school</a:t>
            </a:r>
            <a:r>
              <a:rPr lang="nl-NL" dirty="0" smtClean="0"/>
              <a:t> is enthousiasme dat van drie kanten komt.</a:t>
            </a:r>
          </a:p>
          <a:p>
            <a:pPr algn="l"/>
            <a:r>
              <a:rPr lang="nl-NL" dirty="0" smtClean="0"/>
              <a:t>Bruggenbouwers zijn daarbij onmisbaar voor elke organisatie!</a:t>
            </a:r>
          </a:p>
          <a:p>
            <a:pPr algn="l"/>
            <a:r>
              <a:rPr lang="nl-NL" i="1" dirty="0" smtClean="0"/>
              <a:t>(Werken aan netwerken)</a:t>
            </a:r>
          </a:p>
          <a:p>
            <a:pPr algn="l"/>
            <a:endParaRPr lang="nl-NL" dirty="0" smtClean="0"/>
          </a:p>
          <a:p>
            <a:pPr algn="l"/>
            <a:endParaRPr lang="nl-NL" dirty="0" smtClean="0"/>
          </a:p>
          <a:p>
            <a:r>
              <a:rPr lang="nl-NL" dirty="0" smtClean="0"/>
              <a:t>De kernwoorden van de Bibliotheek </a:t>
            </a:r>
            <a:r>
              <a:rPr lang="nl-NL" i="1" dirty="0" smtClean="0"/>
              <a:t>op school </a:t>
            </a:r>
            <a:r>
              <a:rPr lang="nl-NL" dirty="0" smtClean="0"/>
              <a:t>zijn:</a:t>
            </a:r>
          </a:p>
          <a:p>
            <a:pPr marL="171450" indent="-171450">
              <a:buFontTx/>
              <a:buChar char="-"/>
            </a:pPr>
            <a:r>
              <a:rPr lang="nl-NL" dirty="0" smtClean="0"/>
              <a:t>Lezen</a:t>
            </a:r>
          </a:p>
          <a:p>
            <a:pPr marL="171450" indent="-171450">
              <a:buFontTx/>
              <a:buChar char="-"/>
            </a:pPr>
            <a:r>
              <a:rPr lang="nl-NL" dirty="0" smtClean="0"/>
              <a:t>Informatievaardigheden/mediawijsheid</a:t>
            </a:r>
          </a:p>
          <a:p>
            <a:pPr marL="171450" indent="-171450">
              <a:buFontTx/>
              <a:buChar char="-"/>
            </a:pPr>
            <a:r>
              <a:rPr lang="nl-NL" dirty="0" smtClean="0"/>
              <a:t>Meetbaar (om aan te tonen dat het ertoe doet)</a:t>
            </a:r>
          </a:p>
          <a:p>
            <a:pPr marL="171450" indent="-171450">
              <a:buFontTx/>
              <a:buChar char="-"/>
            </a:pPr>
            <a:r>
              <a:rPr lang="nl-NL" dirty="0" smtClean="0"/>
              <a:t>In gezamenlijkheid strategisch, beleidsmatig en uitvoerend niveau</a:t>
            </a:r>
          </a:p>
          <a:p>
            <a:endParaRPr lang="nl-NL" dirty="0" smtClean="0"/>
          </a:p>
          <a:p>
            <a:pPr algn="l"/>
            <a:endParaRPr lang="nl-NL" dirty="0"/>
          </a:p>
        </p:txBody>
      </p:sp>
      <p:sp>
        <p:nvSpPr>
          <p:cNvPr id="4" name="Tijdelijke aanduiding voor dianummer 3"/>
          <p:cNvSpPr>
            <a:spLocks noGrp="1"/>
          </p:cNvSpPr>
          <p:nvPr>
            <p:ph type="sldNum" sz="quarter" idx="10"/>
          </p:nvPr>
        </p:nvSpPr>
        <p:spPr/>
        <p:txBody>
          <a:bodyPr/>
          <a:lstStyle/>
          <a:p>
            <a:fld id="{DBD7C7C3-D556-478D-A3D6-25FF4B64820E}" type="slidenum">
              <a:rPr lang="nl-NL" smtClean="0"/>
              <a:pPr/>
              <a:t>27</a:t>
            </a:fld>
            <a:endParaRPr 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Dan nu de inhoud, waar hebben we het ook alweer over met de Bibliotheek </a:t>
            </a:r>
            <a:r>
              <a:rPr lang="nl-NL" i="1" dirty="0" smtClean="0"/>
              <a:t>op school</a:t>
            </a:r>
            <a:r>
              <a:rPr lang="nl-NL" dirty="0" smtClean="0"/>
              <a:t>.</a:t>
            </a:r>
          </a:p>
          <a:p>
            <a:endParaRPr lang="nl-NL" b="0" i="0" dirty="0" smtClean="0"/>
          </a:p>
          <a:p>
            <a:r>
              <a:rPr lang="nl-NL" dirty="0" smtClean="0"/>
              <a:t>Deze elevator pitch staat in de nieuwe Gids die u net heeft ontvangen. Dit moet u echt kunnen dromen, dit komt er moeiteloos uit als we u ‘s nachts wakker zouden bellen.</a:t>
            </a:r>
          </a:p>
          <a:p>
            <a:endParaRPr lang="nl-NL" b="0" i="0" dirty="0" smtClean="0"/>
          </a:p>
          <a:p>
            <a:r>
              <a:rPr lang="nl-NL" dirty="0" smtClean="0"/>
              <a:t>Want hier ziet u die minimale onderdelen van de aanpak, de vijf belangrijkste zaken die in ieder geval geregeld moeten zijn, in één of andere vorm:</a:t>
            </a:r>
          </a:p>
          <a:p>
            <a:pPr>
              <a:buFontTx/>
              <a:buChar char="-"/>
            </a:pPr>
            <a:r>
              <a:rPr lang="nl-NL" b="0" i="0" dirty="0" smtClean="0"/>
              <a:t>Borging</a:t>
            </a:r>
          </a:p>
          <a:p>
            <a:pPr>
              <a:buFontTx/>
              <a:buChar char="-"/>
            </a:pPr>
            <a:r>
              <a:rPr lang="nl-NL" dirty="0" smtClean="0"/>
              <a:t>Expertise door bibliotheek en school</a:t>
            </a:r>
          </a:p>
          <a:p>
            <a:pPr>
              <a:buFontTx/>
              <a:buChar char="-"/>
            </a:pPr>
            <a:r>
              <a:rPr lang="nl-NL" b="0" i="0" dirty="0" smtClean="0"/>
              <a:t>Deelname aan de monitor</a:t>
            </a:r>
          </a:p>
          <a:p>
            <a:pPr>
              <a:buFontTx/>
              <a:buChar char="-"/>
            </a:pPr>
            <a:r>
              <a:rPr lang="nl-NL" dirty="0" smtClean="0"/>
              <a:t>Werken met een lees- en mediaplan</a:t>
            </a:r>
          </a:p>
          <a:p>
            <a:pPr>
              <a:buFontTx/>
              <a:buChar char="-"/>
            </a:pPr>
            <a:r>
              <a:rPr lang="nl-NL" b="0" i="0" dirty="0" smtClean="0"/>
              <a:t>En een goede collectie dicht bij het kind</a:t>
            </a:r>
          </a:p>
          <a:p>
            <a:pPr>
              <a:buFontTx/>
              <a:buChar char="-"/>
            </a:pPr>
            <a:endParaRPr lang="nl-NL" dirty="0" smtClean="0"/>
          </a:p>
          <a:p>
            <a:r>
              <a:rPr lang="nl-NL" b="0" i="0" dirty="0" smtClean="0"/>
              <a:t>Dat is waar het om gaat, dat is wat </a:t>
            </a:r>
            <a:r>
              <a:rPr lang="nl-NL" dirty="0" smtClean="0"/>
              <a:t>u </a:t>
            </a:r>
            <a:r>
              <a:rPr lang="nl-NL" b="0" i="0" dirty="0" smtClean="0"/>
              <a:t>in ieder geval (in welke vorm dan ook</a:t>
            </a:r>
            <a:r>
              <a:rPr lang="nl-NL" dirty="0"/>
              <a:t>) met elkaar gaat </a:t>
            </a:r>
            <a:r>
              <a:rPr lang="nl-NL" b="0" i="0" dirty="0" smtClean="0"/>
              <a:t>regelen.</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28</a:t>
            </a:fld>
            <a:endParaRPr lang="nl-NL"/>
          </a:p>
        </p:txBody>
      </p:sp>
    </p:spTree>
    <p:extLst>
      <p:ext uri="{BB962C8B-B14F-4D97-AF65-F5344CB8AC3E}">
        <p14:creationId xmlns:p14="http://schemas.microsoft.com/office/powerpoint/2010/main" val="875336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9768" y="4715153"/>
            <a:ext cx="5438140" cy="4784670"/>
          </a:xfrm>
        </p:spPr>
        <p:txBody>
          <a:bodyPr/>
          <a:lstStyle/>
          <a:p>
            <a:r>
              <a:rPr lang="nl-NL" sz="1100" dirty="0" smtClean="0"/>
              <a:t>Deze bouwstenen van de thema’s LEZEN &amp; MEDIAWIJSHEID zijn precies die elementen om in de werkwijze van het onderwijs de cyclus van opbrengstgericht werken te realiseren. Het toont inhoud en proces in één oogopslag.</a:t>
            </a:r>
          </a:p>
          <a:p>
            <a:endParaRPr lang="nl-NL" sz="1100" dirty="0" smtClean="0"/>
          </a:p>
          <a:p>
            <a:pPr lvl="0" indent="-457200">
              <a:buClr>
                <a:srgbClr val="FF7320"/>
              </a:buClr>
              <a:buSzPct val="80000"/>
              <a:defRPr/>
            </a:pPr>
            <a:r>
              <a:rPr lang="nl-NL" sz="1100" dirty="0" smtClean="0">
                <a:cs typeface="Arial" pitchFamily="34" charset="0"/>
              </a:rPr>
              <a:t>Wat betekent samenwerken binnen de Bibliotheek </a:t>
            </a:r>
            <a:r>
              <a:rPr lang="nl-NL" sz="1100" i="1" dirty="0" smtClean="0">
                <a:cs typeface="Arial" pitchFamily="34" charset="0"/>
              </a:rPr>
              <a:t>op school </a:t>
            </a:r>
            <a:r>
              <a:rPr lang="nl-NL" sz="1100" dirty="0" smtClean="0">
                <a:cs typeface="Arial" pitchFamily="34" charset="0"/>
              </a:rPr>
              <a:t>voor jouw school? Wat ga jij hiervan merken? Wat gaat er in school gebeuren of veranderen? Waar liggen de kansen?</a:t>
            </a:r>
          </a:p>
          <a:p>
            <a:pPr lvl="0" indent="-457200">
              <a:buClr>
                <a:srgbClr val="FF7320"/>
              </a:buClr>
              <a:buSzPct val="80000"/>
              <a:defRPr/>
            </a:pPr>
            <a:endParaRPr lang="nl-NL" sz="1100" dirty="0" smtClean="0">
              <a:cs typeface="Arial" pitchFamily="34" charset="0"/>
            </a:endParaRPr>
          </a:p>
          <a:p>
            <a:pPr lvl="0" indent="-457200">
              <a:buClr>
                <a:srgbClr val="FF7320"/>
              </a:buClr>
              <a:buSzPct val="80000"/>
              <a:defRPr/>
            </a:pPr>
            <a:r>
              <a:rPr lang="nl-NL" sz="1100" dirty="0" smtClean="0">
                <a:cs typeface="Arial" pitchFamily="34" charset="0"/>
              </a:rPr>
              <a:t>Er komt een actuele en gevarieerde </a:t>
            </a:r>
            <a:r>
              <a:rPr lang="nl-NL" sz="1100" b="1" dirty="0" smtClean="0">
                <a:cs typeface="Arial" pitchFamily="34" charset="0"/>
              </a:rPr>
              <a:t>collectie</a:t>
            </a:r>
            <a:r>
              <a:rPr lang="nl-NL" sz="1100" dirty="0" smtClean="0">
                <a:cs typeface="Arial" pitchFamily="34" charset="0"/>
              </a:rPr>
              <a:t> in school, dicht bij de kinderen.</a:t>
            </a:r>
          </a:p>
          <a:p>
            <a:pPr lvl="0" indent="-457200">
              <a:buClr>
                <a:srgbClr val="FF7320"/>
              </a:buClr>
              <a:buSzPct val="80000"/>
              <a:defRPr/>
            </a:pPr>
            <a:endParaRPr lang="nl-NL" sz="1100" dirty="0" smtClean="0">
              <a:cs typeface="Arial" pitchFamily="34" charset="0"/>
            </a:endParaRPr>
          </a:p>
          <a:p>
            <a:pPr lvl="0" indent="-457200">
              <a:buClr>
                <a:srgbClr val="FF7320"/>
              </a:buClr>
              <a:buSzPct val="80000"/>
              <a:defRPr/>
            </a:pPr>
            <a:r>
              <a:rPr lang="nl-NL" sz="1100" dirty="0" smtClean="0">
                <a:cs typeface="Arial" pitchFamily="34" charset="0"/>
              </a:rPr>
              <a:t>Door het invullen van de </a:t>
            </a:r>
            <a:r>
              <a:rPr lang="nl-NL" sz="1100" b="1" dirty="0" smtClean="0">
                <a:cs typeface="Arial" pitchFamily="34" charset="0"/>
              </a:rPr>
              <a:t>monitor</a:t>
            </a:r>
            <a:r>
              <a:rPr lang="nl-NL" sz="1100" dirty="0" smtClean="0">
                <a:cs typeface="Arial" pitchFamily="34" charset="0"/>
              </a:rPr>
              <a:t> krijg je zicht op sterkten en zwakten van het huidige leesklimaat in de school en kun je duidelijke doelen stellen en activiteiten vastleggen in het </a:t>
            </a:r>
            <a:r>
              <a:rPr lang="nl-NL" sz="1100" b="1" dirty="0" smtClean="0">
                <a:cs typeface="Arial" pitchFamily="34" charset="0"/>
              </a:rPr>
              <a:t>lees- en mediaplan.</a:t>
            </a:r>
          </a:p>
          <a:p>
            <a:pPr lvl="0" indent="-457200">
              <a:buClr>
                <a:srgbClr val="FF7320"/>
              </a:buClr>
              <a:buSzPct val="80000"/>
              <a:defRPr/>
            </a:pPr>
            <a:endParaRPr lang="nl-NL" sz="1100" dirty="0" smtClean="0">
              <a:cs typeface="Arial" pitchFamily="34" charset="0"/>
            </a:endParaRPr>
          </a:p>
          <a:p>
            <a:pPr lvl="0" indent="-457200">
              <a:buClr>
                <a:srgbClr val="FF7320"/>
              </a:buClr>
              <a:buSzPct val="80000"/>
              <a:defRPr/>
            </a:pPr>
            <a:r>
              <a:rPr lang="nl-NL" sz="1100" b="1" dirty="0" smtClean="0">
                <a:cs typeface="Arial" pitchFamily="34" charset="0"/>
              </a:rPr>
              <a:t>Leesconsulenten</a:t>
            </a:r>
            <a:r>
              <a:rPr lang="nl-NL" sz="1100" dirty="0" smtClean="0">
                <a:cs typeface="Arial" pitchFamily="34" charset="0"/>
              </a:rPr>
              <a:t> dragen die vanuit de bibliotheek samen met de </a:t>
            </a:r>
            <a:r>
              <a:rPr lang="nl-NL" sz="1100" b="1" dirty="0" smtClean="0">
                <a:cs typeface="Arial" pitchFamily="34" charset="0"/>
              </a:rPr>
              <a:t>leescoördinator</a:t>
            </a:r>
            <a:r>
              <a:rPr lang="nl-NL" sz="1100" dirty="0" smtClean="0">
                <a:cs typeface="Arial" pitchFamily="34" charset="0"/>
              </a:rPr>
              <a:t> op school zorg voor stimulering en ondersteuning bij het </a:t>
            </a:r>
            <a:r>
              <a:rPr lang="nl-NL" sz="1100" b="1" dirty="0" smtClean="0">
                <a:cs typeface="Arial" pitchFamily="34" charset="0"/>
              </a:rPr>
              <a:t>structureel vrij lezen</a:t>
            </a:r>
            <a:r>
              <a:rPr lang="nl-NL" sz="1100" dirty="0" smtClean="0">
                <a:cs typeface="Arial" pitchFamily="34" charset="0"/>
              </a:rPr>
              <a:t>.</a:t>
            </a:r>
          </a:p>
          <a:p>
            <a:pPr lvl="0" indent="-457200">
              <a:buClr>
                <a:srgbClr val="FF7320"/>
              </a:buClr>
              <a:buSzPct val="80000"/>
              <a:defRPr/>
            </a:pPr>
            <a:endParaRPr lang="nl-NL" sz="1100" dirty="0" smtClean="0">
              <a:cs typeface="Arial" pitchFamily="34" charset="0"/>
            </a:endParaRPr>
          </a:p>
          <a:p>
            <a:pPr indent="-457200">
              <a:buClr>
                <a:srgbClr val="FF7320"/>
              </a:buClr>
              <a:buSzPct val="80000"/>
              <a:defRPr/>
            </a:pPr>
            <a:r>
              <a:rPr lang="nl-NL" sz="1100" dirty="0" smtClean="0">
                <a:cs typeface="Arial" pitchFamily="34" charset="0"/>
              </a:rPr>
              <a:t>De leescoördinator krijgt gerichte </a:t>
            </a:r>
            <a:r>
              <a:rPr lang="nl-NL" sz="1100" b="1" dirty="0" smtClean="0">
                <a:cs typeface="Arial" pitchFamily="34" charset="0"/>
              </a:rPr>
              <a:t>scholing</a:t>
            </a:r>
            <a:r>
              <a:rPr lang="nl-NL" sz="1100" dirty="0" smtClean="0">
                <a:cs typeface="Arial" pitchFamily="34" charset="0"/>
              </a:rPr>
              <a:t> en wordt uitgenodigd om deel te nemen aan het leescoördinatoren netwerk, voor het verwerven van kennis en het delen van deskundigheid.</a:t>
            </a:r>
          </a:p>
          <a:p>
            <a:pPr lvl="0" indent="-457200">
              <a:buClr>
                <a:srgbClr val="FF7320"/>
              </a:buClr>
              <a:buSzPct val="80000"/>
              <a:defRPr/>
            </a:pPr>
            <a:endParaRPr lang="nl-NL" sz="1100" dirty="0" smtClean="0">
              <a:cs typeface="Arial" pitchFamily="34" charset="0"/>
            </a:endParaRPr>
          </a:p>
          <a:p>
            <a:pPr lvl="0" indent="-457200">
              <a:buClr>
                <a:srgbClr val="FF7320"/>
              </a:buClr>
              <a:buSzPct val="80000"/>
              <a:defRPr/>
            </a:pPr>
            <a:r>
              <a:rPr lang="nl-NL" sz="1100" b="1" dirty="0" smtClean="0">
                <a:cs typeface="Arial" pitchFamily="34" charset="0"/>
              </a:rPr>
              <a:t>Mediacoaches</a:t>
            </a:r>
            <a:r>
              <a:rPr lang="nl-NL" sz="1100" dirty="0" smtClean="0">
                <a:cs typeface="Arial" pitchFamily="34" charset="0"/>
              </a:rPr>
              <a:t> van de bibliotheek bieden ondersteuning bij programma’s voor </a:t>
            </a:r>
            <a:r>
              <a:rPr lang="nl-NL" sz="1100" b="1" dirty="0" smtClean="0">
                <a:cs typeface="Arial" pitchFamily="34" charset="0"/>
              </a:rPr>
              <a:t>informatievaardigheden/mediawijsheid</a:t>
            </a:r>
            <a:r>
              <a:rPr lang="nl-NL" sz="1100" dirty="0" smtClean="0">
                <a:cs typeface="Arial" pitchFamily="34" charset="0"/>
              </a:rPr>
              <a:t> voor tenminste de leerlingen in de bovenbouw.</a:t>
            </a:r>
          </a:p>
          <a:p>
            <a:pPr lvl="0" indent="-457200">
              <a:buClr>
                <a:srgbClr val="FF7320"/>
              </a:buClr>
              <a:buSzPct val="80000"/>
              <a:defRPr/>
            </a:pPr>
            <a:endParaRPr lang="nl-NL" sz="1100" dirty="0" smtClean="0">
              <a:cs typeface="Arial" pitchFamily="34" charset="0"/>
            </a:endParaRPr>
          </a:p>
          <a:p>
            <a:pPr lvl="0" indent="-457200">
              <a:buClr>
                <a:srgbClr val="FF7320"/>
              </a:buClr>
              <a:buSzPct val="80000"/>
              <a:defRPr/>
            </a:pPr>
            <a:r>
              <a:rPr lang="nl-NL" sz="1100" dirty="0" smtClean="0">
                <a:cs typeface="Arial" pitchFamily="34" charset="0"/>
              </a:rPr>
              <a:t>Iedereen krijgt toegang tot de </a:t>
            </a:r>
            <a:r>
              <a:rPr lang="nl-NL" sz="1100" b="1" dirty="0" smtClean="0">
                <a:cs typeface="Arial" pitchFamily="34" charset="0"/>
              </a:rPr>
              <a:t>digitale Bibliotheek</a:t>
            </a:r>
            <a:r>
              <a:rPr lang="nl-NL" sz="1100" b="1" i="1" dirty="0" smtClean="0">
                <a:cs typeface="Arial" pitchFamily="34" charset="0"/>
              </a:rPr>
              <a:t> op school</a:t>
            </a:r>
            <a:r>
              <a:rPr lang="nl-NL" sz="1100" i="1" dirty="0" smtClean="0">
                <a:cs typeface="Arial" pitchFamily="34" charset="0"/>
              </a:rPr>
              <a:t>, </a:t>
            </a:r>
            <a:r>
              <a:rPr lang="nl-NL" sz="1100" dirty="0" smtClean="0">
                <a:cs typeface="Arial" pitchFamily="34" charset="0"/>
              </a:rPr>
              <a:t>inclusief de catalogus voor de eigen schoolcollectie.</a:t>
            </a:r>
          </a:p>
          <a:p>
            <a:pPr lvl="0" indent="-457200">
              <a:buClr>
                <a:srgbClr val="FF7320"/>
              </a:buClr>
              <a:buSzPct val="80000"/>
              <a:defRPr/>
            </a:pPr>
            <a:endParaRPr lang="nl-NL" sz="1100" dirty="0" smtClean="0">
              <a:cs typeface="Arial" pitchFamily="34" charset="0"/>
            </a:endParaRPr>
          </a:p>
          <a:p>
            <a:pPr lvl="0" indent="-457200">
              <a:buClr>
                <a:srgbClr val="FF7320"/>
              </a:buClr>
              <a:buSzPct val="80000"/>
              <a:defRPr/>
            </a:pPr>
            <a:r>
              <a:rPr lang="nl-NL" sz="1100" i="1" dirty="0" smtClean="0">
                <a:cs typeface="Arial" pitchFamily="34" charset="0"/>
              </a:rPr>
              <a:t>Indien mogelijk maak je dit al concreet door het noemen van cijfers of activiteiten.</a:t>
            </a:r>
            <a:endParaRPr lang="nl-NL" sz="1100" dirty="0" smtClean="0"/>
          </a:p>
          <a:p>
            <a:endParaRPr lang="nl-NL" sz="1100" dirty="0" smtClean="0"/>
          </a:p>
          <a:p>
            <a:r>
              <a:rPr lang="nl-NL" sz="1100" dirty="0" smtClean="0"/>
              <a:t>Lees voor een uitgebreidere toelichting de beschrijving van de Bibliotheek </a:t>
            </a:r>
            <a:r>
              <a:rPr lang="nl-NL" sz="1100" i="1" dirty="0" smtClean="0"/>
              <a:t>op school </a:t>
            </a:r>
            <a:r>
              <a:rPr lang="nl-NL" sz="1100" dirty="0" smtClean="0"/>
              <a:t>op </a:t>
            </a:r>
            <a:r>
              <a:rPr lang="nl-NL" sz="1100" dirty="0" err="1" smtClean="0">
                <a:hlinkClick r:id="rId3"/>
              </a:rPr>
              <a:t>www.debibliotheekopschool.nl</a:t>
            </a:r>
            <a:endParaRPr lang="nl-NL" sz="1100" dirty="0" smtClean="0"/>
          </a:p>
          <a:p>
            <a:endParaRPr lang="nl-NL" sz="1100" dirty="0" smtClean="0"/>
          </a:p>
          <a:p>
            <a:endParaRPr lang="nl-NL" sz="1100" dirty="0" smtClean="0"/>
          </a:p>
          <a:p>
            <a:endParaRPr lang="nl-NL" sz="1100" dirty="0" smtClean="0">
              <a:solidFill>
                <a:srgbClr val="FF0000"/>
              </a:solidFill>
            </a:endParaRPr>
          </a:p>
          <a:p>
            <a:endParaRPr lang="nl-NL" sz="1100"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29</a:t>
            </a:fld>
            <a:endParaRPr lang="nl-NL"/>
          </a:p>
        </p:txBody>
      </p:sp>
    </p:spTree>
    <p:extLst>
      <p:ext uri="{BB962C8B-B14F-4D97-AF65-F5344CB8AC3E}">
        <p14:creationId xmlns:p14="http://schemas.microsoft.com/office/powerpoint/2010/main" val="2084347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Als bibliotheek en school (en gemeente) hebben we dezelfde thema’s waar we mee bezig zijn. en de daarbij horende zelfde zorgen en kansen.</a:t>
            </a:r>
          </a:p>
          <a:p>
            <a:endParaRPr lang="nl-NL" dirty="0"/>
          </a:p>
          <a:p>
            <a:r>
              <a:rPr lang="nl-NL" dirty="0" smtClean="0"/>
              <a:t>Kinderen met taalachterstanden in scholen zijn de laaggeletterden van de toekomst.</a:t>
            </a:r>
          </a:p>
          <a:p>
            <a:endParaRPr lang="nl-NL" dirty="0"/>
          </a:p>
          <a:p>
            <a:r>
              <a:rPr lang="nl-NL" dirty="0" smtClean="0"/>
              <a:t>Onderzoek wijst uit dat lezen en voorlezen substantieel bijdragen aan het vergroten van de woordenschat en het vergroten van de geletterdheid. De opbrengsten van veel lezen en voorlezen zijn meetbaar!</a:t>
            </a:r>
          </a:p>
          <a:p>
            <a:endParaRPr lang="nl-NL" dirty="0"/>
          </a:p>
          <a:p>
            <a:r>
              <a:rPr lang="nl-NL" dirty="0" smtClean="0"/>
              <a:t>Dat lezen en de taalontwikkeling zo met elkaar verbonden zijn, biedt grote kansen voor samenwerking. Hier valt dus winst te behalen!</a:t>
            </a:r>
          </a:p>
          <a:p>
            <a:endParaRPr lang="nl-NL" dirty="0"/>
          </a:p>
          <a:p>
            <a:r>
              <a:rPr lang="nl-NL" dirty="0" smtClean="0"/>
              <a:t>De ouders zijn een onmisbare schakel in dit verhaal. Door hen al vroeg te betrekken bij de leesontwikkeling van hun kind en te stimuleren thuis ook te lezen en voorlezen, wordt de kans op succes het grootst en kunnen we samen laaggeletterdheid niet alleen voorkomen, maar ook verminderen.</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a:t>
            </a:fld>
            <a:endParaRPr lang="nl-NL"/>
          </a:p>
        </p:txBody>
      </p:sp>
    </p:spTree>
    <p:extLst>
      <p:ext uri="{BB962C8B-B14F-4D97-AF65-F5344CB8AC3E}">
        <p14:creationId xmlns:p14="http://schemas.microsoft.com/office/powerpoint/2010/main" val="2624737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9768" y="4715153"/>
            <a:ext cx="5438140" cy="4784670"/>
          </a:xfrm>
        </p:spPr>
        <p:txBody>
          <a:bodyPr/>
          <a:lstStyle/>
          <a:p>
            <a:r>
              <a:rPr lang="nl-NL" b="1" dirty="0" smtClean="0"/>
              <a:t>Over bouwsteen Monitor</a:t>
            </a:r>
          </a:p>
          <a:p>
            <a:endParaRPr lang="nl-NL" dirty="0" smtClean="0"/>
          </a:p>
          <a:p>
            <a:r>
              <a:rPr lang="nl-NL" dirty="0" smtClean="0"/>
              <a:t>Kinderen </a:t>
            </a:r>
            <a:r>
              <a:rPr lang="nl-NL" dirty="0"/>
              <a:t>die meer lezen zijn beter in taal. Dit positieve gegeven komt onweerlegbaar naar voren uit </a:t>
            </a:r>
            <a:r>
              <a:rPr lang="nl-NL" dirty="0" smtClean="0"/>
              <a:t>wetenschappelijk onderzoek</a:t>
            </a:r>
            <a:r>
              <a:rPr lang="nl-NL" dirty="0"/>
              <a:t>. Voor bibliotheken en scholen wijst dit gegeven op een gemeenschappelijk belang en werkterrein: </a:t>
            </a:r>
            <a:r>
              <a:rPr lang="nl-NL" dirty="0" smtClean="0"/>
              <a:t>de taalontwikkeling </a:t>
            </a:r>
            <a:r>
              <a:rPr lang="nl-NL" dirty="0"/>
              <a:t>van kinderen. Maar hoe pak je dat effectief aan in een tijd van krimpende budgetten? </a:t>
            </a:r>
            <a:endParaRPr lang="nl-NL" dirty="0" smtClean="0"/>
          </a:p>
          <a:p>
            <a:endParaRPr lang="nl-NL" dirty="0"/>
          </a:p>
          <a:p>
            <a:r>
              <a:rPr lang="nl-NL" dirty="0" smtClean="0"/>
              <a:t>De </a:t>
            </a:r>
            <a:r>
              <a:rPr lang="nl-NL" dirty="0"/>
              <a:t>Monitor </a:t>
            </a:r>
            <a:r>
              <a:rPr lang="nl-NL" dirty="0" smtClean="0"/>
              <a:t>de Bibliotheek </a:t>
            </a:r>
            <a:r>
              <a:rPr lang="nl-NL" i="1" dirty="0"/>
              <a:t>op school </a:t>
            </a:r>
            <a:r>
              <a:rPr lang="nl-NL" dirty="0" smtClean="0"/>
              <a:t>helpt </a:t>
            </a:r>
            <a:r>
              <a:rPr lang="nl-NL" dirty="0"/>
              <a:t>deze vraag te beantwoorden. Met behulp </a:t>
            </a:r>
            <a:r>
              <a:rPr lang="nl-NL" dirty="0" smtClean="0"/>
              <a:t>van dit digitale instrument kunnen </a:t>
            </a:r>
            <a:r>
              <a:rPr lang="nl-NL" dirty="0"/>
              <a:t>gemeenten, scholen en bibliotheken hun beleid preciezer richten op de zaken die ertoe doen </a:t>
            </a:r>
            <a:r>
              <a:rPr lang="nl-NL" dirty="0" smtClean="0"/>
              <a:t>en meten </a:t>
            </a:r>
            <a:r>
              <a:rPr lang="nl-NL" dirty="0"/>
              <a:t>of hun inspanningen het gewenste resultaat hebben</a:t>
            </a:r>
            <a:r>
              <a:rPr lang="nl-NL" dirty="0" smtClean="0"/>
              <a:t>.</a:t>
            </a:r>
          </a:p>
          <a:p>
            <a:endParaRPr lang="nl-NL" dirty="0"/>
          </a:p>
          <a:p>
            <a:r>
              <a:rPr lang="nl-NL" dirty="0" smtClean="0"/>
              <a:t>Het </a:t>
            </a:r>
            <a:r>
              <a:rPr lang="nl-NL" dirty="0"/>
              <a:t>doel van de monitor is om de dialoog tussen school en bibliotheek te voeden, door een basis te bieden voor </a:t>
            </a:r>
            <a:r>
              <a:rPr lang="nl-NL" dirty="0" smtClean="0"/>
              <a:t>een doelgerichte </a:t>
            </a:r>
            <a:r>
              <a:rPr lang="nl-NL" dirty="0"/>
              <a:t>samenwerking en voor het meten van de effecten ervan. Iedere meting biedt nieuwe informatie </a:t>
            </a:r>
            <a:r>
              <a:rPr lang="nl-NL" dirty="0" smtClean="0"/>
              <a:t>voor (</a:t>
            </a:r>
            <a:r>
              <a:rPr lang="nl-NL" dirty="0"/>
              <a:t>nieuwe) afspraken, waardoor de samenwerking steeds gerichter wordt ingezet. Deze </a:t>
            </a:r>
            <a:r>
              <a:rPr lang="nl-NL" dirty="0" smtClean="0"/>
              <a:t>werkwijze </a:t>
            </a:r>
            <a:r>
              <a:rPr lang="nl-NL" dirty="0"/>
              <a:t>is vergelijkbaar </a:t>
            </a:r>
            <a:r>
              <a:rPr lang="nl-NL" dirty="0" smtClean="0"/>
              <a:t>met de </a:t>
            </a:r>
            <a:r>
              <a:rPr lang="nl-NL" dirty="0"/>
              <a:t>werkwijze bij opbrengstgericht werken, die steeds meer scholen hanteren om de resultaten van hun onderwijs </a:t>
            </a:r>
            <a:r>
              <a:rPr lang="nl-NL" dirty="0" smtClean="0"/>
              <a:t>te verbeteren</a:t>
            </a:r>
            <a:r>
              <a:rPr lang="nl-NL" dirty="0"/>
              <a:t>. </a:t>
            </a:r>
            <a:endParaRPr lang="nl-NL" dirty="0" smtClean="0"/>
          </a:p>
          <a:p>
            <a:endParaRPr lang="nl-NL" dirty="0"/>
          </a:p>
          <a:p>
            <a:r>
              <a:rPr lang="nl-NL" dirty="0" smtClean="0"/>
              <a:t>Kort </a:t>
            </a:r>
            <a:r>
              <a:rPr lang="nl-NL" dirty="0"/>
              <a:t>samengevat komt deze aanpak neer op een cyclus met vier opeenvolgende stappen:</a:t>
            </a:r>
          </a:p>
          <a:p>
            <a:r>
              <a:rPr lang="nl-NL" dirty="0"/>
              <a:t>1. gegevens analyseren (wat is de stand van zaken?)</a:t>
            </a:r>
          </a:p>
          <a:p>
            <a:r>
              <a:rPr lang="nl-NL" dirty="0"/>
              <a:t>2. doelen stellen (wat willen we bereiken?)</a:t>
            </a:r>
          </a:p>
          <a:p>
            <a:r>
              <a:rPr lang="nl-NL" dirty="0"/>
              <a:t>3. werkwijzen afspreken (hoe willen we dat voor elkaar krijgen?)</a:t>
            </a:r>
          </a:p>
          <a:p>
            <a:r>
              <a:rPr lang="nl-NL" dirty="0"/>
              <a:t>4. uitvoeren (de afspraken in praktijk brengen)</a:t>
            </a:r>
          </a:p>
          <a:p>
            <a:r>
              <a:rPr lang="nl-NL" dirty="0"/>
              <a:t>De cijfermatige gegevens uit de monitor bieden de basis voor deze werkwijze.</a:t>
            </a:r>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30</a:t>
            </a:fld>
            <a:endParaRPr lang="nl-NL"/>
          </a:p>
        </p:txBody>
      </p:sp>
    </p:spTree>
    <p:extLst>
      <p:ext uri="{BB962C8B-B14F-4D97-AF65-F5344CB8AC3E}">
        <p14:creationId xmlns:p14="http://schemas.microsoft.com/office/powerpoint/2010/main" val="1003046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9768" y="4531271"/>
            <a:ext cx="5438140" cy="5184576"/>
          </a:xfrm>
        </p:spPr>
        <p:txBody>
          <a:bodyPr/>
          <a:lstStyle/>
          <a:p>
            <a:r>
              <a:rPr lang="nl-NL" sz="1050" dirty="0" smtClean="0"/>
              <a:t>Hoe werkt die jaarlijkse meting precies en waar zit de meerwaarde?</a:t>
            </a:r>
          </a:p>
          <a:p>
            <a:endParaRPr lang="nl-NL" sz="1050" dirty="0" smtClean="0"/>
          </a:p>
          <a:p>
            <a:r>
              <a:rPr lang="nl-NL" sz="1050" b="1" dirty="0" smtClean="0"/>
              <a:t>Resultaten </a:t>
            </a:r>
            <a:r>
              <a:rPr lang="nl-NL" sz="1050" b="1" dirty="0"/>
              <a:t>analyseren</a:t>
            </a:r>
          </a:p>
          <a:p>
            <a:r>
              <a:rPr lang="nl-NL" sz="1050" dirty="0"/>
              <a:t>De Bibliotheek verzamelt gegevens in de monitor en </a:t>
            </a:r>
            <a:r>
              <a:rPr lang="nl-NL" sz="1050" dirty="0" smtClean="0"/>
              <a:t>maakt een </a:t>
            </a:r>
            <a:r>
              <a:rPr lang="nl-NL" sz="1050" dirty="0"/>
              <a:t>analyse. Het blijkt bijvoorbeeld dat het </a:t>
            </a:r>
            <a:r>
              <a:rPr lang="nl-NL" sz="1050" dirty="0" smtClean="0"/>
              <a:t>leesgedrag inzakt </a:t>
            </a:r>
            <a:r>
              <a:rPr lang="nl-NL" sz="1050" dirty="0"/>
              <a:t>in groep 7, of dat er te weinig lijn zit in het </a:t>
            </a:r>
            <a:r>
              <a:rPr lang="nl-NL" sz="1050" dirty="0" smtClean="0"/>
              <a:t>onderwijs in </a:t>
            </a:r>
            <a:r>
              <a:rPr lang="nl-NL" sz="1050" dirty="0"/>
              <a:t>informatievaardigheden. Het team krijgt een </a:t>
            </a:r>
            <a:r>
              <a:rPr lang="nl-NL" sz="1050" dirty="0" smtClean="0"/>
              <a:t>rapportage met </a:t>
            </a:r>
            <a:r>
              <a:rPr lang="nl-NL" sz="1050" dirty="0"/>
              <a:t>de belangrijkste uitkomsten</a:t>
            </a:r>
            <a:r>
              <a:rPr lang="nl-NL" sz="1050" dirty="0" smtClean="0"/>
              <a:t>.</a:t>
            </a:r>
          </a:p>
          <a:p>
            <a:endParaRPr lang="nl-NL" sz="1050" dirty="0"/>
          </a:p>
          <a:p>
            <a:r>
              <a:rPr lang="nl-NL" sz="1050" b="1" dirty="0"/>
              <a:t>Doelen stellen</a:t>
            </a:r>
          </a:p>
          <a:p>
            <a:r>
              <a:rPr lang="nl-NL" sz="1050" dirty="0"/>
              <a:t>Op basis van de analyse stellen de Bibliotheek en het </a:t>
            </a:r>
            <a:r>
              <a:rPr lang="nl-NL" sz="1050" dirty="0" smtClean="0"/>
              <a:t>team doelen </a:t>
            </a:r>
            <a:r>
              <a:rPr lang="nl-NL" sz="1050" dirty="0"/>
              <a:t>op voor de komende periode, bijvoorbeeld: ‘we </a:t>
            </a:r>
            <a:r>
              <a:rPr lang="nl-NL" sz="1050" dirty="0" smtClean="0"/>
              <a:t>gaan meer </a:t>
            </a:r>
            <a:r>
              <a:rPr lang="nl-NL" sz="1050" dirty="0"/>
              <a:t>met boeken doen bij de zaakvakken’ of ‘we gaan </a:t>
            </a:r>
            <a:r>
              <a:rPr lang="nl-NL" sz="1050" dirty="0" smtClean="0"/>
              <a:t>meer planmatig </a:t>
            </a:r>
            <a:r>
              <a:rPr lang="nl-NL" sz="1050" dirty="0"/>
              <a:t>werken aan informatievaardigheden</a:t>
            </a:r>
            <a:r>
              <a:rPr lang="nl-NL" sz="1050" dirty="0" smtClean="0"/>
              <a:t>’.</a:t>
            </a:r>
          </a:p>
          <a:p>
            <a:endParaRPr lang="nl-NL" sz="1050" dirty="0"/>
          </a:p>
          <a:p>
            <a:r>
              <a:rPr lang="nl-NL" sz="1050" b="1" dirty="0"/>
              <a:t>Werkwijzen bepalen</a:t>
            </a:r>
          </a:p>
          <a:p>
            <a:r>
              <a:rPr lang="nl-NL" sz="1050" dirty="0"/>
              <a:t>Bij de doelen worden werkwijzen afgesproken, bijvoorbeeld</a:t>
            </a:r>
            <a:r>
              <a:rPr lang="nl-NL" sz="1050" dirty="0" smtClean="0"/>
              <a:t>: ‘</a:t>
            </a:r>
            <a:r>
              <a:rPr lang="nl-NL" sz="1050" dirty="0"/>
              <a:t>de leerkrachten in groep 6 en 7 doen een keer </a:t>
            </a:r>
            <a:r>
              <a:rPr lang="nl-NL" sz="1050" dirty="0" smtClean="0"/>
              <a:t>per week </a:t>
            </a:r>
            <a:r>
              <a:rPr lang="nl-NL" sz="1050" dirty="0"/>
              <a:t>een boekintroductie bij het vak geschiedenis’, </a:t>
            </a:r>
            <a:r>
              <a:rPr lang="nl-NL" sz="1050" dirty="0" smtClean="0"/>
              <a:t>of ‘</a:t>
            </a:r>
            <a:r>
              <a:rPr lang="nl-NL" sz="1050" dirty="0"/>
              <a:t>de bovenbouwleerkrachten gaan een cursus </a:t>
            </a:r>
            <a:r>
              <a:rPr lang="nl-NL" sz="1050" dirty="0" smtClean="0"/>
              <a:t>informatievaardigheden volgen’.</a:t>
            </a:r>
          </a:p>
          <a:p>
            <a:endParaRPr lang="nl-NL" sz="1050" dirty="0" smtClean="0"/>
          </a:p>
          <a:p>
            <a:r>
              <a:rPr lang="nl-NL" sz="1050" b="1" dirty="0"/>
              <a:t>Uitvoeren</a:t>
            </a:r>
          </a:p>
          <a:p>
            <a:r>
              <a:rPr lang="nl-NL" sz="1050" dirty="0"/>
              <a:t>De school en de Bibliotheek voeren voor een </a:t>
            </a:r>
            <a:r>
              <a:rPr lang="nl-NL" sz="1050" dirty="0" smtClean="0"/>
              <a:t>afgesproken periode </a:t>
            </a:r>
            <a:r>
              <a:rPr lang="nl-NL" sz="1050" dirty="0"/>
              <a:t>de werkwijzen uit en bekijken wat de </a:t>
            </a:r>
            <a:r>
              <a:rPr lang="nl-NL" sz="1050" dirty="0" smtClean="0"/>
              <a:t>opbrengst is</a:t>
            </a:r>
            <a:r>
              <a:rPr lang="nl-NL" sz="1050" dirty="0"/>
              <a:t>. Zo nodig wordt de werkwijze aangepast. Er wordt</a:t>
            </a:r>
          </a:p>
          <a:p>
            <a:r>
              <a:rPr lang="nl-NL" sz="1050" dirty="0"/>
              <a:t>toegewerkt naar de volgende meting van de monitor</a:t>
            </a:r>
            <a:r>
              <a:rPr lang="nl-NL" sz="1050" dirty="0" smtClean="0"/>
              <a:t>, waaruit </a:t>
            </a:r>
            <a:r>
              <a:rPr lang="nl-NL" sz="1050" dirty="0"/>
              <a:t>precies zal blijken wat de aanpak heeft </a:t>
            </a:r>
            <a:r>
              <a:rPr lang="nl-NL" sz="1050" dirty="0" smtClean="0"/>
              <a:t>opgeleverd en </a:t>
            </a:r>
            <a:r>
              <a:rPr lang="nl-NL" sz="1050" dirty="0"/>
              <a:t>welke andere ontwikkelingen mogelijk om actie vragen</a:t>
            </a:r>
            <a:r>
              <a:rPr lang="nl-NL" sz="1050" dirty="0" smtClean="0"/>
              <a:t>.</a:t>
            </a:r>
          </a:p>
          <a:p>
            <a:endParaRPr lang="nl-NL" sz="105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sz="1050" dirty="0" smtClean="0"/>
              <a:t>Het aantal deelnemers groeit nog ieder jaar. Inmiddels is dit de grootste databank met gegevens over de leesbeleving van kinderen.</a:t>
            </a:r>
          </a:p>
          <a:p>
            <a:endParaRPr lang="nl-NL" sz="1050" b="1" dirty="0" smtClean="0">
              <a:ea typeface="ＭＳ Ｐゴシック" pitchFamily="34" charset="-128"/>
            </a:endParaRPr>
          </a:p>
          <a:p>
            <a:r>
              <a:rPr lang="nl-NL" sz="1050" b="1" dirty="0" smtClean="0">
                <a:ea typeface="ＭＳ Ｐゴシック" pitchFamily="34" charset="-128"/>
              </a:rPr>
              <a:t>Meting 2014-2015</a:t>
            </a:r>
          </a:p>
          <a:p>
            <a:pPr marL="285750" lvl="0" indent="-285750">
              <a:buFont typeface="Arial" pitchFamily="34" charset="0"/>
              <a:buChar char="•"/>
            </a:pPr>
            <a:r>
              <a:rPr lang="nl-NL" sz="1050" dirty="0" smtClean="0">
                <a:ea typeface="ＭＳ Ｐゴシック" pitchFamily="34" charset="-128"/>
              </a:rPr>
              <a:t>Ca. 96.000 leerlingen</a:t>
            </a:r>
          </a:p>
          <a:p>
            <a:pPr marL="285750" lvl="0" indent="-285750">
              <a:buFont typeface="Arial" pitchFamily="34" charset="0"/>
              <a:buChar char="•"/>
            </a:pPr>
            <a:r>
              <a:rPr lang="nl-NL" sz="1050" dirty="0" smtClean="0">
                <a:ea typeface="ＭＳ Ｐゴシック" pitchFamily="34" charset="-128"/>
              </a:rPr>
              <a:t>Ca. 9600 leerkrachten	</a:t>
            </a:r>
          </a:p>
          <a:p>
            <a:pPr marL="285750" lvl="0" indent="-285750">
              <a:buFont typeface="Arial" pitchFamily="34" charset="0"/>
              <a:buChar char="•"/>
            </a:pPr>
            <a:r>
              <a:rPr lang="nl-NL" sz="1050" dirty="0" smtClean="0">
                <a:ea typeface="ＭＳ Ｐゴシック" pitchFamily="34" charset="-128"/>
              </a:rPr>
              <a:t>Ca. 900 leesconsulenten</a:t>
            </a:r>
          </a:p>
          <a:p>
            <a:r>
              <a:rPr lang="nl-NL" sz="1050" dirty="0" smtClean="0">
                <a:ea typeface="ＭＳ Ｐゴシック" pitchFamily="34" charset="-128"/>
              </a:rPr>
              <a:t>Deze aantallen maken het mogelijk om representatieve landelijke gemiddelden te berekenen</a:t>
            </a:r>
          </a:p>
          <a:p>
            <a:endParaRPr lang="nl-NL" sz="1050"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31</a:t>
            </a:fld>
            <a:endParaRPr lang="nl-NL" dirty="0"/>
          </a:p>
        </p:txBody>
      </p:sp>
    </p:spTree>
    <p:extLst>
      <p:ext uri="{BB962C8B-B14F-4D97-AF65-F5344CB8AC3E}">
        <p14:creationId xmlns:p14="http://schemas.microsoft.com/office/powerpoint/2010/main" val="1856505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monitor zijn drie profielen opgenomen:</a:t>
            </a:r>
          </a:p>
          <a:p>
            <a:r>
              <a:rPr lang="nl-NL" dirty="0"/>
              <a:t>1. profiel van de enthousiaste lezer</a:t>
            </a:r>
          </a:p>
          <a:p>
            <a:r>
              <a:rPr lang="nl-NL" dirty="0" smtClean="0"/>
              <a:t>2</a:t>
            </a:r>
            <a:r>
              <a:rPr lang="nl-NL" dirty="0"/>
              <a:t>. profiel van de </a:t>
            </a:r>
            <a:r>
              <a:rPr lang="nl-NL" dirty="0" err="1"/>
              <a:t>leesbevorderende</a:t>
            </a:r>
            <a:r>
              <a:rPr lang="nl-NL" dirty="0"/>
              <a:t> leerkracht</a:t>
            </a:r>
          </a:p>
          <a:p>
            <a:r>
              <a:rPr lang="nl-NL" dirty="0" smtClean="0"/>
              <a:t>3</a:t>
            </a:r>
            <a:r>
              <a:rPr lang="nl-NL" dirty="0"/>
              <a:t>. profiel van de betrokken </a:t>
            </a:r>
            <a:r>
              <a:rPr lang="nl-NL" dirty="0" smtClean="0"/>
              <a:t>ouder</a:t>
            </a:r>
          </a:p>
          <a:p>
            <a:endParaRPr lang="nl-NL" dirty="0"/>
          </a:p>
          <a:p>
            <a:r>
              <a:rPr lang="nl-NL" dirty="0"/>
              <a:t>Het doel van de profielen is in de eerste plaats om in een oogopslag de kerngegevens van lezers, leerkrachten en </a:t>
            </a:r>
            <a:r>
              <a:rPr lang="nl-NL" dirty="0" smtClean="0"/>
              <a:t>ouders bij </a:t>
            </a:r>
            <a:r>
              <a:rPr lang="nl-NL" dirty="0"/>
              <a:t>elkaar te zien, zonder daarvoor eerst alle gegevens afzonderlijk in de monitor te hoeven raadplegen. De </a:t>
            </a:r>
            <a:r>
              <a:rPr lang="nl-NL" dirty="0" smtClean="0"/>
              <a:t>profielen zijn </a:t>
            </a:r>
            <a:r>
              <a:rPr lang="nl-NL" dirty="0"/>
              <a:t>dus een soort samenvatting van de kerngegevens waarmee je direct kunt (laten) zien ‘hoe de vlag erbij hangt</a:t>
            </a:r>
            <a:r>
              <a:rPr lang="nl-NL" dirty="0" smtClean="0"/>
              <a:t>’.</a:t>
            </a:r>
          </a:p>
          <a:p>
            <a:endParaRPr lang="nl-NL" dirty="0"/>
          </a:p>
          <a:p>
            <a:r>
              <a:rPr lang="nl-NL" dirty="0"/>
              <a:t>Een tweede doel van de profielen is om in het overleg met scholen doelen te kunnen formuleren op een hoger </a:t>
            </a:r>
            <a:r>
              <a:rPr lang="nl-NL" dirty="0" smtClean="0"/>
              <a:t>niveau dan </a:t>
            </a:r>
            <a:r>
              <a:rPr lang="nl-NL" dirty="0"/>
              <a:t>alleen gericht op een bepaalde groep of activiteit. Je kunt bijvoorbeeld afspreken: ‘het percentage enthousiaste</a:t>
            </a:r>
          </a:p>
          <a:p>
            <a:r>
              <a:rPr lang="nl-NL" dirty="0"/>
              <a:t>lezers gaat volgend jaar omhoog tot ten minste 60 procent’. Vervolgens bekijk je in de monitor op welke </a:t>
            </a:r>
            <a:r>
              <a:rPr lang="nl-NL" dirty="0" smtClean="0"/>
              <a:t>deelvariabelen van </a:t>
            </a:r>
            <a:r>
              <a:rPr lang="nl-NL" dirty="0"/>
              <a:t>het profiel de leerlingen uitvallen en in welke groepen zich dit vooral voordoet. Zo stel je vast op welke groepen </a:t>
            </a:r>
            <a:r>
              <a:rPr lang="nl-NL" dirty="0" smtClean="0"/>
              <a:t>en welke </a:t>
            </a:r>
            <a:r>
              <a:rPr lang="nl-NL" dirty="0"/>
              <a:t>gedragingen de inzet zich de komende periode zal moeten richten om het doel te halen</a:t>
            </a:r>
            <a:r>
              <a:rPr lang="nl-NL" dirty="0" smtClean="0"/>
              <a:t>.</a:t>
            </a:r>
          </a:p>
          <a:p>
            <a:endParaRPr lang="nl-NL" dirty="0"/>
          </a:p>
          <a:p>
            <a:r>
              <a:rPr lang="nl-NL" dirty="0" smtClean="0"/>
              <a:t>Hier als voorbeeld het landelijke profiel over alle 96.000 leerlingen en 9.600 leerkrachten in 2014. Dit toont dat we het al best heel aardig doen, maar dat er nog zeker een wereld te winnen valt!</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32</a:t>
            </a:fld>
            <a:endParaRPr lang="nl-NL"/>
          </a:p>
        </p:txBody>
      </p:sp>
    </p:spTree>
    <p:extLst>
      <p:ext uri="{BB962C8B-B14F-4D97-AF65-F5344CB8AC3E}">
        <p14:creationId xmlns:p14="http://schemas.microsoft.com/office/powerpoint/2010/main" val="236502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smtClean="0"/>
              <a:t>Over bouwsteen Expertise en Activiteiten</a:t>
            </a:r>
          </a:p>
          <a:p>
            <a:endParaRPr lang="nl-NL" sz="1200" b="1" dirty="0" smtClean="0"/>
          </a:p>
          <a:p>
            <a:r>
              <a:rPr lang="nl-NL" sz="1200" b="1" dirty="0" smtClean="0"/>
              <a:t>Achtergrondinformatie:</a:t>
            </a:r>
          </a:p>
          <a:p>
            <a:pPr marL="0" marR="0" indent="0" algn="l" defTabSz="914400" rtl="0" eaLnBrk="1" fontAlgn="auto" latinLnBrk="0" hangingPunct="1">
              <a:lnSpc>
                <a:spcPct val="100000"/>
              </a:lnSpc>
              <a:spcBef>
                <a:spcPts val="0"/>
              </a:spcBef>
              <a:spcAft>
                <a:spcPts val="0"/>
              </a:spcAft>
              <a:buClrTx/>
              <a:buSzTx/>
              <a:buFontTx/>
              <a:buNone/>
              <a:tabLst/>
              <a:defRPr/>
            </a:pPr>
            <a:r>
              <a:rPr lang="nl-NL" i="1" dirty="0" smtClean="0"/>
              <a:t>(Samenwerken aan een sterke leescultuur, beleidsplan van St. Lezen 2013 – 2016)</a:t>
            </a:r>
          </a:p>
          <a:p>
            <a:endParaRPr lang="nl-NL" sz="1200" b="0" dirty="0" smtClean="0"/>
          </a:p>
          <a:p>
            <a:endParaRPr lang="nl-NL" dirty="0" smtClean="0"/>
          </a:p>
          <a:p>
            <a:r>
              <a:rPr lang="nl-NL" dirty="0" smtClean="0"/>
              <a:t>De leesconsulent is het gezicht van de bibliotheek in de school. Zij is 2-4 uur per week beschikbaar voor taken als:</a:t>
            </a:r>
          </a:p>
          <a:p>
            <a:pPr marL="171450" indent="-171450">
              <a:buFont typeface="Arial" pitchFamily="34" charset="0"/>
              <a:buChar char="•"/>
            </a:pPr>
            <a:r>
              <a:rPr lang="nl-NL" dirty="0" smtClean="0"/>
              <a:t>Leveren van advies en ondersteuning aan de leescoördinator</a:t>
            </a:r>
          </a:p>
          <a:p>
            <a:pPr marL="171450" indent="-171450">
              <a:buFont typeface="Arial" pitchFamily="34" charset="0"/>
              <a:buChar char="•"/>
            </a:pPr>
            <a:r>
              <a:rPr lang="nl-NL" dirty="0" smtClean="0"/>
              <a:t>Helpen bij het formuleren van de visie op leesbevordering en mediawijsheid</a:t>
            </a:r>
          </a:p>
          <a:p>
            <a:pPr marL="171450" indent="-171450">
              <a:buFont typeface="Arial" pitchFamily="34" charset="0"/>
              <a:buChar char="•"/>
            </a:pPr>
            <a:r>
              <a:rPr lang="nl-NL" dirty="0" smtClean="0"/>
              <a:t>Stimuleren van het Leesklimaat: leesbeleving/leesmotivatie</a:t>
            </a:r>
          </a:p>
          <a:p>
            <a:pPr marL="171450" indent="-171450">
              <a:buFont typeface="Arial" pitchFamily="34" charset="0"/>
              <a:buChar char="•"/>
            </a:pPr>
            <a:r>
              <a:rPr lang="nl-NL" dirty="0" smtClean="0"/>
              <a:t>Professionaliseren van de leesbevordering</a:t>
            </a:r>
          </a:p>
          <a:p>
            <a:pPr marL="171450" indent="-171450">
              <a:buFont typeface="Arial" pitchFamily="34" charset="0"/>
              <a:buChar char="•"/>
            </a:pPr>
            <a:r>
              <a:rPr lang="nl-NL" dirty="0" smtClean="0"/>
              <a:t>Begeleiden bij het invullen van de monitor</a:t>
            </a:r>
          </a:p>
          <a:p>
            <a:pPr marL="171450" indent="-171450">
              <a:buFont typeface="Arial" pitchFamily="34" charset="0"/>
              <a:buChar char="•"/>
            </a:pPr>
            <a:r>
              <a:rPr lang="nl-NL" dirty="0" smtClean="0"/>
              <a:t>Uitvoeren van leesbevorderende en mediawijze activiteiten voor leerlingen, ouders en leerkrachten (voorbeeldrol)</a:t>
            </a:r>
          </a:p>
          <a:p>
            <a:pPr marL="171450" indent="-171450">
              <a:buFont typeface="Arial" pitchFamily="34" charset="0"/>
              <a:buChar char="•"/>
            </a:pPr>
            <a:r>
              <a:rPr lang="nl-NL" dirty="0" smtClean="0"/>
              <a:t>Stimuleren van het vrij lezen en plezier in lezen</a:t>
            </a:r>
          </a:p>
          <a:p>
            <a:endParaRPr lang="nl-NL" dirty="0" smtClean="0"/>
          </a:p>
          <a:p>
            <a:r>
              <a:rPr lang="nl-NL" dirty="0" smtClean="0"/>
              <a:t>Noot: dit screenshot is aan te passen naar uw lokale situatie. Voor dit voorbeeld is een fictief persoon gebruikt. Gebruik voor jouw lokale versie de </a:t>
            </a:r>
            <a:r>
              <a:rPr lang="nl-NL" i="1" dirty="0" smtClean="0"/>
              <a:t>Even voorstellen</a:t>
            </a:r>
            <a:r>
              <a:rPr lang="nl-NL" dirty="0" smtClean="0"/>
              <a:t> poster uit de toolkit. </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33</a:t>
            </a:fld>
            <a:endParaRPr lang="nl-NL"/>
          </a:p>
        </p:txBody>
      </p:sp>
    </p:spTree>
    <p:extLst>
      <p:ext uri="{BB962C8B-B14F-4D97-AF65-F5344CB8AC3E}">
        <p14:creationId xmlns:p14="http://schemas.microsoft.com/office/powerpoint/2010/main" val="1929668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leescoördinator is de spil in het schoolteam als het gaat om collectie en leesbevordering en het eerste aanspreekpunt voor de leesconsulent van de bibliotheek. De leescoördinator volgt binnen de Bibliotheek </a:t>
            </a:r>
            <a:r>
              <a:rPr lang="nl-NL" i="1" dirty="0" smtClean="0"/>
              <a:t>op school </a:t>
            </a:r>
            <a:r>
              <a:rPr lang="nl-NL" dirty="0" smtClean="0"/>
              <a:t>de cursus Open Boek, of heeft een soortgelijke scholing afgerond. De leescoördinator heeft idealiter een vast aantal taakuren per week (liefst 2-4uur) voor deze functie. </a:t>
            </a:r>
          </a:p>
          <a:p>
            <a:endParaRPr lang="nl-NL" dirty="0" smtClean="0"/>
          </a:p>
          <a:p>
            <a:r>
              <a:rPr lang="nl-NL" dirty="0" smtClean="0"/>
              <a:t>De taken van de leescoördinator richten zich op:</a:t>
            </a:r>
          </a:p>
          <a:p>
            <a:pPr marL="171450" indent="-171450">
              <a:buFont typeface="Arial" pitchFamily="34" charset="0"/>
              <a:buChar char="•"/>
            </a:pPr>
            <a:r>
              <a:rPr lang="nl-NL" dirty="0" smtClean="0"/>
              <a:t>Het formuleert de visie op leesbevordering en mediawijsheid</a:t>
            </a:r>
          </a:p>
          <a:p>
            <a:pPr marL="171450" indent="-171450">
              <a:buFont typeface="Arial" pitchFamily="34" charset="0"/>
              <a:buChar char="•"/>
            </a:pPr>
            <a:r>
              <a:rPr lang="nl-NL" dirty="0" smtClean="0"/>
              <a:t>Het invullen van het Lees- en mediaplan en de jaarplanning in afstemming met directie en team </a:t>
            </a:r>
          </a:p>
          <a:p>
            <a:pPr marL="171450" indent="-171450">
              <a:buFont typeface="Arial" pitchFamily="34" charset="0"/>
              <a:buChar char="•"/>
            </a:pPr>
            <a:r>
              <a:rPr lang="nl-NL" dirty="0" smtClean="0"/>
              <a:t>Zorgen voor een aansluiting met het schoolwerkplan</a:t>
            </a:r>
          </a:p>
          <a:p>
            <a:pPr marL="171450" indent="-171450">
              <a:buFont typeface="Arial" pitchFamily="34" charset="0"/>
              <a:buChar char="•"/>
            </a:pPr>
            <a:r>
              <a:rPr lang="nl-NL" dirty="0" smtClean="0"/>
              <a:t>Zorgen voor de benodigde randvoorwaarden in samenwerking met de directie en bibliotheek</a:t>
            </a:r>
          </a:p>
          <a:p>
            <a:pPr marL="171450" indent="-171450">
              <a:buFont typeface="Arial" pitchFamily="34" charset="0"/>
              <a:buChar char="•"/>
            </a:pPr>
            <a:r>
              <a:rPr lang="nl-NL" dirty="0" smtClean="0"/>
              <a:t>Het bewaken van de structurele aandacht voor vrij lezen/voorlezen</a:t>
            </a:r>
          </a:p>
          <a:p>
            <a:pPr marL="171450" indent="-171450">
              <a:buFont typeface="Arial" pitchFamily="34" charset="0"/>
              <a:buChar char="•"/>
            </a:pPr>
            <a:r>
              <a:rPr lang="nl-NL" dirty="0" smtClean="0"/>
              <a:t>Het bewaken van de kwaliteit van leesbevorderende werkvormen</a:t>
            </a:r>
          </a:p>
          <a:p>
            <a:pPr marL="171450" indent="-171450">
              <a:buFont typeface="Arial" pitchFamily="34" charset="0"/>
              <a:buChar char="•"/>
            </a:pPr>
            <a:r>
              <a:rPr lang="nl-NL" dirty="0" smtClean="0"/>
              <a:t>Het initiëren van leesbevorderende projecten en activiteiten</a:t>
            </a:r>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34</a:t>
            </a:fld>
            <a:endParaRPr lang="nl-NL"/>
          </a:p>
        </p:txBody>
      </p:sp>
    </p:spTree>
    <p:extLst>
      <p:ext uri="{BB962C8B-B14F-4D97-AF65-F5344CB8AC3E}">
        <p14:creationId xmlns:p14="http://schemas.microsoft.com/office/powerpoint/2010/main" val="5767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inspirerende rol van de leerkracht niet te onderschatten. Kinderen hebben voorbeelden nodig. Door deze samenwerking, en door de kracht van goede leesconsulenten en leescoördinatoren,  zullen niet alleen de leerlingen meer gaan lezen en lezen leuker vinden. Ook de leerkrachten merken dat ze groeien in hun rol en maken kennis met meer nieuwe jeugdboeken.</a:t>
            </a:r>
          </a:p>
          <a:p>
            <a:endParaRPr lang="nl-NL" dirty="0" smtClean="0"/>
          </a:p>
          <a:p>
            <a:r>
              <a:rPr lang="nl-NL" b="1" dirty="0" smtClean="0"/>
              <a:t>Bouwsteen Collectie kun je hier ook toelichten</a:t>
            </a:r>
            <a:endParaRPr lang="nl-NL" b="1"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35</a:t>
            </a:fld>
            <a:endParaRPr lang="nl-NL"/>
          </a:p>
        </p:txBody>
      </p:sp>
    </p:spTree>
    <p:extLst>
      <p:ext uri="{BB962C8B-B14F-4D97-AF65-F5344CB8AC3E}">
        <p14:creationId xmlns:p14="http://schemas.microsoft.com/office/powerpoint/2010/main" val="2868749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Kan een aanpak als de Bibliotheek op school de leesmotivatie en groei in leesvaardigheid op peil houden?</a:t>
            </a:r>
          </a:p>
          <a:p>
            <a:r>
              <a:rPr lang="nl-NL" dirty="0"/>
              <a:t>Dit is de vraag die Thijs </a:t>
            </a:r>
            <a:r>
              <a:rPr lang="nl-NL" dirty="0" err="1"/>
              <a:t>Nielen</a:t>
            </a:r>
            <a:r>
              <a:rPr lang="nl-NL" dirty="0"/>
              <a:t> zich enkele jaren geleden stelde, voorafgaand aan zijn promotieonderzoek aan de Universiteit Leiden onder begeleiding van Adriana Bus. Begin 2016 zal </a:t>
            </a:r>
            <a:r>
              <a:rPr lang="nl-NL" dirty="0" err="1"/>
              <a:t>Nielen</a:t>
            </a:r>
            <a:r>
              <a:rPr lang="nl-NL" dirty="0"/>
              <a:t> zijn onderzoek afronden en zijn proefschrift publiceren. Inmiddels </a:t>
            </a:r>
            <a:r>
              <a:rPr lang="nl-NL" dirty="0" smtClean="0"/>
              <a:t>zijn de eerste  </a:t>
            </a:r>
            <a:r>
              <a:rPr lang="nl-NL" dirty="0"/>
              <a:t>bevindingen </a:t>
            </a:r>
            <a:r>
              <a:rPr lang="nl-NL" dirty="0" smtClean="0"/>
              <a:t>verschenen. Met als opvallendste: jongens worden wel beter in lezen, maar gaan het niet leuker vinden.</a:t>
            </a:r>
            <a:r>
              <a:rPr lang="nl-NL" dirty="0"/>
              <a:t/>
            </a:r>
            <a:br>
              <a:rPr lang="nl-NL" dirty="0"/>
            </a:br>
            <a:endParaRPr lang="nl-NL" dirty="0"/>
          </a:p>
          <a:p>
            <a:r>
              <a:rPr lang="nl-NL" dirty="0"/>
              <a:t>Er zijn verschillende mogelijkheden om extra aandacht te besteden aan de leesbevordering bij jongens, bijvoorbeeld door:</a:t>
            </a:r>
          </a:p>
          <a:p>
            <a:pPr marL="171450" indent="-171450">
              <a:buFont typeface="Arial" panose="020B0604020202020204" pitchFamily="34" charset="0"/>
              <a:buChar char="•"/>
            </a:pPr>
            <a:r>
              <a:rPr lang="nl-NL" dirty="0"/>
              <a:t>Te praten over lezen en leesgedrag, vooral met de minder enthousiaste lezers! </a:t>
            </a:r>
          </a:p>
          <a:p>
            <a:pPr marL="171450" indent="-171450">
              <a:buFont typeface="Arial" panose="020B0604020202020204" pitchFamily="34" charset="0"/>
              <a:buChar char="•"/>
            </a:pPr>
            <a:r>
              <a:rPr lang="nl-NL" dirty="0"/>
              <a:t>Er als leerkracht voor te zorgen dat je op de hoogte bent van het boekenaanbod en op zoek te gaan naar boeken die aansluiten bij de vaardigheden, voorkeuren en interesses van jongens.</a:t>
            </a:r>
          </a:p>
          <a:p>
            <a:pPr marL="171450" indent="-171450">
              <a:buFont typeface="Arial" panose="020B0604020202020204" pitchFamily="34" charset="0"/>
              <a:buChar char="•"/>
            </a:pPr>
            <a:r>
              <a:rPr lang="nl-NL" dirty="0"/>
              <a:t>Extra aandacht te besteden aan boeken specifiek gericht op jongens (bijvoorbeeld informatieve boeken of series als Boeken over Jongens). </a:t>
            </a:r>
          </a:p>
          <a:p>
            <a:pPr marL="171450" indent="-171450">
              <a:buFont typeface="Arial" panose="020B0604020202020204" pitchFamily="34" charset="0"/>
              <a:buChar char="•"/>
            </a:pPr>
            <a:r>
              <a:rPr lang="nl-NL" dirty="0"/>
              <a:t>Vaders meer te betrekken bij de leesontwikkeling van hun kinderen. Vrouwelijke rolmodellen zijn oververtegenwoordigd als het gaat om lezen. </a:t>
            </a:r>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36</a:t>
            </a:fld>
            <a:endParaRPr lang="nl-NL"/>
          </a:p>
        </p:txBody>
      </p:sp>
    </p:spTree>
    <p:extLst>
      <p:ext uri="{BB962C8B-B14F-4D97-AF65-F5344CB8AC3E}">
        <p14:creationId xmlns:p14="http://schemas.microsoft.com/office/powerpoint/2010/main" val="3241508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1" dirty="0" smtClean="0"/>
              <a:t>Maar natuurlijk kunnen we dit als school en bibliotheek niet alleen</a:t>
            </a:r>
          </a:p>
          <a:p>
            <a:endParaRPr lang="nl-NL" b="1" dirty="0" smtClean="0"/>
          </a:p>
          <a:p>
            <a:r>
              <a:rPr lang="nl-NL" dirty="0" smtClean="0"/>
              <a:t>Met het programma Boekstart (in de kinderopvang) laat de bibliotheek al zien dat ze de rol van de ouders op waarde schat. Ook binnen de Bibliotheek </a:t>
            </a:r>
            <a:r>
              <a:rPr lang="nl-NL" i="1" dirty="0" smtClean="0"/>
              <a:t>op school </a:t>
            </a:r>
            <a:r>
              <a:rPr lang="nl-NL" dirty="0" smtClean="0"/>
              <a:t>is er aandacht voor ouderbetrokkenheid. In samenspraak met de school zoeken we naar de beste manier om de ouders, die het </a:t>
            </a:r>
            <a:r>
              <a:rPr lang="nl-NL" dirty="0" err="1" smtClean="0"/>
              <a:t>het</a:t>
            </a:r>
            <a:r>
              <a:rPr lang="nl-NL" dirty="0" smtClean="0"/>
              <a:t> meest nodig hebben, te bereiken en te stimuleren het goede voorbeeld te geven.</a:t>
            </a:r>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37</a:t>
            </a:fld>
            <a:endParaRPr lang="nl-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wat kunnen we samen doen om met deze ouders in contact te komen?</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38</a:t>
            </a:fld>
            <a:endParaRPr lang="nl-NL"/>
          </a:p>
        </p:txBody>
      </p:sp>
    </p:spTree>
    <p:extLst>
      <p:ext uri="{BB962C8B-B14F-4D97-AF65-F5344CB8AC3E}">
        <p14:creationId xmlns:p14="http://schemas.microsoft.com/office/powerpoint/2010/main" val="3948072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smtClean="0"/>
          </a:p>
          <a:p>
            <a:pPr algn="l"/>
            <a:endParaRPr lang="nl-NL" dirty="0" smtClean="0"/>
          </a:p>
          <a:p>
            <a:pPr algn="l"/>
            <a:endParaRPr lang="nl-NL" dirty="0" smtClean="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39</a:t>
            </a:fld>
            <a:endParaRPr lang="nl-NL"/>
          </a:p>
        </p:txBody>
      </p:sp>
      <p:sp>
        <p:nvSpPr>
          <p:cNvPr id="5" name="Tijdelijke aanduiding voor notities 7"/>
          <p:cNvSpPr txBox="1">
            <a:spLocks/>
          </p:cNvSpPr>
          <p:nvPr/>
        </p:nvSpPr>
        <p:spPr>
          <a:xfrm>
            <a:off x="832168" y="4867553"/>
            <a:ext cx="5438140" cy="4466988"/>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nl-NL" dirty="0" smtClean="0"/>
              <a:t>Voor de beelddenkers.</a:t>
            </a:r>
          </a:p>
          <a:p>
            <a:r>
              <a:rPr lang="nl-NL" dirty="0" smtClean="0"/>
              <a:t>En om voelbaar te maken hoe belangrijk niet alleen de thuissituatie is, maar ook de kwaliteit van wat er op school gebeurt!</a:t>
            </a:r>
          </a:p>
        </p:txBody>
      </p:sp>
    </p:spTree>
    <p:extLst>
      <p:ext uri="{BB962C8B-B14F-4D97-AF65-F5344CB8AC3E}">
        <p14:creationId xmlns:p14="http://schemas.microsoft.com/office/powerpoint/2010/main" val="2425712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(Deze cijfers en meer zijn te vinden op </a:t>
            </a:r>
            <a:r>
              <a:rPr lang="nl-NL" dirty="0" err="1" smtClean="0"/>
              <a:t>www.leesmonitor.nu</a:t>
            </a:r>
            <a:r>
              <a:rPr lang="nl-NL" dirty="0" smtClean="0"/>
              <a:t>) </a:t>
            </a:r>
          </a:p>
          <a:p>
            <a:endParaRPr lang="nl-NL" dirty="0" smtClean="0"/>
          </a:p>
          <a:p>
            <a:r>
              <a:rPr lang="nl-NL" dirty="0" smtClean="0"/>
              <a:t>Laaggeletterdheid is een redelijk onzichtbaar probleem. Volwassenen zijn over het algemeen heel goed in staat hun laaggeletterdheid te verbergen. Gelukkig is er op grote schaal aandacht voor dit probleem en staat het op elke politieke agenda.</a:t>
            </a:r>
          </a:p>
          <a:p>
            <a:endParaRPr lang="en-US" dirty="0" smtClean="0"/>
          </a:p>
          <a:p>
            <a:r>
              <a:rPr lang="nl-NL" dirty="0" smtClean="0"/>
              <a:t>We weten van laaggeletterdheid dat het samen hangt met het opleidingsniveau of de buitenlandse afkomst, maar het is zeker niet gerelateerd aan leeftijd. Het gevaar is groot dat laaggeletterdheid in de generatie blijft hangen op het moment dat ouders buitenlands of laaggeschoold zijn.</a:t>
            </a:r>
          </a:p>
          <a:p>
            <a:endParaRPr lang="nl-NL" dirty="0" smtClean="0"/>
          </a:p>
          <a:p>
            <a:r>
              <a:rPr lang="nl-NL" dirty="0" smtClean="0"/>
              <a:t>Een bijkomend probleem is dat de kinderen van laaggeletterden een belangrijke risicogroep vormen. Want goed onderwijs alleen haalt opgelopen achterstand niet in. Het is de thuissituatie die bepaalt met welk niveau een kind de basisschool start.</a:t>
            </a:r>
          </a:p>
          <a:p>
            <a:endParaRPr lang="nl-NL" dirty="0" smtClean="0"/>
          </a:p>
          <a:p>
            <a:r>
              <a:rPr lang="nl-NL" dirty="0" smtClean="0"/>
              <a:t>Deze cijfers laten zien waarom het cruciaal is dat er op school extra aandacht wordt besteed aan het vergroten van de woordenschat en het verrijken van het taal- en leesonderwijs. De bibliotheek kan daarbij helpen.</a:t>
            </a:r>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4</a:t>
            </a:fld>
            <a:endParaRPr lang="nl-NL"/>
          </a:p>
        </p:txBody>
      </p:sp>
    </p:spTree>
    <p:extLst>
      <p:ext uri="{BB962C8B-B14F-4D97-AF65-F5344CB8AC3E}">
        <p14:creationId xmlns:p14="http://schemas.microsoft.com/office/powerpoint/2010/main" val="172872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smtClean="0"/>
          </a:p>
          <a:p>
            <a:pPr algn="l"/>
            <a:endParaRPr lang="nl-NL" dirty="0" smtClean="0"/>
          </a:p>
          <a:p>
            <a:pPr algn="l"/>
            <a:endParaRPr lang="nl-NL" dirty="0" smtClean="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40</a:t>
            </a:fld>
            <a:endParaRPr lang="nl-NL"/>
          </a:p>
        </p:txBody>
      </p:sp>
      <p:sp>
        <p:nvSpPr>
          <p:cNvPr id="5" name="Tijdelijke aanduiding voor notities 7"/>
          <p:cNvSpPr txBox="1">
            <a:spLocks/>
          </p:cNvSpPr>
          <p:nvPr/>
        </p:nvSpPr>
        <p:spPr>
          <a:xfrm>
            <a:off x="832168" y="4867553"/>
            <a:ext cx="5438140" cy="4466988"/>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nl-NL" dirty="0" smtClean="0"/>
              <a:t>Alle reden dus om ouders bij het leesonderwijs en bij de ontwikkeling van hun kind te betrekken.</a:t>
            </a:r>
            <a:endParaRPr lang="nl-NL" dirty="0"/>
          </a:p>
        </p:txBody>
      </p:sp>
    </p:spTree>
    <p:extLst>
      <p:ext uri="{BB962C8B-B14F-4D97-AF65-F5344CB8AC3E}">
        <p14:creationId xmlns:p14="http://schemas.microsoft.com/office/powerpoint/2010/main" val="2425712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Uit een onderzoek onder ouders over hun opvattingen over opvoeden blijkt dat er nauwelijks sprake is van culturele verschillen. Iets wat we vaak wel aannemen en als argument gebruiken voor waarom iets niet lukt.</a:t>
            </a:r>
          </a:p>
          <a:p>
            <a:endParaRPr lang="nl-NL" dirty="0"/>
          </a:p>
          <a:p>
            <a:r>
              <a:rPr lang="nl-NL" dirty="0" smtClean="0"/>
              <a:t>Vooral interessant om op ‘zwarte’ scholen te laten zien. Er zitten veel meer overeenkomsten in opvoedingsopvatting dan verschillen, als je verschillende culturen met elkaar vergelijkt. Ook daar liggen dus heel veel kansen!</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41</a:t>
            </a:fld>
            <a:endParaRPr lang="nl-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gaat niet alleen over het betrekken van ouders bij lezen, maar in meer algemene zin bij de relatie die zij hebben. Er zijn verschillende vormen denkbaar om thuis samen met lezen bezig te zijn. het is belangrijk samen te ontdekken welke vorm bijdraagt aan het verbeteren van de onderlinge relatie. Want dat draagt weer bij aan een positief effect van de ‘oefening’.</a:t>
            </a:r>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42</a:t>
            </a:fld>
            <a:endParaRPr lang="nl-NL"/>
          </a:p>
        </p:txBody>
      </p:sp>
    </p:spTree>
    <p:extLst>
      <p:ext uri="{BB962C8B-B14F-4D97-AF65-F5344CB8AC3E}">
        <p14:creationId xmlns:p14="http://schemas.microsoft.com/office/powerpoint/2010/main" val="418596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a:t>
            </a:r>
            <a:r>
              <a:rPr lang="nl-NL" dirty="0"/>
              <a:t>model van de vijf partnerschappen helpt u om structuur aan te brengen in het complexe veld van ‘ouderbetrokkenheid’.  Stichting Actief Ouderschap </a:t>
            </a:r>
            <a:r>
              <a:rPr lang="nl-NL" dirty="0" smtClean="0"/>
              <a:t>heeft </a:t>
            </a:r>
            <a:r>
              <a:rPr lang="nl-NL" dirty="0"/>
              <a:t>het ontwikkeld met kennis van de theorie gecombineerd met onze ervaring uit de praktijk</a:t>
            </a:r>
            <a:r>
              <a:rPr lang="nl-NL" dirty="0" smtClean="0"/>
              <a:t>.</a:t>
            </a:r>
          </a:p>
          <a:p>
            <a:endParaRPr lang="nl-NL" dirty="0"/>
          </a:p>
          <a:p>
            <a:r>
              <a:rPr lang="nl-NL" dirty="0"/>
              <a:t>In de samenwerking met ouders, is het van belang te zorgen voor een balans in de verschillende partnerschappen:</a:t>
            </a:r>
          </a:p>
          <a:p>
            <a:pPr marL="171450" indent="-171450">
              <a:buFont typeface="Arial" panose="020B0604020202020204" pitchFamily="34" charset="0"/>
              <a:buChar char="•"/>
            </a:pPr>
            <a:r>
              <a:rPr lang="nl-NL" dirty="0"/>
              <a:t>informeel partnerschap: samen staan voor de activiteiten en werkzaamheden van de school/instelling</a:t>
            </a:r>
          </a:p>
          <a:p>
            <a:pPr marL="171450" indent="-171450">
              <a:buFont typeface="Arial" panose="020B0604020202020204" pitchFamily="34" charset="0"/>
              <a:buChar char="•"/>
            </a:pPr>
            <a:r>
              <a:rPr lang="nl-NL" dirty="0"/>
              <a:t>formeel partnerschap: samen staan voor het beleid van de school/instelling</a:t>
            </a:r>
          </a:p>
          <a:p>
            <a:pPr marL="171450" indent="-171450">
              <a:buFont typeface="Arial" panose="020B0604020202020204" pitchFamily="34" charset="0"/>
              <a:buChar char="•"/>
            </a:pPr>
            <a:r>
              <a:rPr lang="nl-NL" dirty="0"/>
              <a:t>didactisch partnerschap: samen staan voor het leren van het kind</a:t>
            </a:r>
          </a:p>
          <a:p>
            <a:pPr marL="171450" indent="-171450">
              <a:buFont typeface="Arial" panose="020B0604020202020204" pitchFamily="34" charset="0"/>
              <a:buChar char="•"/>
            </a:pPr>
            <a:r>
              <a:rPr lang="nl-NL" dirty="0"/>
              <a:t>pedagogisch partnerschap: samen staan voor het welzijn en de opvoeding van het kind</a:t>
            </a:r>
          </a:p>
          <a:p>
            <a:pPr marL="171450" indent="-171450">
              <a:buFont typeface="Arial" panose="020B0604020202020204" pitchFamily="34" charset="0"/>
              <a:buChar char="•"/>
            </a:pPr>
            <a:r>
              <a:rPr lang="nl-NL" dirty="0"/>
              <a:t>maatschappelijk partnerschap: samen staan voor de plek van het kind in de maatschappij</a:t>
            </a:r>
          </a:p>
          <a:p>
            <a:endParaRPr lang="nl-NL" dirty="0" smtClean="0"/>
          </a:p>
          <a:p>
            <a:r>
              <a:rPr lang="nl-NL" dirty="0"/>
              <a:t>Het complete model vind je hier: </a:t>
            </a:r>
            <a:r>
              <a:rPr lang="nl-NL" dirty="0">
                <a:hlinkClick r:id="rId3"/>
              </a:rPr>
              <a:t>http://</a:t>
            </a:r>
            <a:r>
              <a:rPr lang="nl-NL" dirty="0" smtClean="0">
                <a:hlinkClick r:id="rId3"/>
              </a:rPr>
              <a:t>www.actiefouderschap.nl/wp-content/uploads/2014/05/poster-partnerschappen-20132.pdf</a:t>
            </a:r>
            <a:endParaRPr lang="nl-NL" dirty="0" smtClean="0"/>
          </a:p>
          <a:p>
            <a:endParaRPr lang="nl-NL" dirty="0" smtClean="0"/>
          </a:p>
          <a:p>
            <a:r>
              <a:rPr lang="nl-NL" dirty="0" smtClean="0"/>
              <a:t>Meer toelichting op dit </a:t>
            </a:r>
            <a:r>
              <a:rPr lang="nl-NL" dirty="0"/>
              <a:t>model lees je hier: </a:t>
            </a:r>
            <a:r>
              <a:rPr lang="nl-NL" dirty="0">
                <a:hlinkClick r:id="rId4"/>
              </a:rPr>
              <a:t>http://</a:t>
            </a:r>
            <a:r>
              <a:rPr lang="nl-NL" dirty="0" smtClean="0">
                <a:hlinkClick r:id="rId4"/>
              </a:rPr>
              <a:t>www.actiefouderschap.nl/wp-content/uploads/2014/05/Het-model-van-de-5-partnerschappen-van-Stichting-Actief-Ouderschap.pdf</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43</a:t>
            </a:fld>
            <a:endParaRPr lang="nl-NL"/>
          </a:p>
        </p:txBody>
      </p:sp>
    </p:spTree>
    <p:extLst>
      <p:ext uri="{BB962C8B-B14F-4D97-AF65-F5344CB8AC3E}">
        <p14:creationId xmlns:p14="http://schemas.microsoft.com/office/powerpoint/2010/main" val="8776639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Om als partners echt succesvol samen te werken, moet je voldoen aan deze factoren. Dat geldt niet alleen tussen ouders en school, maar ook tussen school en bibliotheek, bibliotheek en gemeente en elke hieruit volgende combinatie.</a:t>
            </a:r>
          </a:p>
          <a:p>
            <a:endParaRPr lang="nl-NL" dirty="0"/>
          </a:p>
          <a:p>
            <a:r>
              <a:rPr lang="nl-NL" dirty="0" smtClean="0"/>
              <a:t>Laat deze factoren je fundament zijn waarop je de Bibliotheek </a:t>
            </a:r>
            <a:r>
              <a:rPr lang="nl-NL" i="1" dirty="0" smtClean="0"/>
              <a:t>op school</a:t>
            </a:r>
            <a:r>
              <a:rPr lang="nl-NL" dirty="0" smtClean="0"/>
              <a:t> bouwt. Dit is wat jij als bibliotheek wilt met iedereen waarmee je samenwerkt en dit is hoe jij de Bibliotheek </a:t>
            </a:r>
            <a:r>
              <a:rPr lang="nl-NL" i="1" dirty="0" smtClean="0"/>
              <a:t>op school</a:t>
            </a:r>
            <a:r>
              <a:rPr lang="nl-NL" dirty="0" smtClean="0"/>
              <a:t> voor je ziet. In ieder geval samen met de school. En  daarnaast liefst ook met de gemeente én de ouders.</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44</a:t>
            </a:fld>
            <a:endParaRPr lang="nl-NL"/>
          </a:p>
        </p:txBody>
      </p:sp>
    </p:spTree>
    <p:extLst>
      <p:ext uri="{BB962C8B-B14F-4D97-AF65-F5344CB8AC3E}">
        <p14:creationId xmlns:p14="http://schemas.microsoft.com/office/powerpoint/2010/main" val="922564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Op strategisch niveau (en vooral bij de gemeente) is het zaak altijd met een vervolgafspraak de bijeenkomst te verlaten. Wanneer en waarover zien wij elkaar weer?</a:t>
            </a:r>
          </a:p>
          <a:p>
            <a:endParaRPr lang="nl-NL" dirty="0" smtClean="0"/>
          </a:p>
          <a:p>
            <a:r>
              <a:rPr lang="nl-NL" dirty="0" smtClean="0"/>
              <a:t>Dus leg wat voorbeelden voor om over verder te praten. Waar sta je nu en waar wil je naartoe. Welke eerste stap is dan de meest logische? Probeer er zoveel mogelijk uit te halen, maar laat de gemeente de eerste stap zetten. Afhankelijk van hoe voorzichtig of hoe ambitieus die is, bepaal je </a:t>
            </a:r>
            <a:r>
              <a:rPr lang="nl-NL" dirty="0" err="1" smtClean="0"/>
              <a:t>je</a:t>
            </a:r>
            <a:r>
              <a:rPr lang="nl-NL" dirty="0" smtClean="0"/>
              <a:t> eigen koers. Als je maar weer uitzicht hebt op een vervolg, bij voorkeur gelijk met datum en locatie!</a:t>
            </a:r>
          </a:p>
          <a:p>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DBD7C7C3-D556-478D-A3D6-25FF4B64820E}" type="slidenum">
              <a:rPr lang="nl-NL" smtClean="0"/>
              <a:pPr/>
              <a:t>45</a:t>
            </a:fld>
            <a:endParaRPr lang="nl-N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DBD7C7C3-D556-478D-A3D6-25FF4B64820E}" type="slidenum">
              <a:rPr lang="nl-NL" smtClean="0"/>
              <a:pPr/>
              <a:t>46</a:t>
            </a:fld>
            <a:endParaRPr lang="nl-N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9768" y="4603279"/>
            <a:ext cx="5438140" cy="5112568"/>
          </a:xfrm>
        </p:spPr>
        <p:txBody>
          <a:bodyPr/>
          <a:lstStyle/>
          <a:p>
            <a:pPr algn="l"/>
            <a:r>
              <a:rPr lang="nl-NL" sz="1100" b="0" dirty="0" smtClean="0"/>
              <a:t>Afhankelijk</a:t>
            </a:r>
            <a:r>
              <a:rPr lang="nl-NL" sz="1100" b="0" baseline="0" dirty="0" smtClean="0"/>
              <a:t> van doel en doelgroep bepaal je of je wel of niet een dia besteed aan de kosten en op welke manier je dat doet. We bieden twee dia’s om het gesprek over kosten te voeren, je kunt zelf een logische plek bepalen in de lijn van je verhaal. Waarbij we wel adviseren om de stap tussen dia 44 en 45 niet te onderbreken.</a:t>
            </a:r>
            <a:endParaRPr lang="nl-NL" sz="1100" b="0" dirty="0" smtClean="0"/>
          </a:p>
          <a:p>
            <a:pPr algn="l"/>
            <a:endParaRPr lang="nl-NL" sz="1100" b="1" dirty="0" smtClean="0"/>
          </a:p>
          <a:p>
            <a:pPr algn="l"/>
            <a:r>
              <a:rPr lang="nl-NL" sz="1100" b="1" dirty="0" smtClean="0"/>
              <a:t>Achtergrondinformatie:</a:t>
            </a:r>
          </a:p>
          <a:p>
            <a:pPr algn="l"/>
            <a:r>
              <a:rPr lang="nl-NL" sz="1100" dirty="0" smtClean="0"/>
              <a:t>“Als je maar hetzelfde doel hebt en creatief nadenkt om dat doel te bereiken, dan lukt het wel om wegen daar naartoe te vinden”</a:t>
            </a:r>
          </a:p>
          <a:p>
            <a:pPr algn="l"/>
            <a:r>
              <a:rPr lang="nl-NL" sz="1100" i="1" dirty="0" smtClean="0"/>
              <a:t>(</a:t>
            </a:r>
            <a:r>
              <a:rPr lang="nl-NL" sz="1100" i="1" dirty="0" err="1" smtClean="0"/>
              <a:t>SchoolBIEB</a:t>
            </a:r>
            <a:r>
              <a:rPr lang="nl-NL" sz="1100" i="1" dirty="0" smtClean="0"/>
              <a:t> ‘s </a:t>
            </a:r>
            <a:r>
              <a:rPr lang="nl-NL" sz="1100" i="1" dirty="0" err="1" smtClean="0"/>
              <a:t>Hertogenbosch</a:t>
            </a:r>
            <a:r>
              <a:rPr lang="nl-NL" sz="1100" i="1" dirty="0" smtClean="0"/>
              <a:t>)</a:t>
            </a:r>
            <a:endParaRPr lang="nl-NL" sz="1100" b="1" dirty="0" smtClean="0"/>
          </a:p>
          <a:p>
            <a:pPr algn="l"/>
            <a:endParaRPr lang="nl-NL" sz="1100" dirty="0" smtClean="0"/>
          </a:p>
          <a:p>
            <a:r>
              <a:rPr lang="nl-NL" sz="1100" dirty="0" smtClean="0"/>
              <a:t>Deze sheet kun je aanpassen naar  je lokale kosten en de financieringsafspraken met jouw gemeente en schoolbesturen. Of toon hier het aanbod waarover je met de doelgroep in gesprek wilt.</a:t>
            </a:r>
          </a:p>
          <a:p>
            <a:endParaRPr lang="nl-NL" sz="1100" dirty="0" smtClean="0"/>
          </a:p>
          <a:p>
            <a:r>
              <a:rPr lang="nl-NL" sz="1100" b="1" dirty="0" smtClean="0"/>
              <a:t>Kostprijs</a:t>
            </a:r>
          </a:p>
          <a:p>
            <a:r>
              <a:rPr lang="nl-NL" sz="1100" dirty="0" smtClean="0"/>
              <a:t>Deze zal enkele tientallen euro’s per leerling bedragen. Gebruik de rekenmodellen op </a:t>
            </a:r>
            <a:r>
              <a:rPr lang="nl-NL" sz="1100" dirty="0" smtClean="0">
                <a:hlinkClick r:id="rId3"/>
              </a:rPr>
              <a:t>www.debibliotheekopschool.nl</a:t>
            </a:r>
            <a:r>
              <a:rPr lang="nl-NL" sz="1100" dirty="0" smtClean="0"/>
              <a:t> om een indicatie van jouw kostprijs te berekenen. Dit vraagt dus om stevige strategische beleidskeuzes.</a:t>
            </a:r>
          </a:p>
          <a:p>
            <a:endParaRPr lang="nl-NL" sz="1100" dirty="0" smtClean="0"/>
          </a:p>
          <a:p>
            <a:r>
              <a:rPr lang="nl-NL" sz="1100" b="1" dirty="0" smtClean="0"/>
              <a:t>Kostenreductie</a:t>
            </a:r>
          </a:p>
          <a:p>
            <a:r>
              <a:rPr lang="nl-NL" sz="1100" dirty="0" smtClean="0"/>
              <a:t>Grijp deze dia ook vooral aan om duidelijk te maken dat schaalvergroting (meer scholen, heel schoolbestuur, meer schoolbesturen, hele gemeente, meerdere gemeenten) prijsvoordeel oplevert. </a:t>
            </a:r>
          </a:p>
          <a:p>
            <a:endParaRPr lang="nl-NL" sz="1100" dirty="0" smtClean="0"/>
          </a:p>
          <a:p>
            <a:r>
              <a:rPr lang="nl-NL" sz="1100" b="1" dirty="0" smtClean="0"/>
              <a:t>Lokale verkoopprijs</a:t>
            </a:r>
          </a:p>
          <a:p>
            <a:r>
              <a:rPr lang="nl-NL" sz="1100" dirty="0" smtClean="0"/>
              <a:t>Bij een samenwerking op alle bouwstenen is een bedrag tussen de € 7,50 en € 10 per leerling voor veel scholen billijk. Deze wordt door de bibliotheek en evt. gemeente bepaald. Hij is afhankelijk van hoe de school haar de Bibliotheek </a:t>
            </a:r>
            <a:r>
              <a:rPr lang="nl-NL" sz="1100" i="1" dirty="0" smtClean="0"/>
              <a:t>op school </a:t>
            </a:r>
            <a:r>
              <a:rPr lang="nl-NL" sz="1100" dirty="0" smtClean="0"/>
              <a:t>invult, waar je in de onderhandeling op uit komt en natuurlijk van beleidskeuzes, subsidies, historie van betaalde dienstverlening etc.  </a:t>
            </a:r>
          </a:p>
          <a:p>
            <a:endParaRPr lang="nl-NL" sz="1100"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47</a:t>
            </a:fld>
            <a:endParaRPr lang="nl-NL"/>
          </a:p>
        </p:txBody>
      </p:sp>
    </p:spTree>
    <p:extLst>
      <p:ext uri="{BB962C8B-B14F-4D97-AF65-F5344CB8AC3E}">
        <p14:creationId xmlns:p14="http://schemas.microsoft.com/office/powerpoint/2010/main" val="2240937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1" dirty="0" smtClean="0"/>
              <a:t>Achtergrondinformatie:</a:t>
            </a:r>
          </a:p>
          <a:p>
            <a:pPr algn="l"/>
            <a:r>
              <a:rPr lang="nl-NL" dirty="0" smtClean="0"/>
              <a:t>“Als je maar hetzelfde doel hebt en creatief nadenkt om dat doel te bereiken, dan lukt het wel om wegen daar naartoe te vinden”</a:t>
            </a:r>
          </a:p>
          <a:p>
            <a:pPr algn="l"/>
            <a:r>
              <a:rPr lang="nl-NL" i="1" dirty="0" smtClean="0"/>
              <a:t>(</a:t>
            </a:r>
            <a:r>
              <a:rPr lang="nl-NL" i="1" dirty="0" err="1" smtClean="0"/>
              <a:t>SchoolBIEB</a:t>
            </a:r>
            <a:r>
              <a:rPr lang="nl-NL" i="1" dirty="0" smtClean="0"/>
              <a:t> ‘s </a:t>
            </a:r>
            <a:r>
              <a:rPr lang="nl-NL" i="1" dirty="0" err="1" smtClean="0"/>
              <a:t>Hertogenbosch</a:t>
            </a:r>
            <a:r>
              <a:rPr lang="nl-NL" i="1" dirty="0" smtClean="0"/>
              <a:t>)</a:t>
            </a:r>
            <a:endParaRPr lang="nl-NL" sz="1200" b="1" dirty="0" smtClean="0"/>
          </a:p>
          <a:p>
            <a:pPr algn="l"/>
            <a:endParaRPr lang="nl-NL" sz="1200" dirty="0" smtClean="0"/>
          </a:p>
          <a:p>
            <a:r>
              <a:rPr lang="nl-NL" dirty="0" smtClean="0"/>
              <a:t>Deze sheet kun je aanpassen naar  je lokale kosten en de financieringsafspraken met jouw gemeente en schoolbesturen. Of toon hier het aanbod waarover je met de doelgroep in gesprek wilt.</a:t>
            </a:r>
          </a:p>
          <a:p>
            <a:endParaRPr lang="nl-NL" dirty="0" smtClean="0"/>
          </a:p>
          <a:p>
            <a:r>
              <a:rPr lang="nl-NL" b="1" dirty="0" smtClean="0"/>
              <a:t>Kostprijs</a:t>
            </a:r>
          </a:p>
          <a:p>
            <a:r>
              <a:rPr lang="nl-NL" dirty="0" smtClean="0"/>
              <a:t>Deze zal enkele tientallen euro’s per leerling bedragen. Gebruik de rekenmodellen op </a:t>
            </a:r>
            <a:r>
              <a:rPr lang="nl-NL" dirty="0" smtClean="0">
                <a:hlinkClick r:id="rId3"/>
              </a:rPr>
              <a:t>www.debibliotheekopschool.nl</a:t>
            </a:r>
            <a:r>
              <a:rPr lang="nl-NL" dirty="0" smtClean="0"/>
              <a:t> om een indicatie van jouw kostprijs te berekenen. Dit vraagt dus om stevige strategische beleidskeuzes.</a:t>
            </a:r>
          </a:p>
          <a:p>
            <a:endParaRPr lang="nl-NL" dirty="0" smtClean="0"/>
          </a:p>
          <a:p>
            <a:r>
              <a:rPr lang="nl-NL" b="1" dirty="0" smtClean="0"/>
              <a:t>Kostenreductie</a:t>
            </a:r>
          </a:p>
          <a:p>
            <a:r>
              <a:rPr lang="nl-NL" dirty="0" smtClean="0"/>
              <a:t>Grijp deze dia ook vooral aan om duidelijk te maken dat schaalvergroting (meer scholen, heel schoolbestuur, meer schoolbesturen, hele gemeente, meerdere gemeenten) prijsvoordeel oplevert. </a:t>
            </a:r>
          </a:p>
          <a:p>
            <a:endParaRPr lang="nl-NL" dirty="0" smtClean="0"/>
          </a:p>
          <a:p>
            <a:r>
              <a:rPr lang="nl-NL" b="1" dirty="0" smtClean="0"/>
              <a:t>Lokale verkoopprijs</a:t>
            </a:r>
          </a:p>
          <a:p>
            <a:r>
              <a:rPr lang="nl-NL" dirty="0" smtClean="0"/>
              <a:t>Bij een samenwerking op alle bouwstenen is een bedrag tussen de € 7,50 en € 10 per leerling voor veel scholen billijk. Deze wordt door de bibliotheek en evt. gemeente bepaald. Hij is afhankelijk van hoe de school haar de Bibliotheek </a:t>
            </a:r>
            <a:r>
              <a:rPr lang="nl-NL" i="1" dirty="0" smtClean="0"/>
              <a:t>op school </a:t>
            </a:r>
            <a:r>
              <a:rPr lang="nl-NL" dirty="0" smtClean="0"/>
              <a:t>invult, waar je in de onderhandeling op uit komt en natuurlijk van beleidskeuzes, subsidies, historie van betaalde dienstverlening etc.  </a:t>
            </a:r>
          </a:p>
          <a:p>
            <a:endParaRPr lang="nl-NL" dirty="0" smtClean="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48</a:t>
            </a:fld>
            <a:endParaRPr lang="nl-NL"/>
          </a:p>
        </p:txBody>
      </p:sp>
    </p:spTree>
    <p:extLst>
      <p:ext uri="{BB962C8B-B14F-4D97-AF65-F5344CB8AC3E}">
        <p14:creationId xmlns:p14="http://schemas.microsoft.com/office/powerpoint/2010/main" val="316753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Achtergrondinformatie:</a:t>
            </a:r>
            <a:r>
              <a:rPr lang="nl-NL" b="1" baseline="0" dirty="0" smtClean="0"/>
              <a:t> </a:t>
            </a:r>
          </a:p>
          <a:p>
            <a:pPr algn="l"/>
            <a:r>
              <a:rPr lang="nl-NL" dirty="0" smtClean="0"/>
              <a:t>De woordenschat die in gesprekken wordt gebruikt is zo beperkt, dat kinderen er weinig nieuwe woorden leren.</a:t>
            </a:r>
          </a:p>
          <a:p>
            <a:pPr algn="l"/>
            <a:r>
              <a:rPr lang="nl-NL" i="1" dirty="0" smtClean="0"/>
              <a:t>(Meer lezen, beter in taal</a:t>
            </a:r>
            <a:r>
              <a:rPr lang="nl-NL" i="1" baseline="0" dirty="0" smtClean="0"/>
              <a:t> </a:t>
            </a:r>
            <a:r>
              <a:rPr lang="nl-NL" i="1" dirty="0" smtClean="0"/>
              <a:t>– p.13)</a:t>
            </a:r>
          </a:p>
          <a:p>
            <a:pPr algn="l"/>
            <a:endParaRPr lang="nl-NL" i="1" dirty="0" smtClean="0"/>
          </a:p>
          <a:p>
            <a:endParaRPr lang="nl-NL" dirty="0" smtClean="0"/>
          </a:p>
          <a:p>
            <a:r>
              <a:rPr lang="nl-NL" dirty="0" smtClean="0"/>
              <a:t>Het taalniveau van een kind is allang geen probleem meer van de nationaliteit. </a:t>
            </a:r>
          </a:p>
          <a:p>
            <a:endParaRPr lang="nl-NL" dirty="0" smtClean="0"/>
          </a:p>
          <a:p>
            <a:r>
              <a:rPr lang="nl-NL" dirty="0" smtClean="0"/>
              <a:t>Deze cijfers tonen aan dat het vooral het opleidingsniveau is dat bepaalt hoe taalvaardig een kind is. </a:t>
            </a:r>
          </a:p>
          <a:p>
            <a:endParaRPr lang="nl-NL" dirty="0" smtClean="0"/>
          </a:p>
          <a:p>
            <a:r>
              <a:rPr lang="nl-NL" dirty="0" smtClean="0"/>
              <a:t>Praten met elkaar, het horen van taal, het leren gebruiken van woorden in verschillende context, en in een natuurlijke en veilige omgeving, is veel belangrijke dan de vraag of dit gebeurt in de Nederlandse of in een andere taal.</a:t>
            </a:r>
          </a:p>
          <a:p>
            <a:pPr algn="l"/>
            <a:endParaRPr lang="nl-NL" i="1" dirty="0" smtClean="0"/>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5</a:t>
            </a:fld>
            <a:endParaRPr lang="nl-NL"/>
          </a:p>
        </p:txBody>
      </p:sp>
    </p:spTree>
    <p:extLst>
      <p:ext uri="{BB962C8B-B14F-4D97-AF65-F5344CB8AC3E}">
        <p14:creationId xmlns:p14="http://schemas.microsoft.com/office/powerpoint/2010/main" val="424588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(Grafiek uit Meer lezen, beter in taal – p.10)</a:t>
            </a:r>
          </a:p>
          <a:p>
            <a:endParaRPr lang="nl-NL" dirty="0" smtClean="0"/>
          </a:p>
          <a:p>
            <a:r>
              <a:rPr lang="nl-NL" dirty="0" smtClean="0"/>
              <a:t>Kinderen hebben een basiswoordenschat nodig van ca 6000  woorden om vanaf dat punt zelfstandig en redelijk moeiteloos hun taal- en leesvaardigheid te laten groeien. </a:t>
            </a:r>
          </a:p>
          <a:p>
            <a:endParaRPr lang="nl-NL" dirty="0" smtClean="0"/>
          </a:p>
          <a:p>
            <a:r>
              <a:rPr lang="nl-NL" dirty="0" smtClean="0"/>
              <a:t>De rode lijn toont de optimale situatie. Kinderen komen met een goede basis de school binnen, bereiken het kantelmoment naar snelle groei rond hun 8</a:t>
            </a:r>
            <a:r>
              <a:rPr lang="nl-NL" baseline="30000" dirty="0" smtClean="0"/>
              <a:t>e</a:t>
            </a:r>
            <a:r>
              <a:rPr lang="nl-NL" dirty="0" smtClean="0"/>
              <a:t> jaar (groep 4) en verrijken hun woordenschat daarna snel doordat ze goed en steeds beter gaan lezen.</a:t>
            </a:r>
          </a:p>
          <a:p>
            <a:endParaRPr lang="nl-NL" dirty="0" smtClean="0"/>
          </a:p>
          <a:p>
            <a:r>
              <a:rPr lang="nl-NL" dirty="0" smtClean="0"/>
              <a:t>De groene lijn laat zien wat er gebeurt als een kind al met achterstand binnen komt. De reguliere onderwijsmethodes zijn vaak niet voldoende om die achterstand op tijd weg te werken. Deze kinderen bereiken het kantelpunt pas op latere leeftijd en de groei naar beter lezen en meer woordenschat blijft ook daarna achter op de rest. Kortom, deze kinderen halen hun schade bijna niet meer in.</a:t>
            </a:r>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6</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79768" y="4715153"/>
            <a:ext cx="5438140" cy="4640654"/>
          </a:xfrm>
        </p:spPr>
        <p:txBody>
          <a:bodyPr/>
          <a:lstStyle/>
          <a:p>
            <a:r>
              <a:rPr lang="nl-NL" dirty="0"/>
              <a:t>De Leescoalitie is opgericht in 2012 en bestaat uit Stichting Lezen, de Stichting Collectieve Propaganda van het Nederlandse Boek (CPNB), Sectorinstituut Openbare Bibliotheken (SIOB), de Vereniging Openbare Bibliotheken en Stichting Lezen &amp; Schrijven. </a:t>
            </a:r>
            <a:endParaRPr lang="nl-NL" dirty="0" smtClean="0"/>
          </a:p>
          <a:p>
            <a:endParaRPr lang="nl-NL" dirty="0"/>
          </a:p>
          <a:p>
            <a:r>
              <a:rPr lang="nl-NL" dirty="0"/>
              <a:t>Bij de start van de Leescoalitie in november 2012 benadrukte Prinses Laurentien van Stichting Lezen en Schrijven het belang van een gezamenlijke aanpak. Lezen verrijkt en opent deuren, zowel letterlijk als figuurlijk. Het is een voorwaarde om mee te kunnen doen in de maatschappij. Daarom wil de Leescoalitie zoveel mogelijk mensen bereiken en stimuleren om te lezen en voor te lezen. </a:t>
            </a:r>
            <a:endParaRPr lang="nl-NL" dirty="0" smtClean="0"/>
          </a:p>
          <a:p>
            <a:endParaRPr lang="nl-NL" dirty="0"/>
          </a:p>
          <a:p>
            <a:pPr fontAlgn="base"/>
            <a:r>
              <a:rPr lang="nl-NL" b="1" dirty="0" smtClean="0"/>
              <a:t>Mission </a:t>
            </a:r>
            <a:r>
              <a:rPr lang="nl-NL" b="1" dirty="0"/>
              <a:t>statement: heel Nederland leest</a:t>
            </a:r>
          </a:p>
          <a:p>
            <a:pPr fontAlgn="base"/>
            <a:r>
              <a:rPr lang="nl-NL" dirty="0"/>
              <a:t>De Leescoalitie wil dat zo veel mogelijk mensen lezer worden, zodat zij goed kunnen functioneren in onze geletterde samenleving</a:t>
            </a:r>
            <a:r>
              <a:rPr lang="nl-NL" dirty="0" smtClean="0"/>
              <a:t>.</a:t>
            </a:r>
          </a:p>
          <a:p>
            <a:pPr fontAlgn="base"/>
            <a:endParaRPr lang="nl-NL" dirty="0"/>
          </a:p>
          <a:p>
            <a:pPr fontAlgn="base"/>
            <a:r>
              <a:rPr lang="nl-NL" dirty="0"/>
              <a:t>Om deze missie te behalen, heeft de Leescoalitie twee ambities geformuleerd waar zij de komende tien jaar aan wil werken. Elke ambitie is onderverdeeld in concrete doelen. Deze doelen zijn bewust ambitieus gesteld, om onze visie op de toekomst vorm te geven. Deze visie zal mee veranderen met de tijd. De Leescoalitie nodigt onder meer overheden, scholen, bibliotheken, werkgevers en ouders uit om mee te werken aan de realisatie van de ambities en de onderliggende negen doelstellingen.</a:t>
            </a:r>
          </a:p>
          <a:p>
            <a:endParaRPr lang="nl-NL" dirty="0" smtClean="0"/>
          </a:p>
          <a:p>
            <a:r>
              <a:rPr lang="nl-NL" dirty="0" smtClean="0"/>
              <a:t>De ambitie voor kinderen staat in deze dia. De tweede ambitie luidt: </a:t>
            </a:r>
          </a:p>
          <a:p>
            <a:r>
              <a:rPr lang="nl-NL" b="1" dirty="0" smtClean="0"/>
              <a:t>In 2025 zijn </a:t>
            </a:r>
            <a:r>
              <a:rPr lang="nl-NL" b="1" dirty="0"/>
              <a:t>alle </a:t>
            </a:r>
            <a:r>
              <a:rPr lang="nl-NL" b="1" dirty="0" smtClean="0"/>
              <a:t>volwassenen geletterd</a:t>
            </a:r>
            <a:r>
              <a:rPr lang="nl-NL" b="1" dirty="0"/>
              <a:t> of bezig dat te worden</a:t>
            </a:r>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7</a:t>
            </a:fld>
            <a:endParaRPr lang="nl-NL"/>
          </a:p>
        </p:txBody>
      </p:sp>
    </p:spTree>
    <p:extLst>
      <p:ext uri="{BB962C8B-B14F-4D97-AF65-F5344CB8AC3E}">
        <p14:creationId xmlns:p14="http://schemas.microsoft.com/office/powerpoint/2010/main" val="303547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Ook scholen zetten zich natuurlijk in om bij te dragen aan deze doelstelling. Het reguliere leesonderwijs voldoet al aan een aantal basisvoorwaarden om dit te realiseren.</a:t>
            </a:r>
          </a:p>
          <a:p>
            <a:endParaRPr lang="nl-NL" dirty="0"/>
          </a:p>
          <a:p>
            <a:r>
              <a:rPr lang="nl-NL" dirty="0" smtClean="0"/>
              <a:t>Naast goed woordenschatonderwijs, meer aandacht voor begrijpend lezen en het opbrengstgericht werken, zijn er mogelijk nog lokale aanvullingen (vanuit het onderwijs) te geven?</a:t>
            </a:r>
          </a:p>
          <a:p>
            <a:endParaRPr lang="nl-NL" dirty="0"/>
          </a:p>
          <a:p>
            <a:r>
              <a:rPr lang="nl-NL" dirty="0" smtClean="0"/>
              <a:t>Hier en daar klinkt weerstand tegen de term opbrengstgericht werken. Sommigen kiezen er voor om te praten over een iets vriendelijker variant: resultaatgericht werken. De officiële term is echter nog altijd opbrengstgericht, vandaar dat we die hier ook blijven hanteren.</a:t>
            </a:r>
          </a:p>
          <a:p>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8</a:t>
            </a:fld>
            <a:endParaRPr lang="nl-NL"/>
          </a:p>
        </p:txBody>
      </p:sp>
    </p:spTree>
    <p:extLst>
      <p:ext uri="{BB962C8B-B14F-4D97-AF65-F5344CB8AC3E}">
        <p14:creationId xmlns:p14="http://schemas.microsoft.com/office/powerpoint/2010/main" val="2442926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Er zijn zelfs hoogleraren (en scholen) die de discussie aan willen gaan over het nut van methoden voor begrijpend lezen. Elke dag vrij lezen zou meer effect hebben en dat scheelt een dure methode op de planken (en begroting!).</a:t>
            </a:r>
            <a:endParaRPr lang="nl-NL" dirty="0"/>
          </a:p>
        </p:txBody>
      </p:sp>
      <p:sp>
        <p:nvSpPr>
          <p:cNvPr id="4" name="Tijdelijke aanduiding voor dianummer 3"/>
          <p:cNvSpPr>
            <a:spLocks noGrp="1"/>
          </p:cNvSpPr>
          <p:nvPr>
            <p:ph type="sldNum" sz="quarter" idx="10"/>
          </p:nvPr>
        </p:nvSpPr>
        <p:spPr/>
        <p:txBody>
          <a:bodyPr/>
          <a:lstStyle/>
          <a:p>
            <a:fld id="{33AA5897-367F-4041-9129-F49629FAB715}" type="slidenum">
              <a:rPr lang="nl-NL" smtClean="0"/>
              <a:pPr/>
              <a:t>9</a:t>
            </a:fld>
            <a:endParaRPr lang="nl-NL"/>
          </a:p>
        </p:txBody>
      </p:sp>
    </p:spTree>
    <p:extLst>
      <p:ext uri="{BB962C8B-B14F-4D97-AF65-F5344CB8AC3E}">
        <p14:creationId xmlns:p14="http://schemas.microsoft.com/office/powerpoint/2010/main" val="50089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39552" y="404664"/>
            <a:ext cx="5400600" cy="1470025"/>
          </a:xfrm>
        </p:spPr>
        <p:txBody>
          <a:bodyPr/>
          <a:lstStyle>
            <a:lvl1pPr>
              <a:defRPr b="1">
                <a:solidFill>
                  <a:schemeClr val="bg1"/>
                </a:solidFill>
                <a:latin typeface="Arial" pitchFamily="34" charset="0"/>
                <a:cs typeface="Arial" pitchFamily="34" charset="0"/>
              </a:defRPr>
            </a:lvl1pPr>
          </a:lstStyle>
          <a:p>
            <a:r>
              <a:rPr lang="nl-NL" smtClean="0"/>
              <a:t>Klik om de stijl te bewerken</a:t>
            </a:r>
            <a:endParaRPr lang="nl-NL" dirty="0"/>
          </a:p>
        </p:txBody>
      </p:sp>
    </p:spTree>
    <p:extLst>
      <p:ext uri="{BB962C8B-B14F-4D97-AF65-F5344CB8AC3E}">
        <p14:creationId xmlns:p14="http://schemas.microsoft.com/office/powerpoint/2010/main" val="17543516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inhoud 2"/>
          <p:cNvSpPr>
            <a:spLocks noGrp="1"/>
          </p:cNvSpPr>
          <p:nvPr>
            <p:ph idx="1"/>
          </p:nvPr>
        </p:nvSpPr>
        <p:spPr>
          <a:xfrm>
            <a:off x="468000" y="2124000"/>
            <a:ext cx="8229600" cy="3753272"/>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8464659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atin typeface="Arial" pitchFamily="34" charset="0"/>
                <a:cs typeface="Arial" pitchFamily="34" charset="0"/>
              </a:defRPr>
            </a:lvl1pPr>
          </a:lstStyle>
          <a:p>
            <a:r>
              <a:rPr lang="nl-NL" dirty="0" smtClean="0"/>
              <a:t>Klik om de stijl te bewerken</a:t>
            </a:r>
            <a:endParaRPr lang="nl-NL" dirty="0"/>
          </a:p>
        </p:txBody>
      </p:sp>
      <p:sp>
        <p:nvSpPr>
          <p:cNvPr id="3" name="Tijdelijke aanduiding voor inhoud 2"/>
          <p:cNvSpPr>
            <a:spLocks noGrp="1"/>
          </p:cNvSpPr>
          <p:nvPr>
            <p:ph sz="half" idx="1"/>
          </p:nvPr>
        </p:nvSpPr>
        <p:spPr>
          <a:xfrm>
            <a:off x="468000" y="2124000"/>
            <a:ext cx="4038600" cy="375327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inhoud 3"/>
          <p:cNvSpPr>
            <a:spLocks noGrp="1"/>
          </p:cNvSpPr>
          <p:nvPr>
            <p:ph sz="half" idx="2"/>
          </p:nvPr>
        </p:nvSpPr>
        <p:spPr>
          <a:xfrm>
            <a:off x="4648200" y="2124000"/>
            <a:ext cx="4038600" cy="3753272"/>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15166854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atin typeface="Arial" pitchFamily="34" charset="0"/>
                <a:cs typeface="Arial" pitchFamily="34" charset="0"/>
              </a:defRPr>
            </a:lvl1pPr>
          </a:lstStyle>
          <a:p>
            <a:r>
              <a:rPr lang="nl-NL" dirty="0" smtClean="0"/>
              <a:t>Klik om de stijl te bewerken</a:t>
            </a:r>
            <a:endParaRPr lang="nl-NL" dirty="0"/>
          </a:p>
        </p:txBody>
      </p:sp>
    </p:spTree>
    <p:extLst>
      <p:ext uri="{BB962C8B-B14F-4D97-AF65-F5344CB8AC3E}">
        <p14:creationId xmlns:p14="http://schemas.microsoft.com/office/powerpoint/2010/main" val="2296670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77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5310534"/>
            <a:ext cx="5486400" cy="566738"/>
          </a:xfrm>
        </p:spPr>
        <p:txBody>
          <a:bodyPr anchor="b"/>
          <a:lstStyle>
            <a:lvl1pPr algn="ctr">
              <a:defRPr sz="2000" b="1">
                <a:latin typeface="Arial" pitchFamily="34" charset="0"/>
                <a:cs typeface="Arial" pitchFamily="34" charset="0"/>
              </a:defRPr>
            </a:lvl1pPr>
          </a:lstStyle>
          <a:p>
            <a:r>
              <a:rPr lang="nl-NL" smtClean="0"/>
              <a:t>Klik om de stijl te bewerken</a:t>
            </a:r>
            <a:endParaRPr lang="nl-NL" dirty="0"/>
          </a:p>
        </p:txBody>
      </p:sp>
      <p:sp>
        <p:nvSpPr>
          <p:cNvPr id="3" name="Tijdelijke aanduiding voor afbeelding 2"/>
          <p:cNvSpPr>
            <a:spLocks noGrp="1"/>
          </p:cNvSpPr>
          <p:nvPr>
            <p:ph type="pic" idx="1"/>
          </p:nvPr>
        </p:nvSpPr>
        <p:spPr>
          <a:xfrm>
            <a:off x="1792288" y="1122709"/>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dirty="0"/>
          </a:p>
        </p:txBody>
      </p:sp>
    </p:spTree>
    <p:extLst>
      <p:ext uri="{BB962C8B-B14F-4D97-AF65-F5344CB8AC3E}">
        <p14:creationId xmlns:p14="http://schemas.microsoft.com/office/powerpoint/2010/main" val="42514198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dirty="0" smtClean="0"/>
              <a:t>Klik om de stijl te bewerken</a:t>
            </a:r>
            <a:endParaRPr lang="nl-NL" dirty="0"/>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415056179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el en grafiek">
    <p:spTree>
      <p:nvGrpSpPr>
        <p:cNvPr id="1" name=""/>
        <p:cNvGrpSpPr/>
        <p:nvPr/>
      </p:nvGrpSpPr>
      <p:grpSpPr>
        <a:xfrm>
          <a:off x="0" y="0"/>
          <a:ext cx="0" cy="0"/>
          <a:chOff x="0" y="0"/>
          <a:chExt cx="0" cy="0"/>
        </a:xfrm>
      </p:grpSpPr>
      <p:sp>
        <p:nvSpPr>
          <p:cNvPr id="2" name="Titel 1"/>
          <p:cNvSpPr>
            <a:spLocks noGrp="1"/>
          </p:cNvSpPr>
          <p:nvPr>
            <p:ph type="title"/>
          </p:nvPr>
        </p:nvSpPr>
        <p:spPr>
          <a:xfrm>
            <a:off x="683568" y="1124744"/>
            <a:ext cx="7704856" cy="1025203"/>
          </a:xfrm>
        </p:spPr>
        <p:txBody>
          <a:bodyPr/>
          <a:lstStyle>
            <a:lvl1pPr algn="l">
              <a:defRPr/>
            </a:lvl1pPr>
          </a:lstStyle>
          <a:p>
            <a:r>
              <a:rPr lang="nl-NL" dirty="0" smtClean="0"/>
              <a:t>Klik om de stijl te bewerken</a:t>
            </a:r>
            <a:endParaRPr lang="nl-NL" dirty="0"/>
          </a:p>
        </p:txBody>
      </p:sp>
      <p:sp>
        <p:nvSpPr>
          <p:cNvPr id="3" name="Tijdelijke aanduiding voor grafiek 2"/>
          <p:cNvSpPr>
            <a:spLocks noGrp="1"/>
          </p:cNvSpPr>
          <p:nvPr>
            <p:ph type="chart" idx="1"/>
          </p:nvPr>
        </p:nvSpPr>
        <p:spPr>
          <a:xfrm>
            <a:off x="719138" y="2348879"/>
            <a:ext cx="7658100" cy="4086845"/>
          </a:xfrm>
        </p:spPr>
        <p:txBody>
          <a:bodyPr/>
          <a:lstStyle/>
          <a:p>
            <a:endParaRPr lang="nl-NL"/>
          </a:p>
        </p:txBody>
      </p:sp>
    </p:spTree>
    <p:extLst>
      <p:ext uri="{BB962C8B-B14F-4D97-AF65-F5344CB8AC3E}">
        <p14:creationId xmlns:p14="http://schemas.microsoft.com/office/powerpoint/2010/main" val="278472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8000" y="917848"/>
            <a:ext cx="8229600" cy="1143000"/>
          </a:xfrm>
          <a:prstGeom prst="rect">
            <a:avLst/>
          </a:prstGeom>
        </p:spPr>
        <p:txBody>
          <a:bodyPr vert="horz" lIns="91440" tIns="45720" rIns="91440" bIns="45720"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468000" y="2124001"/>
            <a:ext cx="8229600" cy="3753272"/>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3605729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7" r:id="rId6"/>
    <p:sldLayoutId id="2147483659" r:id="rId7"/>
    <p:sldLayoutId id="2147483662" r:id="rId8"/>
  </p:sldLayoutIdLst>
  <p:timing>
    <p:tnLst>
      <p:par>
        <p:cTn id="1" dur="indefinite" restart="never" nodeType="tmRoot"/>
      </p:par>
    </p:tnLst>
  </p:timing>
  <p:hf sldNum="0" hdr="0" ftr="0" dt="0"/>
  <p:txStyles>
    <p:titleStyle>
      <a:lvl1pPr algn="ctr" defTabSz="914400" rtl="0" eaLnBrk="1" latinLnBrk="0" hangingPunct="1">
        <a:spcBef>
          <a:spcPct val="0"/>
        </a:spcBef>
        <a:buNone/>
        <a:defRPr sz="3200" b="1" kern="1200">
          <a:solidFill>
            <a:srgbClr val="FF732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FF7320"/>
        </a:buClr>
        <a:buSzPct val="8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FF7320"/>
        </a:buClr>
        <a:buSzPct val="6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FF7320"/>
        </a:buClr>
        <a:buSzPct val="55000"/>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FF7320"/>
        </a:buClr>
        <a:buSzPct val="55000"/>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FF7320"/>
        </a:buClr>
        <a:buSzPct val="55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www.google.nl/url?sa=i&amp;rct=j&amp;q=&amp;esrc=s&amp;frm=1&amp;source=images&amp;cd=&amp;cad=rja&amp;uact=8&amp;docid=gmGstMxg3608GM&amp;tbnid=Ehz2Q0iHxHRprM:&amp;ved=0CAUQjRw&amp;url=http://www.eindhoven.nl/stad/stadsdelen/Stadsdeel-Stratum-1.htm&amp;ei=p71DU8naCc3nPImegJAJ&amp;bvm=bv.64367178,d.ZWU&amp;psig=AFQjCNF2ZSGLVdMXOUhCj6Vn76I49qmFug&amp;ust=139703466334508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Werken met deze </a:t>
            </a:r>
            <a:r>
              <a:rPr lang="nl-NL" dirty="0" err="1" smtClean="0"/>
              <a:t>powerpoint</a:t>
            </a:r>
            <a:endParaRPr lang="nl-NL" dirty="0"/>
          </a:p>
        </p:txBody>
      </p:sp>
      <p:sp>
        <p:nvSpPr>
          <p:cNvPr id="7" name="Tijdelijke aanduiding voor inhoud 6"/>
          <p:cNvSpPr>
            <a:spLocks noGrp="1"/>
          </p:cNvSpPr>
          <p:nvPr>
            <p:ph idx="1"/>
          </p:nvPr>
        </p:nvSpPr>
        <p:spPr>
          <a:xfrm>
            <a:off x="468000" y="1916832"/>
            <a:ext cx="8229600" cy="4734000"/>
          </a:xfrm>
        </p:spPr>
        <p:txBody>
          <a:bodyPr>
            <a:noAutofit/>
          </a:bodyPr>
          <a:lstStyle/>
          <a:p>
            <a:r>
              <a:rPr lang="nl-NL" sz="2200" dirty="0" smtClean="0"/>
              <a:t>Deze </a:t>
            </a:r>
            <a:r>
              <a:rPr lang="nl-NL" sz="2200" dirty="0" err="1" smtClean="0"/>
              <a:t>powerpoint</a:t>
            </a:r>
            <a:r>
              <a:rPr lang="nl-NL" sz="2200" dirty="0" smtClean="0"/>
              <a:t> bevat een verzameling algemene, informerende dia’s over Kunst van Lezen, leesonderwijs, de Bibliotheek </a:t>
            </a:r>
            <a:r>
              <a:rPr lang="nl-NL" sz="2200" i="1" dirty="0" smtClean="0"/>
              <a:t>op school</a:t>
            </a:r>
            <a:r>
              <a:rPr lang="nl-NL" sz="2200" dirty="0" smtClean="0"/>
              <a:t> en het partnerschap met school en ouders. </a:t>
            </a:r>
          </a:p>
          <a:p>
            <a:endParaRPr lang="nl-NL" sz="2200" dirty="0" smtClean="0"/>
          </a:p>
          <a:p>
            <a:r>
              <a:rPr lang="nl-NL" sz="2200" dirty="0" smtClean="0"/>
              <a:t>Als bibliotheek kun je dia’s selecteren uit deze reeks om te gebruiken in een eigen verkooppresentatie voor gemeente, school of elke andere doelgroep.</a:t>
            </a:r>
          </a:p>
          <a:p>
            <a:endParaRPr lang="nl-NL" sz="2200" dirty="0" smtClean="0"/>
          </a:p>
          <a:p>
            <a:r>
              <a:rPr lang="nl-NL" sz="2200" dirty="0" smtClean="0"/>
              <a:t>Stel je selectie goed af op de doelgroep waar je voor spreekt. En breidt waar nodig uit met lokale aanvullingen op inhoud, proces en financiën.</a:t>
            </a:r>
          </a:p>
        </p:txBody>
      </p:sp>
    </p:spTree>
    <p:extLst>
      <p:ext uri="{BB962C8B-B14F-4D97-AF65-F5344CB8AC3E}">
        <p14:creationId xmlns:p14="http://schemas.microsoft.com/office/powerpoint/2010/main" val="4205323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4574286" cy="6858000"/>
          </a:xfrm>
          <a:prstGeom prst="rect">
            <a:avLst/>
          </a:prstGeom>
        </p:spPr>
      </p:pic>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5167" y="2204864"/>
            <a:ext cx="3705225"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a:xfrm>
            <a:off x="5148064" y="917848"/>
            <a:ext cx="3549536" cy="1143000"/>
          </a:xfrm>
        </p:spPr>
        <p:txBody>
          <a:bodyPr/>
          <a:lstStyle/>
          <a:p>
            <a:r>
              <a:rPr lang="nl-NL" dirty="0" smtClean="0"/>
              <a:t>Er is meer nodig!</a:t>
            </a:r>
            <a:endParaRPr lang="nl-NL" dirty="0"/>
          </a:p>
        </p:txBody>
      </p:sp>
    </p:spTree>
    <p:extLst>
      <p:ext uri="{BB962C8B-B14F-4D97-AF65-F5344CB8AC3E}">
        <p14:creationId xmlns:p14="http://schemas.microsoft.com/office/powerpoint/2010/main" val="110409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47664" y="1628800"/>
            <a:ext cx="6052064" cy="3798202"/>
          </a:xfrm>
          <a:prstGeom prst="rect">
            <a:avLst/>
          </a:prstGeom>
          <a:noFill/>
          <a:ln w="9525">
            <a:noFill/>
            <a:miter lim="800000"/>
            <a:headEnd/>
            <a:tailEnd/>
          </a:ln>
          <a:effectLst/>
        </p:spPr>
      </p:pic>
      <p:sp>
        <p:nvSpPr>
          <p:cNvPr id="8" name="Titel 1"/>
          <p:cNvSpPr>
            <a:spLocks noGrp="1"/>
          </p:cNvSpPr>
          <p:nvPr>
            <p:ph type="title"/>
          </p:nvPr>
        </p:nvSpPr>
        <p:spPr>
          <a:xfrm>
            <a:off x="457200" y="720000"/>
            <a:ext cx="8229600" cy="1143000"/>
          </a:xfrm>
        </p:spPr>
        <p:txBody>
          <a:bodyPr/>
          <a:lstStyle/>
          <a:p>
            <a:pPr algn="l"/>
            <a:r>
              <a:rPr lang="nl-NL" b="1" dirty="0" smtClean="0">
                <a:solidFill>
                  <a:srgbClr val="F0720A"/>
                </a:solidFill>
              </a:rPr>
              <a:t>Vrij lezen, een remedie?</a:t>
            </a:r>
            <a:endParaRPr lang="nl-NL" b="1" dirty="0">
              <a:solidFill>
                <a:srgbClr val="F0720A"/>
              </a:solidFill>
            </a:endParaRPr>
          </a:p>
        </p:txBody>
      </p:sp>
      <p:sp>
        <p:nvSpPr>
          <p:cNvPr id="2" name="Tekstvak 1"/>
          <p:cNvSpPr txBox="1"/>
          <p:nvPr/>
        </p:nvSpPr>
        <p:spPr>
          <a:xfrm>
            <a:off x="107504" y="5541601"/>
            <a:ext cx="7200800" cy="1077218"/>
          </a:xfrm>
          <a:prstGeom prst="rect">
            <a:avLst/>
          </a:prstGeom>
          <a:noFill/>
        </p:spPr>
        <p:txBody>
          <a:bodyPr wrap="square" rtlCol="0">
            <a:spAutoFit/>
          </a:bodyPr>
          <a:lstStyle/>
          <a:p>
            <a:pPr algn="ctr"/>
            <a:r>
              <a:rPr lang="nl-NL" sz="2000" b="1" dirty="0">
                <a:solidFill>
                  <a:srgbClr val="00A093"/>
                </a:solidFill>
              </a:rPr>
              <a:t>“Sommige leerkrachten koppelen vrij lezen los van taalonderwijs. Dat is jammer! Vrij lezen is toch ook taalonderwijs?”</a:t>
            </a:r>
            <a:endParaRPr lang="nl-NL" sz="2000" b="1" i="1" dirty="0">
              <a:solidFill>
                <a:srgbClr val="00A093"/>
              </a:solidFill>
            </a:endParaRPr>
          </a:p>
          <a:p>
            <a:endParaRPr lang="en-US" sz="1200" dirty="0" smtClean="0"/>
          </a:p>
          <a:p>
            <a:r>
              <a:rPr lang="en-US" sz="1200" dirty="0" smtClean="0"/>
              <a:t>Cunningham </a:t>
            </a:r>
            <a:r>
              <a:rPr lang="en-US" sz="1200" dirty="0"/>
              <a:t>&amp; </a:t>
            </a:r>
            <a:r>
              <a:rPr lang="en-US" sz="1200" dirty="0" err="1"/>
              <a:t>Stanovich</a:t>
            </a:r>
            <a:r>
              <a:rPr lang="en-US" sz="1200" dirty="0"/>
              <a:t> (2001), ‘What reading does for the mind’, Journal of Direct Instruction, 1/2, 137-149</a:t>
            </a:r>
            <a:r>
              <a:rPr lang="en-US" sz="1200" dirty="0" smtClean="0"/>
              <a:t>.</a:t>
            </a:r>
            <a:endParaRPr lang="nl-NL" dirty="0"/>
          </a:p>
        </p:txBody>
      </p:sp>
    </p:spTree>
    <p:extLst>
      <p:ext uri="{BB962C8B-B14F-4D97-AF65-F5344CB8AC3E}">
        <p14:creationId xmlns:p14="http://schemas.microsoft.com/office/powerpoint/2010/main" val="3787413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51338" y="548680"/>
            <a:ext cx="9495338" cy="6249483"/>
          </a:xfrm>
          <a:prstGeom prst="rect">
            <a:avLst/>
          </a:prstGeom>
        </p:spPr>
      </p:pic>
      <p:sp>
        <p:nvSpPr>
          <p:cNvPr id="3" name="Titel 1"/>
          <p:cNvSpPr txBox="1">
            <a:spLocks/>
          </p:cNvSpPr>
          <p:nvPr/>
        </p:nvSpPr>
        <p:spPr>
          <a:xfrm>
            <a:off x="374848" y="720000"/>
            <a:ext cx="8229600" cy="1143000"/>
          </a:xfrm>
          <a:prstGeom prst="rect">
            <a:avLst/>
          </a:prstGeom>
        </p:spPr>
        <p:txBody>
          <a:bodyPr anchor="ctr"/>
          <a:lstStyle>
            <a:lvl1pPr algn="ctr" defTabSz="914400" rtl="0" eaLnBrk="1" latinLnBrk="0" hangingPunct="1">
              <a:spcBef>
                <a:spcPct val="0"/>
              </a:spcBef>
              <a:buNone/>
              <a:defRPr sz="3200" b="1" kern="1200">
                <a:solidFill>
                  <a:srgbClr val="FF7320"/>
                </a:solidFill>
                <a:latin typeface="Arial" pitchFamily="34" charset="0"/>
                <a:ea typeface="+mj-ea"/>
                <a:cs typeface="Arial" pitchFamily="34" charset="0"/>
              </a:defRPr>
            </a:lvl1pPr>
          </a:lstStyle>
          <a:p>
            <a:pPr algn="l"/>
            <a:r>
              <a:rPr lang="nl-NL" dirty="0" smtClean="0">
                <a:solidFill>
                  <a:srgbClr val="F0720A"/>
                </a:solidFill>
              </a:rPr>
              <a:t>Hoeveel?!</a:t>
            </a:r>
            <a:endParaRPr lang="nl-NL" dirty="0">
              <a:solidFill>
                <a:srgbClr val="F0720A"/>
              </a:solidFill>
            </a:endParaRPr>
          </a:p>
        </p:txBody>
      </p:sp>
    </p:spTree>
    <p:extLst>
      <p:ext uri="{BB962C8B-B14F-4D97-AF65-F5344CB8AC3E}">
        <p14:creationId xmlns:p14="http://schemas.microsoft.com/office/powerpoint/2010/main" val="3295327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87624" y="1988840"/>
            <a:ext cx="6480720" cy="4409347"/>
          </a:xfrm>
        </p:spPr>
        <p:txBody>
          <a:bodyPr>
            <a:normAutofit/>
          </a:bodyPr>
          <a:lstStyle/>
          <a:p>
            <a:pPr algn="ctr">
              <a:spcAft>
                <a:spcPts val="2400"/>
              </a:spcAft>
              <a:buClr>
                <a:srgbClr val="FF0000"/>
              </a:buClr>
              <a:buNone/>
            </a:pPr>
            <a:r>
              <a:rPr lang="nl-NL" sz="2800" dirty="0" smtClean="0">
                <a:cs typeface="Arial"/>
              </a:rPr>
              <a:t>Met </a:t>
            </a:r>
            <a:r>
              <a:rPr lang="nl-NL" sz="2800" b="1" dirty="0" smtClean="0">
                <a:solidFill>
                  <a:srgbClr val="F77719"/>
                </a:solidFill>
              </a:rPr>
              <a:t>15 minuten </a:t>
            </a:r>
            <a:r>
              <a:rPr lang="nl-NL" sz="2800" dirty="0" smtClean="0"/>
              <a:t>lezen per dag, lees je </a:t>
            </a:r>
            <a:r>
              <a:rPr lang="nl-NL" sz="2800" b="1" dirty="0" smtClean="0">
                <a:solidFill>
                  <a:srgbClr val="F77719"/>
                </a:solidFill>
              </a:rPr>
              <a:t>1 miljoen </a:t>
            </a:r>
            <a:r>
              <a:rPr lang="nl-NL" sz="2800" dirty="0" smtClean="0"/>
              <a:t>woorden per jaar en </a:t>
            </a:r>
            <a:r>
              <a:rPr lang="nl-NL" sz="2800" dirty="0" smtClean="0"/>
              <a:t>kan </a:t>
            </a:r>
            <a:r>
              <a:rPr lang="nl-NL" sz="2800" dirty="0" smtClean="0"/>
              <a:t>de woordenschat </a:t>
            </a:r>
            <a:r>
              <a:rPr lang="nl-NL" sz="2800" dirty="0" smtClean="0"/>
              <a:t>groeien met </a:t>
            </a:r>
            <a:r>
              <a:rPr lang="nl-NL" sz="2800" dirty="0" smtClean="0"/>
              <a:t/>
            </a:r>
            <a:br>
              <a:rPr lang="nl-NL" sz="2800" dirty="0" smtClean="0"/>
            </a:br>
            <a:r>
              <a:rPr lang="nl-NL" sz="2800" dirty="0" smtClean="0"/>
              <a:t>ca. </a:t>
            </a:r>
            <a:r>
              <a:rPr lang="nl-NL" sz="2800" b="1" dirty="0" smtClean="0">
                <a:solidFill>
                  <a:srgbClr val="F77719"/>
                </a:solidFill>
              </a:rPr>
              <a:t>1.000 </a:t>
            </a:r>
            <a:r>
              <a:rPr lang="nl-NL" sz="2800" b="1" dirty="0" smtClean="0">
                <a:solidFill>
                  <a:srgbClr val="FF7320"/>
                </a:solidFill>
              </a:rPr>
              <a:t>woorden </a:t>
            </a:r>
            <a:r>
              <a:rPr lang="nl-NL" sz="2800" smtClean="0"/>
              <a:t>per </a:t>
            </a:r>
            <a:r>
              <a:rPr lang="nl-NL" sz="2800" smtClean="0"/>
              <a:t>jaar.</a:t>
            </a:r>
            <a:endParaRPr lang="nl-NL" sz="2800" dirty="0" smtClean="0"/>
          </a:p>
          <a:p>
            <a:pPr algn="ctr">
              <a:spcAft>
                <a:spcPts val="600"/>
              </a:spcAft>
              <a:buClr>
                <a:srgbClr val="414231"/>
              </a:buClr>
              <a:tabLst>
                <a:tab pos="144000" algn="l"/>
              </a:tabLst>
            </a:pPr>
            <a:endParaRPr lang="nl-NL" sz="2800" dirty="0" smtClean="0">
              <a:solidFill>
                <a:srgbClr val="414231"/>
              </a:solidFill>
              <a:cs typeface="Arial"/>
            </a:endParaRPr>
          </a:p>
          <a:p>
            <a:pPr algn="ctr">
              <a:spcAft>
                <a:spcPts val="600"/>
              </a:spcAft>
              <a:buClr>
                <a:srgbClr val="414231"/>
              </a:buClr>
              <a:tabLst>
                <a:tab pos="144000" algn="l"/>
              </a:tabLst>
            </a:pPr>
            <a:endParaRPr lang="nl-NL" sz="2800" dirty="0">
              <a:cs typeface="Arial" pitchFamily="34" charset="0"/>
            </a:endParaRPr>
          </a:p>
        </p:txBody>
      </p:sp>
      <p:pic>
        <p:nvPicPr>
          <p:cNvPr id="8" name="Picture 2"/>
          <p:cNvPicPr>
            <a:picLocks noChangeAspect="1" noChangeArrowheads="1"/>
          </p:cNvPicPr>
          <p:nvPr/>
        </p:nvPicPr>
        <p:blipFill>
          <a:blip r:embed="rId3" cstate="screen"/>
          <a:srcRect/>
          <a:stretch>
            <a:fillRect/>
          </a:stretch>
        </p:blipFill>
        <p:spPr bwMode="auto">
          <a:xfrm>
            <a:off x="5436096" y="4365104"/>
            <a:ext cx="3528392" cy="2352261"/>
          </a:xfrm>
          <a:prstGeom prst="rect">
            <a:avLst/>
          </a:prstGeom>
          <a:noFill/>
          <a:ln w="9525">
            <a:noFill/>
            <a:miter lim="800000"/>
            <a:headEnd/>
            <a:tailEnd/>
          </a:ln>
          <a:effectLst/>
        </p:spPr>
      </p:pic>
      <p:sp>
        <p:nvSpPr>
          <p:cNvPr id="7" name="Titel 1"/>
          <p:cNvSpPr>
            <a:spLocks noGrp="1"/>
          </p:cNvSpPr>
          <p:nvPr>
            <p:ph type="title"/>
          </p:nvPr>
        </p:nvSpPr>
        <p:spPr>
          <a:xfrm>
            <a:off x="374848" y="720000"/>
            <a:ext cx="8229600" cy="1143000"/>
          </a:xfrm>
        </p:spPr>
        <p:txBody>
          <a:bodyPr/>
          <a:lstStyle/>
          <a:p>
            <a:pPr algn="l"/>
            <a:r>
              <a:rPr lang="nl-NL" b="1" dirty="0" smtClean="0">
                <a:solidFill>
                  <a:srgbClr val="F0720A"/>
                </a:solidFill>
              </a:rPr>
              <a:t>Ruim baan dus voor vrij lezen!</a:t>
            </a:r>
            <a:endParaRPr lang="nl-NL" b="1" dirty="0">
              <a:solidFill>
                <a:srgbClr val="F0720A"/>
              </a:solidFill>
            </a:endParaRPr>
          </a:p>
        </p:txBody>
      </p:sp>
      <p:sp>
        <p:nvSpPr>
          <p:cNvPr id="2" name="Tekstvak 1"/>
          <p:cNvSpPr txBox="1"/>
          <p:nvPr/>
        </p:nvSpPr>
        <p:spPr>
          <a:xfrm>
            <a:off x="107504" y="5877272"/>
            <a:ext cx="5256584" cy="830997"/>
          </a:xfrm>
          <a:prstGeom prst="rect">
            <a:avLst/>
          </a:prstGeom>
          <a:noFill/>
        </p:spPr>
        <p:txBody>
          <a:bodyPr wrap="square" rtlCol="0">
            <a:spAutoFit/>
          </a:bodyPr>
          <a:lstStyle/>
          <a:p>
            <a:r>
              <a:rPr lang="nl-NL" sz="1200" dirty="0" err="1">
                <a:ea typeface="ＭＳ Ｐゴシック" pitchFamily="34" charset="-128"/>
              </a:rPr>
              <a:t>Nagy</a:t>
            </a:r>
            <a:r>
              <a:rPr lang="nl-NL" sz="1200" dirty="0">
                <a:ea typeface="ＭＳ Ｐゴシック" pitchFamily="34" charset="-128"/>
              </a:rPr>
              <a:t>, W., R. Anderson &amp; P. Herman (1987), ‘Learning word </a:t>
            </a:r>
            <a:r>
              <a:rPr lang="nl-NL" sz="1200" dirty="0" err="1">
                <a:ea typeface="ＭＳ Ｐゴシック" pitchFamily="34" charset="-128"/>
              </a:rPr>
              <a:t>meanings</a:t>
            </a:r>
            <a:r>
              <a:rPr lang="nl-NL" sz="1200" dirty="0">
                <a:ea typeface="ＭＳ Ｐゴシック" pitchFamily="34" charset="-128"/>
              </a:rPr>
              <a:t> </a:t>
            </a:r>
            <a:r>
              <a:rPr lang="nl-NL" sz="1200" dirty="0" err="1">
                <a:ea typeface="ＭＳ Ｐゴシック" pitchFamily="34" charset="-128"/>
              </a:rPr>
              <a:t>from</a:t>
            </a:r>
            <a:r>
              <a:rPr lang="nl-NL" sz="1200" dirty="0">
                <a:ea typeface="ＭＳ Ｐゴシック" pitchFamily="34" charset="-128"/>
              </a:rPr>
              <a:t> context </a:t>
            </a:r>
            <a:r>
              <a:rPr lang="nl-NL" sz="1200" dirty="0" err="1">
                <a:ea typeface="ＭＳ Ｐゴシック" pitchFamily="34" charset="-128"/>
              </a:rPr>
              <a:t>during</a:t>
            </a:r>
            <a:r>
              <a:rPr lang="nl-NL" sz="1200" dirty="0">
                <a:ea typeface="ＭＳ Ｐゴシック" pitchFamily="34" charset="-128"/>
              </a:rPr>
              <a:t> </a:t>
            </a:r>
            <a:r>
              <a:rPr lang="nl-NL" sz="1200" dirty="0" err="1">
                <a:ea typeface="ＭＳ Ｐゴシック" pitchFamily="34" charset="-128"/>
              </a:rPr>
              <a:t>normal</a:t>
            </a:r>
            <a:r>
              <a:rPr lang="nl-NL" sz="1200" dirty="0">
                <a:ea typeface="ＭＳ Ｐゴシック" pitchFamily="34" charset="-128"/>
              </a:rPr>
              <a:t> reading’. American </a:t>
            </a:r>
            <a:r>
              <a:rPr lang="nl-NL" sz="1200" dirty="0" err="1">
                <a:ea typeface="ＭＳ Ｐゴシック" pitchFamily="34" charset="-128"/>
              </a:rPr>
              <a:t>Educational</a:t>
            </a:r>
            <a:r>
              <a:rPr lang="nl-NL" sz="1200" dirty="0">
                <a:ea typeface="ＭＳ Ｐゴシック" pitchFamily="34" charset="-128"/>
              </a:rPr>
              <a:t> Research Journal, 24, 237-270; Anderson, R., P. Wilson &amp; L. </a:t>
            </a:r>
            <a:r>
              <a:rPr lang="nl-NL" sz="1200" dirty="0" err="1">
                <a:ea typeface="ＭＳ Ｐゴシック" pitchFamily="34" charset="-128"/>
              </a:rPr>
              <a:t>Fielding</a:t>
            </a:r>
            <a:r>
              <a:rPr lang="nl-NL" sz="1200" dirty="0">
                <a:ea typeface="ＭＳ Ｐゴシック" pitchFamily="34" charset="-128"/>
              </a:rPr>
              <a:t> (1988), ‘</a:t>
            </a:r>
            <a:r>
              <a:rPr lang="nl-NL" sz="1200" dirty="0" err="1">
                <a:ea typeface="ＭＳ Ｐゴシック" pitchFamily="34" charset="-128"/>
              </a:rPr>
              <a:t>Growth</a:t>
            </a:r>
            <a:r>
              <a:rPr lang="nl-NL" sz="1200" dirty="0">
                <a:ea typeface="ＭＳ Ｐゴシック" pitchFamily="34" charset="-128"/>
              </a:rPr>
              <a:t> in reading </a:t>
            </a:r>
            <a:r>
              <a:rPr lang="nl-NL" sz="1200" dirty="0" err="1">
                <a:ea typeface="ＭＳ Ｐゴシック" pitchFamily="34" charset="-128"/>
              </a:rPr>
              <a:t>and</a:t>
            </a:r>
            <a:r>
              <a:rPr lang="nl-NL" sz="1200" dirty="0">
                <a:ea typeface="ＭＳ Ｐゴシック" pitchFamily="34" charset="-128"/>
              </a:rPr>
              <a:t> </a:t>
            </a:r>
            <a:r>
              <a:rPr lang="nl-NL" sz="1200" dirty="0" err="1">
                <a:ea typeface="ＭＳ Ｐゴシック" pitchFamily="34" charset="-128"/>
              </a:rPr>
              <a:t>how</a:t>
            </a:r>
            <a:r>
              <a:rPr lang="nl-NL" sz="1200" dirty="0">
                <a:ea typeface="ＭＳ Ｐゴシック" pitchFamily="34" charset="-128"/>
              </a:rPr>
              <a:t> </a:t>
            </a:r>
            <a:r>
              <a:rPr lang="nl-NL" sz="1200" dirty="0" err="1">
                <a:ea typeface="ＭＳ Ｐゴシック" pitchFamily="34" charset="-128"/>
              </a:rPr>
              <a:t>children</a:t>
            </a:r>
            <a:r>
              <a:rPr lang="nl-NL" sz="1200" dirty="0">
                <a:ea typeface="ＭＳ Ｐゴシック" pitchFamily="34" charset="-128"/>
              </a:rPr>
              <a:t> </a:t>
            </a:r>
            <a:r>
              <a:rPr lang="nl-NL" sz="1200" dirty="0" err="1">
                <a:ea typeface="ＭＳ Ｐゴシック" pitchFamily="34" charset="-128"/>
              </a:rPr>
              <a:t>spend</a:t>
            </a:r>
            <a:r>
              <a:rPr lang="nl-NL" sz="1200" dirty="0">
                <a:ea typeface="ＭＳ Ｐゴシック" pitchFamily="34" charset="-128"/>
              </a:rPr>
              <a:t> </a:t>
            </a:r>
            <a:r>
              <a:rPr lang="nl-NL" sz="1200" dirty="0" err="1">
                <a:ea typeface="ＭＳ Ｐゴシック" pitchFamily="34" charset="-128"/>
              </a:rPr>
              <a:t>their</a:t>
            </a:r>
            <a:r>
              <a:rPr lang="nl-NL" sz="1200" dirty="0">
                <a:ea typeface="ＭＳ Ｐゴシック" pitchFamily="34" charset="-128"/>
              </a:rPr>
              <a:t> time </a:t>
            </a:r>
            <a:r>
              <a:rPr lang="nl-NL" sz="1200" dirty="0" err="1">
                <a:ea typeface="ＭＳ Ｐゴシック" pitchFamily="34" charset="-128"/>
              </a:rPr>
              <a:t>outside</a:t>
            </a:r>
            <a:r>
              <a:rPr lang="nl-NL" sz="1200" dirty="0">
                <a:ea typeface="ＭＳ Ｐゴシック" pitchFamily="34" charset="-128"/>
              </a:rPr>
              <a:t> of school.’ Reading Research </a:t>
            </a:r>
            <a:r>
              <a:rPr lang="nl-NL" sz="1200" dirty="0" err="1">
                <a:ea typeface="ＭＳ Ｐゴシック" pitchFamily="34" charset="-128"/>
              </a:rPr>
              <a:t>Quarterly</a:t>
            </a:r>
            <a:r>
              <a:rPr lang="nl-NL" sz="1200" dirty="0">
                <a:ea typeface="ＭＳ Ｐゴシック" pitchFamily="34" charset="-128"/>
              </a:rPr>
              <a:t>, 23, 285-303</a:t>
            </a:r>
            <a:endParaRPr lang="nl-NL" sz="1200" dirty="0"/>
          </a:p>
        </p:txBody>
      </p:sp>
    </p:spTree>
    <p:extLst>
      <p:ext uri="{BB962C8B-B14F-4D97-AF65-F5344CB8AC3E}">
        <p14:creationId xmlns:p14="http://schemas.microsoft.com/office/powerpoint/2010/main" val="1121178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259926" y="1772816"/>
            <a:ext cx="4226821" cy="4594225"/>
          </a:xfrm>
        </p:spPr>
        <p:txBody>
          <a:bodyPr>
            <a:normAutofit/>
          </a:bodyPr>
          <a:lstStyle/>
          <a:p>
            <a:pPr>
              <a:buFont typeface="Arial" pitchFamily="34" charset="0"/>
              <a:buChar char="•"/>
            </a:pPr>
            <a:r>
              <a:rPr lang="en-US" sz="2000" dirty="0" err="1" smtClean="0"/>
              <a:t>Gaan</a:t>
            </a:r>
            <a:r>
              <a:rPr lang="en-US" sz="2000" dirty="0" smtClean="0"/>
              <a:t> </a:t>
            </a:r>
            <a:r>
              <a:rPr lang="en-US" sz="2000" dirty="0" err="1" smtClean="0"/>
              <a:t>leerlingen</a:t>
            </a:r>
            <a:r>
              <a:rPr lang="en-US" sz="2000" dirty="0" smtClean="0"/>
              <a:t> </a:t>
            </a:r>
            <a:r>
              <a:rPr lang="en-US" sz="2000" dirty="0" err="1" smtClean="0"/>
              <a:t>meer</a:t>
            </a:r>
            <a:r>
              <a:rPr lang="en-US" sz="2000" dirty="0" smtClean="0"/>
              <a:t> </a:t>
            </a:r>
            <a:r>
              <a:rPr lang="en-US" sz="2000" dirty="0" err="1" smtClean="0"/>
              <a:t>lezen</a:t>
            </a:r>
            <a:r>
              <a:rPr lang="en-US" sz="2000" dirty="0" smtClean="0"/>
              <a:t> </a:t>
            </a:r>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r>
              <a:rPr lang="en-US" sz="2000" dirty="0" smtClean="0"/>
              <a:t>Worden </a:t>
            </a:r>
            <a:r>
              <a:rPr lang="en-US" sz="2000" dirty="0" err="1" smtClean="0"/>
              <a:t>ze</a:t>
            </a:r>
            <a:r>
              <a:rPr lang="en-US" sz="2000" dirty="0" smtClean="0"/>
              <a:t> </a:t>
            </a:r>
            <a:r>
              <a:rPr lang="en-US" sz="2000" dirty="0" err="1" smtClean="0"/>
              <a:t>beter</a:t>
            </a:r>
            <a:r>
              <a:rPr lang="en-US" sz="2000" dirty="0" smtClean="0"/>
              <a:t> in </a:t>
            </a:r>
            <a:r>
              <a:rPr lang="en-US" sz="2000" dirty="0" err="1" smtClean="0"/>
              <a:t>lezen</a:t>
            </a:r>
            <a:r>
              <a:rPr lang="en-US" sz="2000" dirty="0" smtClean="0"/>
              <a:t> </a:t>
            </a:r>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r>
              <a:rPr lang="en-US" sz="2000" dirty="0" smtClean="0"/>
              <a:t>Worden </a:t>
            </a:r>
            <a:r>
              <a:rPr lang="en-US" sz="2000" dirty="0" err="1" smtClean="0"/>
              <a:t>ze</a:t>
            </a:r>
            <a:r>
              <a:rPr lang="en-US" sz="2000" dirty="0" smtClean="0"/>
              <a:t> </a:t>
            </a:r>
            <a:r>
              <a:rPr lang="en-US" sz="2000" dirty="0" err="1" smtClean="0"/>
              <a:t>beter</a:t>
            </a:r>
            <a:r>
              <a:rPr lang="en-US" sz="2000" dirty="0" smtClean="0"/>
              <a:t> in </a:t>
            </a:r>
            <a:r>
              <a:rPr lang="en-US" sz="2000" dirty="0" err="1" smtClean="0"/>
              <a:t>taal</a:t>
            </a:r>
            <a:endParaRPr lang="en-US" sz="2000" dirty="0" smtClean="0"/>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r>
              <a:rPr lang="en-US" sz="2000" dirty="0" err="1" smtClean="0"/>
              <a:t>Kunnen</a:t>
            </a:r>
            <a:r>
              <a:rPr lang="en-US" sz="2000" dirty="0" smtClean="0"/>
              <a:t> </a:t>
            </a:r>
            <a:r>
              <a:rPr lang="en-US" sz="2000" dirty="0" err="1" smtClean="0"/>
              <a:t>ze</a:t>
            </a:r>
            <a:r>
              <a:rPr lang="en-US" sz="2000" dirty="0" smtClean="0"/>
              <a:t> </a:t>
            </a:r>
            <a:r>
              <a:rPr lang="en-US" sz="2000" dirty="0" err="1" smtClean="0"/>
              <a:t>beter</a:t>
            </a:r>
            <a:r>
              <a:rPr lang="en-US" sz="2000" dirty="0" smtClean="0"/>
              <a:t> </a:t>
            </a:r>
            <a:r>
              <a:rPr lang="en-US" sz="2000" dirty="0" err="1" smtClean="0"/>
              <a:t>leren</a:t>
            </a:r>
            <a:endParaRPr lang="en-US" sz="2000" dirty="0" smtClean="0"/>
          </a:p>
          <a:p>
            <a:pPr>
              <a:buFont typeface="Arial" pitchFamily="34" charset="0"/>
              <a:buChar char="•"/>
            </a:pPr>
            <a:endParaRPr lang="en-US" sz="2000" b="1" dirty="0" smtClean="0"/>
          </a:p>
          <a:p>
            <a:pPr>
              <a:buFont typeface="Arial" pitchFamily="34" charset="0"/>
              <a:buChar char="•"/>
            </a:pPr>
            <a:endParaRPr lang="en-US" sz="2000" b="1" dirty="0" smtClean="0"/>
          </a:p>
        </p:txBody>
      </p:sp>
      <p:cxnSp>
        <p:nvCxnSpPr>
          <p:cNvPr id="8" name="Rechte verbindingslijn met pijl 7"/>
          <p:cNvCxnSpPr/>
          <p:nvPr/>
        </p:nvCxnSpPr>
        <p:spPr bwMode="auto">
          <a:xfrm rot="5400000">
            <a:off x="4824659" y="2512166"/>
            <a:ext cx="357190" cy="1588"/>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9" name="Rechte verbindingslijn met pijl 8"/>
          <p:cNvCxnSpPr/>
          <p:nvPr/>
        </p:nvCxnSpPr>
        <p:spPr bwMode="auto">
          <a:xfrm rot="5400000">
            <a:off x="4824659" y="3606801"/>
            <a:ext cx="357190" cy="1588"/>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cxnSp>
        <p:nvCxnSpPr>
          <p:cNvPr id="11" name="Rechte verbindingslijn met pijl 10"/>
          <p:cNvCxnSpPr/>
          <p:nvPr/>
        </p:nvCxnSpPr>
        <p:spPr bwMode="auto">
          <a:xfrm rot="5400000">
            <a:off x="4824659" y="4747264"/>
            <a:ext cx="357190" cy="1588"/>
          </a:xfrm>
          <a:prstGeom prst="straightConnector1">
            <a:avLst/>
          </a:prstGeom>
          <a:ln>
            <a:headEnd type="none" w="med" len="med"/>
            <a:tailEnd type="arrow"/>
          </a:ln>
        </p:spPr>
        <p:style>
          <a:lnRef idx="2">
            <a:schemeClr val="accent6"/>
          </a:lnRef>
          <a:fillRef idx="0">
            <a:schemeClr val="accent6"/>
          </a:fillRef>
          <a:effectRef idx="1">
            <a:schemeClr val="accent6"/>
          </a:effectRef>
          <a:fontRef idx="minor">
            <a:schemeClr val="tx1"/>
          </a:fontRef>
        </p:style>
      </p:cxnSp>
      <p:sp>
        <p:nvSpPr>
          <p:cNvPr id="12" name="Titel 1"/>
          <p:cNvSpPr>
            <a:spLocks noGrp="1"/>
          </p:cNvSpPr>
          <p:nvPr>
            <p:ph type="title"/>
          </p:nvPr>
        </p:nvSpPr>
        <p:spPr>
          <a:xfrm>
            <a:off x="457200" y="720000"/>
            <a:ext cx="8229600" cy="1143000"/>
          </a:xfrm>
        </p:spPr>
        <p:txBody>
          <a:bodyPr/>
          <a:lstStyle/>
          <a:p>
            <a:pPr algn="l"/>
            <a:r>
              <a:rPr lang="nl-NL" b="1" dirty="0" smtClean="0">
                <a:solidFill>
                  <a:srgbClr val="F0720A"/>
                </a:solidFill>
              </a:rPr>
              <a:t>Met plezier in lezen...</a:t>
            </a:r>
            <a:endParaRPr lang="nl-NL" b="1" dirty="0">
              <a:solidFill>
                <a:srgbClr val="F0720A"/>
              </a:solidFill>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700808"/>
            <a:ext cx="3240360" cy="2602009"/>
          </a:xfrm>
          <a:prstGeom prst="rect">
            <a:avLst/>
          </a:prstGeom>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1" y="3861048"/>
            <a:ext cx="2880321" cy="2729000"/>
          </a:xfrm>
          <a:prstGeom prst="rect">
            <a:avLst/>
          </a:prstGeom>
        </p:spPr>
      </p:pic>
    </p:spTree>
    <p:extLst>
      <p:ext uri="{BB962C8B-B14F-4D97-AF65-F5344CB8AC3E}">
        <p14:creationId xmlns:p14="http://schemas.microsoft.com/office/powerpoint/2010/main" val="1353816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ea typeface="ＭＳ Ｐゴシック" pitchFamily="34" charset="-128"/>
              </a:rPr>
              <a:t>Maakt het uit wat je leest?</a:t>
            </a:r>
            <a:endParaRPr lang="nl-NL" dirty="0"/>
          </a:p>
        </p:txBody>
      </p:sp>
      <p:sp>
        <p:nvSpPr>
          <p:cNvPr id="3" name="Tijdelijke aanduiding voor tekst 2"/>
          <p:cNvSpPr>
            <a:spLocks noGrp="1"/>
          </p:cNvSpPr>
          <p:nvPr>
            <p:ph idx="1"/>
          </p:nvPr>
        </p:nvSpPr>
        <p:spPr>
          <a:xfrm>
            <a:off x="468000" y="2124000"/>
            <a:ext cx="8229600" cy="4473352"/>
          </a:xfrm>
        </p:spPr>
        <p:txBody>
          <a:bodyPr>
            <a:noAutofit/>
          </a:bodyPr>
          <a:lstStyle/>
          <a:p>
            <a:pPr marL="0" indent="0">
              <a:buNone/>
            </a:pPr>
            <a:r>
              <a:rPr lang="nl-NL" sz="2400" dirty="0" smtClean="0">
                <a:ea typeface="ＭＳ Ｐゴシック" pitchFamily="34" charset="-128"/>
              </a:rPr>
              <a:t>PISA </a:t>
            </a:r>
            <a:r>
              <a:rPr lang="nl-NL" sz="2400" dirty="0">
                <a:ea typeface="ＭＳ Ｐゴシック" pitchFamily="34" charset="-128"/>
              </a:rPr>
              <a:t>2009: “Met name in Nederland blijkt dat het lezen van een breed scala aan tekstsoorten een groot effect op de leesprestaties kan hebben.”</a:t>
            </a:r>
          </a:p>
          <a:p>
            <a:endParaRPr lang="nl-NL" sz="2400" dirty="0">
              <a:ea typeface="ＭＳ Ｐゴシック" pitchFamily="34" charset="-128"/>
            </a:endParaRPr>
          </a:p>
          <a:p>
            <a:endParaRPr lang="nl-NL" sz="2400" dirty="0">
              <a:ea typeface="ＭＳ Ｐゴシック" pitchFamily="34" charset="-128"/>
            </a:endParaRPr>
          </a:p>
          <a:p>
            <a:endParaRPr lang="nl-NL" sz="2400" dirty="0">
              <a:ea typeface="ＭＳ Ｐゴシック" pitchFamily="34" charset="-128"/>
            </a:endParaRPr>
          </a:p>
          <a:p>
            <a:pPr>
              <a:buFont typeface="Wingdings" pitchFamily="2" charset="2"/>
              <a:buNone/>
            </a:pPr>
            <a:r>
              <a:rPr lang="nl-NL" sz="2400" dirty="0">
                <a:ea typeface="ＭＳ Ｐゴシック" pitchFamily="34" charset="-128"/>
              </a:rPr>
              <a:t>	</a:t>
            </a:r>
            <a:endParaRPr lang="nl-NL" sz="2400" dirty="0" smtClean="0">
              <a:ea typeface="ＭＳ Ｐゴシック" pitchFamily="34" charset="-128"/>
            </a:endParaRPr>
          </a:p>
          <a:p>
            <a:pPr>
              <a:buFont typeface="Wingdings" pitchFamily="2" charset="2"/>
              <a:buNone/>
            </a:pPr>
            <a:endParaRPr lang="nl-NL" sz="2400" dirty="0">
              <a:ea typeface="ＭＳ Ｐゴシック" pitchFamily="34" charset="-128"/>
            </a:endParaRPr>
          </a:p>
          <a:p>
            <a:pPr>
              <a:buFont typeface="Wingdings" pitchFamily="2" charset="2"/>
              <a:buNone/>
            </a:pPr>
            <a:endParaRPr lang="nl-NL" sz="1200" dirty="0" smtClean="0">
              <a:latin typeface="+mn-lt"/>
              <a:ea typeface="ＭＳ Ｐゴシック" pitchFamily="34" charset="-128"/>
            </a:endParaRPr>
          </a:p>
          <a:p>
            <a:pPr>
              <a:buFont typeface="Wingdings" pitchFamily="2" charset="2"/>
              <a:buNone/>
            </a:pPr>
            <a:endParaRPr lang="nl-NL" sz="1200" dirty="0">
              <a:latin typeface="+mn-lt"/>
              <a:ea typeface="ＭＳ Ｐゴシック" pitchFamily="34" charset="-128"/>
            </a:endParaRPr>
          </a:p>
          <a:p>
            <a:pPr>
              <a:buFont typeface="Wingdings" pitchFamily="2" charset="2"/>
              <a:buNone/>
            </a:pPr>
            <a:endParaRPr lang="nl-NL" sz="1200" dirty="0" smtClean="0">
              <a:latin typeface="+mn-lt"/>
              <a:ea typeface="ＭＳ Ｐゴシック" pitchFamily="34" charset="-128"/>
            </a:endParaRPr>
          </a:p>
          <a:p>
            <a:pPr>
              <a:buFont typeface="Wingdings" pitchFamily="2" charset="2"/>
              <a:buNone/>
            </a:pPr>
            <a:endParaRPr lang="nl-NL" sz="1200" dirty="0">
              <a:latin typeface="+mn-lt"/>
              <a:ea typeface="ＭＳ Ｐゴシック" pitchFamily="34" charset="-128"/>
            </a:endParaRPr>
          </a:p>
          <a:p>
            <a:pPr>
              <a:buFont typeface="Wingdings" pitchFamily="2" charset="2"/>
              <a:buNone/>
            </a:pPr>
            <a:r>
              <a:rPr lang="nl-NL" sz="1200" dirty="0" smtClean="0">
                <a:latin typeface="+mn-lt"/>
                <a:ea typeface="ＭＳ Ｐゴシック" pitchFamily="34" charset="-128"/>
              </a:rPr>
              <a:t>bron</a:t>
            </a:r>
            <a:r>
              <a:rPr lang="nl-NL" sz="1200" dirty="0">
                <a:latin typeface="+mn-lt"/>
                <a:ea typeface="ＭＳ Ｐゴシック" pitchFamily="34" charset="-128"/>
              </a:rPr>
              <a:t>: SLO-analyse, 2010; zie ook Kortlever &amp; Lemmens, 2012</a:t>
            </a:r>
          </a:p>
          <a:p>
            <a:endParaRPr lang="nl-NL" sz="1200" dirty="0">
              <a:latin typeface="+mn-lt"/>
            </a:endParaRPr>
          </a:p>
        </p:txBody>
      </p:sp>
      <p:pic>
        <p:nvPicPr>
          <p:cNvPr id="4" name="Picture 2"/>
          <p:cNvPicPr>
            <a:picLocks noChangeAspect="1" noChangeArrowheads="1"/>
          </p:cNvPicPr>
          <p:nvPr/>
        </p:nvPicPr>
        <p:blipFill>
          <a:blip r:embed="rId3" cstate="print"/>
          <a:srcRect t="10823"/>
          <a:stretch>
            <a:fillRect/>
          </a:stretch>
        </p:blipFill>
        <p:spPr bwMode="auto">
          <a:xfrm>
            <a:off x="1944353" y="3731279"/>
            <a:ext cx="3030686" cy="1857961"/>
          </a:xfrm>
          <a:prstGeom prst="rect">
            <a:avLst/>
          </a:prstGeom>
          <a:noFill/>
          <a:ln w="9525">
            <a:noFill/>
            <a:miter lim="800000"/>
            <a:headEnd/>
            <a:tailEnd/>
          </a:ln>
        </p:spPr>
      </p:pic>
      <p:pic>
        <p:nvPicPr>
          <p:cNvPr id="5" name="Picture 4" descr="http://www.eindhoven.nl/upload_mm/1/1/f/59164_fullimage_Boeken.jpg">
            <a:hlinkClick r:id="rId4"/>
          </p:cNvPr>
          <p:cNvPicPr>
            <a:picLocks noChangeAspect="1" noChangeArrowheads="1"/>
          </p:cNvPicPr>
          <p:nvPr/>
        </p:nvPicPr>
        <p:blipFill>
          <a:blip r:embed="rId5" cstate="print"/>
          <a:srcRect/>
          <a:stretch>
            <a:fillRect/>
          </a:stretch>
        </p:blipFill>
        <p:spPr bwMode="auto">
          <a:xfrm>
            <a:off x="4975039" y="3731279"/>
            <a:ext cx="2477281" cy="1857961"/>
          </a:xfrm>
          <a:prstGeom prst="rect">
            <a:avLst/>
          </a:prstGeom>
          <a:noFill/>
          <a:ln w="9525">
            <a:noFill/>
            <a:miter lim="800000"/>
            <a:headEnd/>
            <a:tailEnd/>
          </a:ln>
        </p:spPr>
      </p:pic>
    </p:spTree>
    <p:extLst>
      <p:ext uri="{BB962C8B-B14F-4D97-AF65-F5344CB8AC3E}">
        <p14:creationId xmlns:p14="http://schemas.microsoft.com/office/powerpoint/2010/main" val="3268616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ea typeface="ＭＳ Ｐゴシック" pitchFamily="34" charset="-128"/>
              </a:rPr>
              <a:t>Hoe </a:t>
            </a:r>
            <a:r>
              <a:rPr lang="nl-NL" dirty="0" smtClean="0">
                <a:ea typeface="ＭＳ Ｐゴシック" pitchFamily="34" charset="-128"/>
              </a:rPr>
              <a:t>werkt woordenschat</a:t>
            </a:r>
            <a:r>
              <a:rPr lang="nl-NL" dirty="0">
                <a:ea typeface="ＭＳ Ｐゴシック" pitchFamily="34" charset="-128"/>
              </a:rPr>
              <a:t>? </a:t>
            </a:r>
            <a:endParaRPr lang="nl-NL" dirty="0"/>
          </a:p>
        </p:txBody>
      </p:sp>
      <p:sp>
        <p:nvSpPr>
          <p:cNvPr id="3" name="Tijdelijke aanduiding voor tekst 2"/>
          <p:cNvSpPr>
            <a:spLocks noGrp="1"/>
          </p:cNvSpPr>
          <p:nvPr>
            <p:ph idx="1"/>
          </p:nvPr>
        </p:nvSpPr>
        <p:spPr>
          <a:xfrm>
            <a:off x="468000" y="2124000"/>
            <a:ext cx="8229600" cy="4473352"/>
          </a:xfrm>
        </p:spPr>
        <p:txBody>
          <a:bodyPr>
            <a:normAutofit/>
          </a:bodyPr>
          <a:lstStyle/>
          <a:p>
            <a:pPr>
              <a:buFont typeface="Wingdings" pitchFamily="2" charset="2"/>
              <a:buNone/>
            </a:pPr>
            <a:r>
              <a:rPr lang="nl-NL" sz="2400" b="1" dirty="0" smtClean="0">
                <a:ea typeface="ＭＳ Ｐゴシック" pitchFamily="34" charset="-128"/>
              </a:rPr>
              <a:t>Woordkennis </a:t>
            </a:r>
            <a:r>
              <a:rPr lang="nl-NL" sz="2400" b="1" dirty="0">
                <a:ea typeface="ＭＳ Ｐゴシック" pitchFamily="34" charset="-128"/>
              </a:rPr>
              <a:t>consolideren</a:t>
            </a:r>
          </a:p>
          <a:p>
            <a:pPr>
              <a:buFont typeface="Wingdings" pitchFamily="2" charset="2"/>
              <a:buNone/>
            </a:pPr>
            <a:endParaRPr lang="en-GB" sz="1800" dirty="0" smtClean="0">
              <a:ea typeface="ＭＳ Ｐゴシック" pitchFamily="34" charset="-128"/>
            </a:endParaRPr>
          </a:p>
          <a:p>
            <a:pPr>
              <a:buFont typeface="Wingdings" pitchFamily="2" charset="2"/>
              <a:buNone/>
            </a:pPr>
            <a:r>
              <a:rPr lang="en-GB" sz="1800" dirty="0" smtClean="0">
                <a:ea typeface="ＭＳ Ｐゴシック" pitchFamily="34" charset="-128"/>
              </a:rPr>
              <a:t>	Papa </a:t>
            </a:r>
            <a:r>
              <a:rPr lang="en-GB" sz="1800" dirty="0" err="1">
                <a:ea typeface="ＭＳ Ｐゴシック" pitchFamily="34" charset="-128"/>
              </a:rPr>
              <a:t>belde</a:t>
            </a:r>
            <a:r>
              <a:rPr lang="en-GB" sz="1800" dirty="0">
                <a:ea typeface="ＭＳ Ｐゴシック" pitchFamily="34" charset="-128"/>
              </a:rPr>
              <a:t> het </a:t>
            </a:r>
            <a:r>
              <a:rPr lang="en-GB" sz="1800" dirty="0" err="1">
                <a:ea typeface="ＭＳ Ｐゴシック" pitchFamily="34" charset="-128"/>
              </a:rPr>
              <a:t>alarmnummer</a:t>
            </a:r>
            <a:r>
              <a:rPr lang="en-GB" sz="1800" dirty="0">
                <a:ea typeface="ＭＳ Ｐゴシック" pitchFamily="34" charset="-128"/>
              </a:rPr>
              <a:t> </a:t>
            </a:r>
            <a:endParaRPr lang="en-GB" sz="1800" dirty="0" smtClean="0">
              <a:ea typeface="ＭＳ Ｐゴシック" pitchFamily="34" charset="-128"/>
            </a:endParaRPr>
          </a:p>
          <a:p>
            <a:pPr>
              <a:buFont typeface="Wingdings" pitchFamily="2" charset="2"/>
              <a:buNone/>
            </a:pPr>
            <a:r>
              <a:rPr lang="en-GB" sz="1800" dirty="0" smtClean="0">
                <a:ea typeface="ＭＳ Ｐゴシック" pitchFamily="34" charset="-128"/>
              </a:rPr>
              <a:t>	en </a:t>
            </a:r>
            <a:r>
              <a:rPr lang="en-GB" sz="1800" dirty="0" err="1">
                <a:ea typeface="ＭＳ Ｐゴシック" pitchFamily="34" charset="-128"/>
              </a:rPr>
              <a:t>daarna</a:t>
            </a:r>
            <a:r>
              <a:rPr lang="en-GB" sz="1800" dirty="0">
                <a:ea typeface="ＭＳ Ｐゴシック" pitchFamily="34" charset="-128"/>
              </a:rPr>
              <a:t> </a:t>
            </a:r>
            <a:r>
              <a:rPr lang="en-GB" sz="1800" dirty="0" err="1">
                <a:ea typeface="ＭＳ Ｐゴシック" pitchFamily="34" charset="-128"/>
              </a:rPr>
              <a:t>ging</a:t>
            </a:r>
            <a:r>
              <a:rPr lang="en-GB" sz="1800" dirty="0">
                <a:ea typeface="ＭＳ Ｐゴシック" pitchFamily="34" charset="-128"/>
              </a:rPr>
              <a:t> het </a:t>
            </a:r>
            <a:r>
              <a:rPr lang="en-GB" sz="1800" dirty="0" err="1">
                <a:ea typeface="ＭＳ Ｐゴシック" pitchFamily="34" charset="-128"/>
              </a:rPr>
              <a:t>snel</a:t>
            </a:r>
            <a:r>
              <a:rPr lang="en-GB" sz="1800" dirty="0">
                <a:ea typeface="ＭＳ Ｐゴシック" pitchFamily="34" charset="-128"/>
              </a:rPr>
              <a:t>. </a:t>
            </a:r>
            <a:endParaRPr lang="en-GB" sz="1800" dirty="0" smtClean="0">
              <a:ea typeface="ＭＳ Ｐゴシック" pitchFamily="34" charset="-128"/>
            </a:endParaRPr>
          </a:p>
          <a:p>
            <a:pPr>
              <a:buFont typeface="Wingdings" pitchFamily="2" charset="2"/>
              <a:buNone/>
            </a:pPr>
            <a:r>
              <a:rPr lang="en-GB" sz="1800" dirty="0" smtClean="0">
                <a:ea typeface="ＭＳ Ｐゴシック" pitchFamily="34" charset="-128"/>
              </a:rPr>
              <a:t>	</a:t>
            </a:r>
            <a:r>
              <a:rPr lang="en-GB" sz="1800" dirty="0" err="1" smtClean="0">
                <a:ea typeface="ＭＳ Ｐゴシック" pitchFamily="34" charset="-128"/>
              </a:rPr>
              <a:t>Er</a:t>
            </a:r>
            <a:r>
              <a:rPr lang="en-GB" sz="1800" dirty="0" smtClean="0">
                <a:ea typeface="ＭＳ Ｐゴシック" pitchFamily="34" charset="-128"/>
              </a:rPr>
              <a:t> </a:t>
            </a:r>
            <a:r>
              <a:rPr lang="en-GB" sz="1800" dirty="0" err="1">
                <a:ea typeface="ＭＳ Ｐゴシック" pitchFamily="34" charset="-128"/>
              </a:rPr>
              <a:t>kwam</a:t>
            </a:r>
            <a:r>
              <a:rPr lang="en-GB" sz="1800" dirty="0">
                <a:ea typeface="ＭＳ Ｐゴシック" pitchFamily="34" charset="-128"/>
              </a:rPr>
              <a:t> </a:t>
            </a:r>
            <a:r>
              <a:rPr lang="en-GB" sz="1800" dirty="0" err="1">
                <a:ea typeface="ＭＳ Ｐゴシック" pitchFamily="34" charset="-128"/>
              </a:rPr>
              <a:t>een</a:t>
            </a:r>
            <a:r>
              <a:rPr lang="en-GB" sz="1800" dirty="0">
                <a:ea typeface="ＭＳ Ｐゴシック" pitchFamily="34" charset="-128"/>
              </a:rPr>
              <a:t> </a:t>
            </a:r>
            <a:r>
              <a:rPr lang="en-GB" sz="1800" b="1" i="1" dirty="0">
                <a:ea typeface="ＭＳ Ｐゴシック" pitchFamily="34" charset="-128"/>
              </a:rPr>
              <a:t>ambulance</a:t>
            </a:r>
            <a:r>
              <a:rPr lang="en-GB" sz="1800" dirty="0">
                <a:ea typeface="ＭＳ Ｐゴシック" pitchFamily="34" charset="-128"/>
              </a:rPr>
              <a:t>, </a:t>
            </a:r>
            <a:endParaRPr lang="en-GB" sz="1800" dirty="0" smtClean="0">
              <a:ea typeface="ＭＳ Ｐゴシック" pitchFamily="34" charset="-128"/>
            </a:endParaRPr>
          </a:p>
          <a:p>
            <a:pPr>
              <a:buFont typeface="Wingdings" pitchFamily="2" charset="2"/>
              <a:buNone/>
            </a:pPr>
            <a:r>
              <a:rPr lang="en-GB" sz="1800" dirty="0" smtClean="0">
                <a:ea typeface="ＭＳ Ｐゴシック" pitchFamily="34" charset="-128"/>
              </a:rPr>
              <a:t>	mama </a:t>
            </a:r>
            <a:r>
              <a:rPr lang="en-GB" sz="1800" dirty="0" err="1">
                <a:ea typeface="ＭＳ Ｐゴシック" pitchFamily="34" charset="-128"/>
              </a:rPr>
              <a:t>werd</a:t>
            </a:r>
            <a:r>
              <a:rPr lang="en-GB" sz="1800" dirty="0">
                <a:ea typeface="ＭＳ Ｐゴシック" pitchFamily="34" charset="-128"/>
              </a:rPr>
              <a:t> op </a:t>
            </a:r>
            <a:r>
              <a:rPr lang="en-GB" sz="1800" dirty="0" err="1">
                <a:ea typeface="ＭＳ Ｐゴシック" pitchFamily="34" charset="-128"/>
              </a:rPr>
              <a:t>een</a:t>
            </a:r>
            <a:r>
              <a:rPr lang="en-GB" sz="1800" dirty="0">
                <a:ea typeface="ＭＳ Ｐゴシック" pitchFamily="34" charset="-128"/>
              </a:rPr>
              <a:t> </a:t>
            </a:r>
            <a:r>
              <a:rPr lang="en-GB" sz="1800" b="1" i="1" dirty="0" err="1">
                <a:ea typeface="ＭＳ Ｐゴシック" pitchFamily="34" charset="-128"/>
              </a:rPr>
              <a:t>brancard</a:t>
            </a:r>
            <a:r>
              <a:rPr lang="en-GB" sz="1800" dirty="0">
                <a:ea typeface="ＭＳ Ｐゴシック" pitchFamily="34" charset="-128"/>
              </a:rPr>
              <a:t> </a:t>
            </a:r>
            <a:endParaRPr lang="en-GB" sz="1800" dirty="0" smtClean="0">
              <a:ea typeface="ＭＳ Ｐゴシック" pitchFamily="34" charset="-128"/>
            </a:endParaRPr>
          </a:p>
          <a:p>
            <a:pPr>
              <a:buFont typeface="Wingdings" pitchFamily="2" charset="2"/>
              <a:buNone/>
            </a:pPr>
            <a:r>
              <a:rPr lang="en-GB" sz="1800" dirty="0" smtClean="0">
                <a:ea typeface="ＭＳ Ｐゴシック" pitchFamily="34" charset="-128"/>
              </a:rPr>
              <a:t>	</a:t>
            </a:r>
            <a:r>
              <a:rPr lang="en-GB" sz="1800" dirty="0" err="1" smtClean="0">
                <a:ea typeface="ＭＳ Ｐゴシック" pitchFamily="34" charset="-128"/>
              </a:rPr>
              <a:t>gelegd</a:t>
            </a:r>
            <a:r>
              <a:rPr lang="en-GB" sz="1800" dirty="0">
                <a:ea typeface="ＭＳ Ｐゴシック" pitchFamily="34" charset="-128"/>
              </a:rPr>
              <a:t>, </a:t>
            </a:r>
            <a:r>
              <a:rPr lang="en-GB" sz="1800" dirty="0" err="1">
                <a:ea typeface="ＭＳ Ｐゴシック" pitchFamily="34" charset="-128"/>
              </a:rPr>
              <a:t>ingeladen</a:t>
            </a:r>
            <a:r>
              <a:rPr lang="en-GB" sz="1800" dirty="0">
                <a:ea typeface="ＭＳ Ｐゴシック" pitchFamily="34" charset="-128"/>
              </a:rPr>
              <a:t> en </a:t>
            </a:r>
            <a:r>
              <a:rPr lang="en-GB" sz="1800" dirty="0" err="1">
                <a:ea typeface="ＭＳ Ｐゴシック" pitchFamily="34" charset="-128"/>
              </a:rPr>
              <a:t>weggereden</a:t>
            </a:r>
            <a:r>
              <a:rPr lang="en-GB" sz="1800" dirty="0">
                <a:ea typeface="ＭＳ Ｐゴシック" pitchFamily="34" charset="-128"/>
              </a:rPr>
              <a:t>. </a:t>
            </a:r>
            <a:endParaRPr lang="en-GB" sz="1800" dirty="0" smtClean="0">
              <a:ea typeface="ＭＳ Ｐゴシック" pitchFamily="34" charset="-128"/>
            </a:endParaRPr>
          </a:p>
          <a:p>
            <a:pPr>
              <a:buFont typeface="Wingdings" pitchFamily="2" charset="2"/>
              <a:buNone/>
            </a:pPr>
            <a:r>
              <a:rPr lang="en-GB" sz="1800" dirty="0" smtClean="0">
                <a:ea typeface="ＭＳ Ｐゴシック" pitchFamily="34" charset="-128"/>
              </a:rPr>
              <a:t>	Papa</a:t>
            </a:r>
            <a:r>
              <a:rPr lang="en-GB" sz="1800" dirty="0">
                <a:ea typeface="ＭＳ Ｐゴシック" pitchFamily="34" charset="-128"/>
              </a:rPr>
              <a:t>, </a:t>
            </a:r>
            <a:r>
              <a:rPr lang="en-GB" sz="1800" dirty="0" err="1">
                <a:ea typeface="ＭＳ Ｐゴシック" pitchFamily="34" charset="-128"/>
              </a:rPr>
              <a:t>Luuk</a:t>
            </a:r>
            <a:r>
              <a:rPr lang="en-GB" sz="1800" dirty="0">
                <a:ea typeface="ＭＳ Ｐゴシック" pitchFamily="34" charset="-128"/>
              </a:rPr>
              <a:t> en </a:t>
            </a:r>
            <a:r>
              <a:rPr lang="en-GB" sz="1800" dirty="0" err="1">
                <a:ea typeface="ＭＳ Ｐゴシック" pitchFamily="34" charset="-128"/>
              </a:rPr>
              <a:t>Teun</a:t>
            </a:r>
            <a:r>
              <a:rPr lang="en-GB" sz="1800" dirty="0">
                <a:ea typeface="ＭＳ Ｐゴシック" pitchFamily="34" charset="-128"/>
              </a:rPr>
              <a:t> </a:t>
            </a:r>
            <a:r>
              <a:rPr lang="en-GB" sz="1800" dirty="0" err="1">
                <a:ea typeface="ＭＳ Ｐゴシック" pitchFamily="34" charset="-128"/>
              </a:rPr>
              <a:t>reden</a:t>
            </a:r>
            <a:r>
              <a:rPr lang="en-GB" sz="1800" dirty="0">
                <a:ea typeface="ＭＳ Ｐゴシック" pitchFamily="34" charset="-128"/>
              </a:rPr>
              <a:t> </a:t>
            </a:r>
            <a:endParaRPr lang="en-GB" sz="1800" dirty="0" smtClean="0">
              <a:ea typeface="ＭＳ Ｐゴシック" pitchFamily="34" charset="-128"/>
            </a:endParaRPr>
          </a:p>
          <a:p>
            <a:pPr>
              <a:buFont typeface="Wingdings" pitchFamily="2" charset="2"/>
              <a:buNone/>
            </a:pPr>
            <a:r>
              <a:rPr lang="en-GB" sz="1800" dirty="0" smtClean="0">
                <a:ea typeface="ＭＳ Ｐゴシック" pitchFamily="34" charset="-128"/>
              </a:rPr>
              <a:t>	</a:t>
            </a:r>
            <a:r>
              <a:rPr lang="en-GB" sz="1800" dirty="0" err="1" smtClean="0">
                <a:ea typeface="ＭＳ Ｐゴシック" pitchFamily="34" charset="-128"/>
              </a:rPr>
              <a:t>erachteraan</a:t>
            </a:r>
            <a:r>
              <a:rPr lang="en-GB" sz="1800" dirty="0" smtClean="0">
                <a:ea typeface="ＭＳ Ｐゴシック" pitchFamily="34" charset="-128"/>
              </a:rPr>
              <a:t> </a:t>
            </a:r>
            <a:r>
              <a:rPr lang="en-GB" sz="1800" dirty="0" err="1">
                <a:ea typeface="ＭＳ Ｐゴシック" pitchFamily="34" charset="-128"/>
              </a:rPr>
              <a:t>naar</a:t>
            </a:r>
            <a:r>
              <a:rPr lang="en-GB" sz="1800" dirty="0">
                <a:ea typeface="ＭＳ Ｐゴシック" pitchFamily="34" charset="-128"/>
              </a:rPr>
              <a:t> het </a:t>
            </a:r>
            <a:r>
              <a:rPr lang="en-GB" sz="1800" b="1" i="1" dirty="0" err="1">
                <a:ea typeface="ＭＳ Ｐゴシック" pitchFamily="34" charset="-128"/>
              </a:rPr>
              <a:t>ziekenhuis</a:t>
            </a:r>
            <a:r>
              <a:rPr lang="en-GB" sz="1800" dirty="0">
                <a:ea typeface="ＭＳ Ｐゴシック" pitchFamily="34" charset="-128"/>
              </a:rPr>
              <a:t>. </a:t>
            </a:r>
          </a:p>
          <a:p>
            <a:pPr>
              <a:buFont typeface="Wingdings" pitchFamily="2" charset="2"/>
              <a:buNone/>
            </a:pPr>
            <a:r>
              <a:rPr lang="en-GB" sz="1800" dirty="0">
                <a:ea typeface="ＭＳ Ｐゴシック" pitchFamily="34" charset="-128"/>
              </a:rPr>
              <a:t>	</a:t>
            </a:r>
            <a:endParaRPr lang="en-GB" sz="1800" dirty="0" smtClean="0">
              <a:ea typeface="ＭＳ Ｐゴシック" pitchFamily="34" charset="-128"/>
            </a:endParaRPr>
          </a:p>
          <a:p>
            <a:pPr>
              <a:buFont typeface="Wingdings" pitchFamily="2" charset="2"/>
              <a:buNone/>
            </a:pPr>
            <a:endParaRPr lang="en-GB" sz="1800" dirty="0">
              <a:ea typeface="ＭＳ Ｐゴシック" pitchFamily="34" charset="-128"/>
            </a:endParaRPr>
          </a:p>
          <a:p>
            <a:pPr>
              <a:buFont typeface="Wingdings" pitchFamily="2" charset="2"/>
              <a:buNone/>
            </a:pPr>
            <a:endParaRPr lang="en-GB" sz="1400" dirty="0" smtClean="0">
              <a:ea typeface="ＭＳ Ｐゴシック" pitchFamily="34" charset="-128"/>
            </a:endParaRPr>
          </a:p>
          <a:p>
            <a:pPr>
              <a:buFont typeface="Wingdings" pitchFamily="2" charset="2"/>
              <a:buNone/>
            </a:pPr>
            <a:r>
              <a:rPr lang="en-GB" sz="1400" dirty="0" smtClean="0">
                <a:ea typeface="ＭＳ Ｐゴシック" pitchFamily="34" charset="-128"/>
              </a:rPr>
              <a:t>(</a:t>
            </a:r>
            <a:r>
              <a:rPr lang="en-GB" sz="1400" dirty="0">
                <a:ea typeface="ＭＳ Ｐゴシック" pitchFamily="34" charset="-128"/>
              </a:rPr>
              <a:t>Tosca </a:t>
            </a:r>
            <a:r>
              <a:rPr lang="en-GB" sz="1400" dirty="0" err="1">
                <a:ea typeface="ＭＳ Ｐゴシック" pitchFamily="34" charset="-128"/>
              </a:rPr>
              <a:t>Menten</a:t>
            </a:r>
            <a:r>
              <a:rPr lang="en-GB" sz="1400" dirty="0">
                <a:ea typeface="ＭＳ Ｐゴシック" pitchFamily="34" charset="-128"/>
              </a:rPr>
              <a:t>: </a:t>
            </a:r>
            <a:r>
              <a:rPr lang="en-GB" sz="1400" i="1" dirty="0">
                <a:ea typeface="ＭＳ Ｐゴシック" pitchFamily="34" charset="-128"/>
              </a:rPr>
              <a:t>Het </a:t>
            </a:r>
            <a:r>
              <a:rPr lang="en-GB" sz="1400" i="1" dirty="0" err="1">
                <a:ea typeface="ＭＳ Ｐゴシック" pitchFamily="34" charset="-128"/>
              </a:rPr>
              <a:t>Akropolisgenootschap</a:t>
            </a:r>
            <a:r>
              <a:rPr lang="en-GB" sz="1400" i="1" dirty="0">
                <a:ea typeface="ＭＳ Ｐゴシック" pitchFamily="34" charset="-128"/>
              </a:rPr>
              <a:t> en de slag om </a:t>
            </a:r>
            <a:r>
              <a:rPr lang="en-GB" sz="1400" i="1" dirty="0" err="1">
                <a:ea typeface="ＭＳ Ｐゴシック" pitchFamily="34" charset="-128"/>
              </a:rPr>
              <a:t>bladzijde</a:t>
            </a:r>
            <a:r>
              <a:rPr lang="en-GB" sz="1400" i="1" dirty="0">
                <a:ea typeface="ＭＳ Ｐゴシック" pitchFamily="34" charset="-128"/>
              </a:rPr>
              <a:t> 37</a:t>
            </a:r>
            <a:r>
              <a:rPr lang="en-GB" sz="1400" dirty="0" smtClean="0">
                <a:ea typeface="ＭＳ Ｐゴシック" pitchFamily="34" charset="-128"/>
              </a:rPr>
              <a:t>)</a:t>
            </a:r>
            <a:endParaRPr lang="nl-NL" dirty="0"/>
          </a:p>
        </p:txBody>
      </p:sp>
      <p:pic>
        <p:nvPicPr>
          <p:cNvPr id="4" name="Picture 2"/>
          <p:cNvPicPr>
            <a:picLocks noChangeAspect="1" noChangeArrowheads="1"/>
          </p:cNvPicPr>
          <p:nvPr/>
        </p:nvPicPr>
        <p:blipFill>
          <a:blip r:embed="rId3" cstate="print"/>
          <a:srcRect/>
          <a:stretch>
            <a:fillRect/>
          </a:stretch>
        </p:blipFill>
        <p:spPr bwMode="auto">
          <a:xfrm>
            <a:off x="6372200" y="2060848"/>
            <a:ext cx="2178050" cy="3667125"/>
          </a:xfrm>
          <a:prstGeom prst="rect">
            <a:avLst/>
          </a:prstGeom>
          <a:noFill/>
          <a:ln w="9525">
            <a:noFill/>
            <a:miter lim="800000"/>
            <a:headEnd/>
            <a:tailEnd/>
          </a:ln>
        </p:spPr>
      </p:pic>
    </p:spTree>
    <p:extLst>
      <p:ext uri="{BB962C8B-B14F-4D97-AF65-F5344CB8AC3E}">
        <p14:creationId xmlns:p14="http://schemas.microsoft.com/office/powerpoint/2010/main" val="1156704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ea typeface="ＭＳ Ｐゴシック" pitchFamily="34" charset="-128"/>
              </a:rPr>
              <a:t>Hoe </a:t>
            </a:r>
            <a:r>
              <a:rPr lang="nl-NL" dirty="0" smtClean="0">
                <a:ea typeface="ＭＳ Ｐゴシック" pitchFamily="34" charset="-128"/>
              </a:rPr>
              <a:t>werkt woordenschat</a:t>
            </a:r>
            <a:r>
              <a:rPr lang="nl-NL" dirty="0">
                <a:ea typeface="ＭＳ Ｐゴシック" pitchFamily="34" charset="-128"/>
              </a:rPr>
              <a:t>? </a:t>
            </a:r>
            <a:endParaRPr lang="nl-NL" dirty="0"/>
          </a:p>
        </p:txBody>
      </p:sp>
      <p:sp>
        <p:nvSpPr>
          <p:cNvPr id="3" name="Tijdelijke aanduiding voor tekst 2"/>
          <p:cNvSpPr>
            <a:spLocks noGrp="1"/>
          </p:cNvSpPr>
          <p:nvPr>
            <p:ph idx="1"/>
          </p:nvPr>
        </p:nvSpPr>
        <p:spPr>
          <a:xfrm>
            <a:off x="468000" y="2124000"/>
            <a:ext cx="8229600" cy="4473352"/>
          </a:xfrm>
        </p:spPr>
        <p:txBody>
          <a:bodyPr>
            <a:normAutofit/>
          </a:bodyPr>
          <a:lstStyle/>
          <a:p>
            <a:pPr>
              <a:buFont typeface="Wingdings" pitchFamily="2" charset="2"/>
              <a:buNone/>
            </a:pPr>
            <a:r>
              <a:rPr lang="nl-NL" sz="2400" b="1" dirty="0" smtClean="0">
                <a:ea typeface="ＭＳ Ｐゴシック" pitchFamily="34" charset="-128"/>
              </a:rPr>
              <a:t>Woordkennis verdiepen</a:t>
            </a:r>
            <a:endParaRPr lang="nl-NL" sz="2400" b="1" dirty="0">
              <a:ea typeface="ＭＳ Ｐゴシック" pitchFamily="34" charset="-128"/>
            </a:endParaRPr>
          </a:p>
          <a:p>
            <a:pPr>
              <a:buFont typeface="Wingdings" pitchFamily="2" charset="2"/>
              <a:buNone/>
            </a:pPr>
            <a:endParaRPr lang="en-GB" sz="1800" dirty="0" smtClean="0">
              <a:ea typeface="ＭＳ Ｐゴシック" pitchFamily="34" charset="-128"/>
            </a:endParaRPr>
          </a:p>
          <a:p>
            <a:pPr>
              <a:buFont typeface="Wingdings" pitchFamily="2" charset="2"/>
              <a:buNone/>
            </a:pPr>
            <a:r>
              <a:rPr lang="en-GB" sz="1800" dirty="0" smtClean="0">
                <a:ea typeface="ＭＳ Ｐゴシック" pitchFamily="34" charset="-128"/>
              </a:rPr>
              <a:t>	</a:t>
            </a:r>
            <a:r>
              <a:rPr lang="nl-NL" sz="1600" dirty="0">
                <a:ea typeface="ＭＳ Ｐゴシック" pitchFamily="34" charset="-128"/>
              </a:rPr>
              <a:t> ‘Jeetje, jongens, moet je kijken, wat, eh, ...</a:t>
            </a:r>
            <a:r>
              <a:rPr lang="nl-NL" sz="1600" b="1" i="1" dirty="0">
                <a:ea typeface="ＭＳ Ｐゴシック" pitchFamily="34" charset="-128"/>
              </a:rPr>
              <a:t>duur</a:t>
            </a:r>
            <a:r>
              <a:rPr lang="nl-NL" sz="1600" dirty="0">
                <a:ea typeface="ＭＳ Ｐゴシック" pitchFamily="34" charset="-128"/>
              </a:rPr>
              <a:t>!’ </a:t>
            </a:r>
            <a:r>
              <a:rPr lang="nl-NL" sz="1600" dirty="0" smtClean="0">
                <a:ea typeface="ＭＳ Ｐゴシック" pitchFamily="34" charset="-128"/>
              </a:rPr>
              <a:t/>
            </a:r>
            <a:br>
              <a:rPr lang="nl-NL" sz="1600" dirty="0" smtClean="0">
                <a:ea typeface="ＭＳ Ｐゴシック" pitchFamily="34" charset="-128"/>
              </a:rPr>
            </a:br>
            <a:r>
              <a:rPr lang="nl-NL" sz="1600" dirty="0" smtClean="0">
                <a:ea typeface="ＭＳ Ｐゴシック" pitchFamily="34" charset="-128"/>
              </a:rPr>
              <a:t>zei </a:t>
            </a:r>
            <a:r>
              <a:rPr lang="nl-NL" sz="1600" dirty="0">
                <a:ea typeface="ＭＳ Ｐゴシック" pitchFamily="34" charset="-128"/>
              </a:rPr>
              <a:t>mama vol ontzag… </a:t>
            </a:r>
            <a:r>
              <a:rPr lang="nl-NL" sz="1600" b="1" i="1" dirty="0">
                <a:ea typeface="ＭＳ Ｐゴシック" pitchFamily="34" charset="-128"/>
              </a:rPr>
              <a:t>Duur</a:t>
            </a:r>
            <a:r>
              <a:rPr lang="nl-NL" sz="1600" dirty="0">
                <a:ea typeface="ＭＳ Ｐゴシック" pitchFamily="34" charset="-128"/>
              </a:rPr>
              <a:t> was wel een goed woord, </a:t>
            </a:r>
            <a:r>
              <a:rPr lang="nl-NL" sz="1600" dirty="0" smtClean="0">
                <a:ea typeface="ＭＳ Ｐゴシック" pitchFamily="34" charset="-128"/>
              </a:rPr>
              <a:t/>
            </a:r>
            <a:br>
              <a:rPr lang="nl-NL" sz="1600" dirty="0" smtClean="0">
                <a:ea typeface="ＭＳ Ｐゴシック" pitchFamily="34" charset="-128"/>
              </a:rPr>
            </a:br>
            <a:r>
              <a:rPr lang="nl-NL" sz="1600" dirty="0" smtClean="0">
                <a:ea typeface="ＭＳ Ｐゴシック" pitchFamily="34" charset="-128"/>
              </a:rPr>
              <a:t>dacht </a:t>
            </a:r>
            <a:r>
              <a:rPr lang="nl-NL" sz="1600" dirty="0">
                <a:ea typeface="ＭＳ Ｐゴシック" pitchFamily="34" charset="-128"/>
              </a:rPr>
              <a:t>Luuk. De deur had van dat </a:t>
            </a:r>
            <a:r>
              <a:rPr lang="nl-NL" sz="1600" b="1" i="1" dirty="0">
                <a:ea typeface="ＭＳ Ｐゴシック" pitchFamily="34" charset="-128"/>
              </a:rPr>
              <a:t>dure</a:t>
            </a:r>
            <a:r>
              <a:rPr lang="nl-NL" sz="1600" dirty="0">
                <a:ea typeface="ＭＳ Ｐゴシック" pitchFamily="34" charset="-128"/>
              </a:rPr>
              <a:t>, gekleurde glas, </a:t>
            </a:r>
            <a:r>
              <a:rPr lang="nl-NL" sz="1600" dirty="0" smtClean="0">
                <a:ea typeface="ＭＳ Ｐゴシック" pitchFamily="34" charset="-128"/>
              </a:rPr>
              <a:t/>
            </a:r>
            <a:br>
              <a:rPr lang="nl-NL" sz="1600" dirty="0" smtClean="0">
                <a:ea typeface="ＭＳ Ｐゴシック" pitchFamily="34" charset="-128"/>
              </a:rPr>
            </a:br>
            <a:r>
              <a:rPr lang="nl-NL" sz="1600" dirty="0" smtClean="0">
                <a:ea typeface="ＭＳ Ｐゴシック" pitchFamily="34" charset="-128"/>
              </a:rPr>
              <a:t>de </a:t>
            </a:r>
            <a:r>
              <a:rPr lang="nl-NL" sz="1600" dirty="0">
                <a:ea typeface="ＭＳ Ｐゴシック" pitchFamily="34" charset="-128"/>
              </a:rPr>
              <a:t>bel klonk als een </a:t>
            </a:r>
            <a:r>
              <a:rPr lang="nl-NL" sz="1600" b="1" i="1" dirty="0">
                <a:ea typeface="ＭＳ Ｐゴシック" pitchFamily="34" charset="-128"/>
              </a:rPr>
              <a:t>dure</a:t>
            </a:r>
            <a:r>
              <a:rPr lang="nl-NL" sz="1600" dirty="0">
                <a:ea typeface="ＭＳ Ｐゴシック" pitchFamily="34" charset="-128"/>
              </a:rPr>
              <a:t> gong, en de magere, lange </a:t>
            </a:r>
            <a:r>
              <a:rPr lang="nl-NL" sz="1600" dirty="0" smtClean="0">
                <a:ea typeface="ＭＳ Ｐゴシック" pitchFamily="34" charset="-128"/>
              </a:rPr>
              <a:t/>
            </a:r>
            <a:br>
              <a:rPr lang="nl-NL" sz="1600" dirty="0" smtClean="0">
                <a:ea typeface="ＭＳ Ｐゴシック" pitchFamily="34" charset="-128"/>
              </a:rPr>
            </a:br>
            <a:r>
              <a:rPr lang="nl-NL" sz="1600" dirty="0" smtClean="0">
                <a:ea typeface="ＭＳ Ｐゴシック" pitchFamily="34" charset="-128"/>
              </a:rPr>
              <a:t>meneer </a:t>
            </a:r>
            <a:r>
              <a:rPr lang="nl-NL" sz="1600" dirty="0">
                <a:ea typeface="ＭＳ Ｐゴシック" pitchFamily="34" charset="-128"/>
              </a:rPr>
              <a:t>die opendeed was ook </a:t>
            </a:r>
            <a:r>
              <a:rPr lang="nl-NL" sz="1600" b="1" i="1" dirty="0">
                <a:ea typeface="ＭＳ Ｐゴシック" pitchFamily="34" charset="-128"/>
              </a:rPr>
              <a:t>duur</a:t>
            </a:r>
            <a:r>
              <a:rPr lang="nl-NL" sz="1600" dirty="0">
                <a:ea typeface="ＭＳ Ｐゴシック" pitchFamily="34" charset="-128"/>
              </a:rPr>
              <a:t>. Zijn pak, zijn </a:t>
            </a:r>
            <a:r>
              <a:rPr lang="nl-NL" sz="1600" dirty="0" smtClean="0">
                <a:ea typeface="ＭＳ Ｐゴシック" pitchFamily="34" charset="-128"/>
              </a:rPr>
              <a:t/>
            </a:r>
            <a:br>
              <a:rPr lang="nl-NL" sz="1600" dirty="0" smtClean="0">
                <a:ea typeface="ＭＳ Ｐゴシック" pitchFamily="34" charset="-128"/>
              </a:rPr>
            </a:br>
            <a:r>
              <a:rPr lang="nl-NL" sz="1600" dirty="0" smtClean="0">
                <a:ea typeface="ＭＳ Ｐゴシック" pitchFamily="34" charset="-128"/>
              </a:rPr>
              <a:t>glimmende </a:t>
            </a:r>
            <a:r>
              <a:rPr lang="nl-NL" sz="1600" dirty="0">
                <a:ea typeface="ＭＳ Ｐゴシック" pitchFamily="34" charset="-128"/>
              </a:rPr>
              <a:t>schoenen, zijn horloge, zelfs zijn haar </a:t>
            </a:r>
            <a:r>
              <a:rPr lang="nl-NL" sz="1600" dirty="0" smtClean="0">
                <a:ea typeface="ＭＳ Ｐゴシック" pitchFamily="34" charset="-128"/>
              </a:rPr>
              <a:t/>
            </a:r>
            <a:br>
              <a:rPr lang="nl-NL" sz="1600" dirty="0" smtClean="0">
                <a:ea typeface="ＭＳ Ｐゴシック" pitchFamily="34" charset="-128"/>
              </a:rPr>
            </a:br>
            <a:r>
              <a:rPr lang="nl-NL" sz="1600" dirty="0" smtClean="0">
                <a:ea typeface="ＭＳ Ｐゴシック" pitchFamily="34" charset="-128"/>
              </a:rPr>
              <a:t>zat </a:t>
            </a:r>
            <a:r>
              <a:rPr lang="nl-NL" sz="1600" b="1" i="1" dirty="0">
                <a:ea typeface="ＭＳ Ｐゴシック" pitchFamily="34" charset="-128"/>
              </a:rPr>
              <a:t>duur</a:t>
            </a:r>
            <a:r>
              <a:rPr lang="nl-NL" sz="1600" dirty="0">
                <a:ea typeface="ＭＳ Ｐゴシック" pitchFamily="34" charset="-128"/>
              </a:rPr>
              <a:t>. En hij keek op een </a:t>
            </a:r>
            <a:r>
              <a:rPr lang="nl-NL" sz="1600" b="1" i="1" dirty="0">
                <a:ea typeface="ＭＳ Ｐゴシック" pitchFamily="34" charset="-128"/>
              </a:rPr>
              <a:t>dure</a:t>
            </a:r>
            <a:r>
              <a:rPr lang="nl-NL" sz="1600" dirty="0">
                <a:ea typeface="ＭＳ Ｐゴシック" pitchFamily="34" charset="-128"/>
              </a:rPr>
              <a:t> manier streng, </a:t>
            </a:r>
            <a:r>
              <a:rPr lang="nl-NL" sz="1600" dirty="0" smtClean="0">
                <a:ea typeface="ＭＳ Ｐゴシック" pitchFamily="34" charset="-128"/>
              </a:rPr>
              <a:t/>
            </a:r>
            <a:br>
              <a:rPr lang="nl-NL" sz="1600" dirty="0" smtClean="0">
                <a:ea typeface="ＭＳ Ｐゴシック" pitchFamily="34" charset="-128"/>
              </a:rPr>
            </a:br>
            <a:r>
              <a:rPr lang="nl-NL" sz="1600" dirty="0" smtClean="0">
                <a:ea typeface="ＭＳ Ｐゴシック" pitchFamily="34" charset="-128"/>
              </a:rPr>
              <a:t>met </a:t>
            </a:r>
            <a:r>
              <a:rPr lang="nl-NL" sz="1600" dirty="0">
                <a:ea typeface="ＭＳ Ｐゴシック" pitchFamily="34" charset="-128"/>
              </a:rPr>
              <a:t>van die getuite lippen en hoge wenkbrauwen. </a:t>
            </a:r>
            <a:r>
              <a:rPr lang="nl-NL" sz="1600" dirty="0" smtClean="0">
                <a:ea typeface="ＭＳ Ｐゴシック" pitchFamily="34" charset="-128"/>
              </a:rPr>
              <a:t/>
            </a:r>
            <a:br>
              <a:rPr lang="nl-NL" sz="1600" dirty="0" smtClean="0">
                <a:ea typeface="ＭＳ Ｐゴシック" pitchFamily="34" charset="-128"/>
              </a:rPr>
            </a:br>
            <a:r>
              <a:rPr lang="nl-NL" sz="1600" dirty="0" smtClean="0">
                <a:ea typeface="ＭＳ Ｐゴシック" pitchFamily="34" charset="-128"/>
              </a:rPr>
              <a:t>‘</a:t>
            </a:r>
            <a:r>
              <a:rPr lang="nl-NL" sz="1600" dirty="0">
                <a:ea typeface="ＭＳ Ｐゴシック" pitchFamily="34" charset="-128"/>
              </a:rPr>
              <a:t>Daar bent u,’ zei de </a:t>
            </a:r>
            <a:r>
              <a:rPr lang="nl-NL" sz="1600" b="1" i="1" dirty="0">
                <a:ea typeface="ＭＳ Ｐゴシック" pitchFamily="34" charset="-128"/>
              </a:rPr>
              <a:t>dure</a:t>
            </a:r>
            <a:r>
              <a:rPr lang="nl-NL" sz="1600" dirty="0">
                <a:ea typeface="ＭＳ Ｐゴシック" pitchFamily="34" charset="-128"/>
              </a:rPr>
              <a:t> meneer, ‘Komt u binnen.’</a:t>
            </a:r>
            <a:r>
              <a:rPr lang="en-GB" sz="1600" dirty="0" smtClean="0">
                <a:ea typeface="ＭＳ Ｐゴシック" pitchFamily="34" charset="-128"/>
              </a:rPr>
              <a:t> </a:t>
            </a:r>
            <a:endParaRPr lang="en-GB" sz="1800" dirty="0">
              <a:ea typeface="ＭＳ Ｐゴシック" pitchFamily="34" charset="-128"/>
            </a:endParaRPr>
          </a:p>
          <a:p>
            <a:pPr>
              <a:buFont typeface="Wingdings" pitchFamily="2" charset="2"/>
              <a:buNone/>
            </a:pPr>
            <a:r>
              <a:rPr lang="en-GB" sz="1800" dirty="0">
                <a:ea typeface="ＭＳ Ｐゴシック" pitchFamily="34" charset="-128"/>
              </a:rPr>
              <a:t>	</a:t>
            </a:r>
            <a:endParaRPr lang="en-GB" sz="1800" dirty="0" smtClean="0">
              <a:ea typeface="ＭＳ Ｐゴシック" pitchFamily="34" charset="-128"/>
            </a:endParaRPr>
          </a:p>
          <a:p>
            <a:pPr>
              <a:buFont typeface="Wingdings" pitchFamily="2" charset="2"/>
              <a:buNone/>
            </a:pPr>
            <a:endParaRPr lang="en-GB" sz="1800" dirty="0">
              <a:ea typeface="ＭＳ Ｐゴシック" pitchFamily="34" charset="-128"/>
            </a:endParaRPr>
          </a:p>
          <a:p>
            <a:pPr>
              <a:buFont typeface="Wingdings" pitchFamily="2" charset="2"/>
              <a:buNone/>
            </a:pPr>
            <a:endParaRPr lang="en-GB" sz="1400" dirty="0" smtClean="0">
              <a:ea typeface="ＭＳ Ｐゴシック" pitchFamily="34" charset="-128"/>
            </a:endParaRPr>
          </a:p>
          <a:p>
            <a:pPr>
              <a:buFont typeface="Wingdings" pitchFamily="2" charset="2"/>
              <a:buNone/>
            </a:pPr>
            <a:r>
              <a:rPr lang="en-GB" sz="1400" dirty="0" smtClean="0">
                <a:ea typeface="ＭＳ Ｐゴシック" pitchFamily="34" charset="-128"/>
              </a:rPr>
              <a:t>(</a:t>
            </a:r>
            <a:r>
              <a:rPr lang="en-GB" sz="1400" dirty="0">
                <a:ea typeface="ＭＳ Ｐゴシック" pitchFamily="34" charset="-128"/>
              </a:rPr>
              <a:t>Tosca </a:t>
            </a:r>
            <a:r>
              <a:rPr lang="en-GB" sz="1400" dirty="0" err="1">
                <a:ea typeface="ＭＳ Ｐゴシック" pitchFamily="34" charset="-128"/>
              </a:rPr>
              <a:t>Menten</a:t>
            </a:r>
            <a:r>
              <a:rPr lang="en-GB" sz="1400" dirty="0">
                <a:ea typeface="ＭＳ Ｐゴシック" pitchFamily="34" charset="-128"/>
              </a:rPr>
              <a:t>: </a:t>
            </a:r>
            <a:r>
              <a:rPr lang="en-GB" sz="1400" i="1" dirty="0">
                <a:ea typeface="ＭＳ Ｐゴシック" pitchFamily="34" charset="-128"/>
              </a:rPr>
              <a:t>Het </a:t>
            </a:r>
            <a:r>
              <a:rPr lang="en-GB" sz="1400" i="1" dirty="0" err="1">
                <a:ea typeface="ＭＳ Ｐゴシック" pitchFamily="34" charset="-128"/>
              </a:rPr>
              <a:t>Akropolisgenootschap</a:t>
            </a:r>
            <a:r>
              <a:rPr lang="en-GB" sz="1400" i="1" dirty="0">
                <a:ea typeface="ＭＳ Ｐゴシック" pitchFamily="34" charset="-128"/>
              </a:rPr>
              <a:t> en de slag om </a:t>
            </a:r>
            <a:r>
              <a:rPr lang="en-GB" sz="1400" i="1" dirty="0" err="1">
                <a:ea typeface="ＭＳ Ｐゴシック" pitchFamily="34" charset="-128"/>
              </a:rPr>
              <a:t>bladzijde</a:t>
            </a:r>
            <a:r>
              <a:rPr lang="en-GB" sz="1400" i="1" dirty="0">
                <a:ea typeface="ＭＳ Ｐゴシック" pitchFamily="34" charset="-128"/>
              </a:rPr>
              <a:t> 37</a:t>
            </a:r>
            <a:r>
              <a:rPr lang="en-GB" sz="1400" dirty="0" smtClean="0">
                <a:ea typeface="ＭＳ Ｐゴシック" pitchFamily="34" charset="-128"/>
              </a:rPr>
              <a:t>)</a:t>
            </a:r>
            <a:endParaRPr lang="nl-NL" dirty="0"/>
          </a:p>
        </p:txBody>
      </p:sp>
      <p:pic>
        <p:nvPicPr>
          <p:cNvPr id="4" name="Picture 2"/>
          <p:cNvPicPr>
            <a:picLocks noChangeAspect="1" noChangeArrowheads="1"/>
          </p:cNvPicPr>
          <p:nvPr/>
        </p:nvPicPr>
        <p:blipFill>
          <a:blip r:embed="rId3" cstate="print"/>
          <a:srcRect/>
          <a:stretch>
            <a:fillRect/>
          </a:stretch>
        </p:blipFill>
        <p:spPr bwMode="auto">
          <a:xfrm>
            <a:off x="6372200" y="2060848"/>
            <a:ext cx="2178050" cy="3667125"/>
          </a:xfrm>
          <a:prstGeom prst="rect">
            <a:avLst/>
          </a:prstGeom>
          <a:noFill/>
          <a:ln w="9525">
            <a:noFill/>
            <a:miter lim="800000"/>
            <a:headEnd/>
            <a:tailEnd/>
          </a:ln>
        </p:spPr>
      </p:pic>
    </p:spTree>
    <p:extLst>
      <p:ext uri="{BB962C8B-B14F-4D97-AF65-F5344CB8AC3E}">
        <p14:creationId xmlns:p14="http://schemas.microsoft.com/office/powerpoint/2010/main" val="2010921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ea typeface="ＭＳ Ｐゴシック" pitchFamily="34" charset="-128"/>
              </a:rPr>
              <a:t>Hoe </a:t>
            </a:r>
            <a:r>
              <a:rPr lang="nl-NL" dirty="0" smtClean="0">
                <a:ea typeface="ＭＳ Ｐゴシック" pitchFamily="34" charset="-128"/>
              </a:rPr>
              <a:t>werkt woordenschat</a:t>
            </a:r>
            <a:r>
              <a:rPr lang="nl-NL" dirty="0">
                <a:ea typeface="ＭＳ Ｐゴシック" pitchFamily="34" charset="-128"/>
              </a:rPr>
              <a:t>? </a:t>
            </a:r>
            <a:endParaRPr lang="nl-NL" dirty="0"/>
          </a:p>
        </p:txBody>
      </p:sp>
      <p:sp>
        <p:nvSpPr>
          <p:cNvPr id="3" name="Tijdelijke aanduiding voor tekst 2"/>
          <p:cNvSpPr>
            <a:spLocks noGrp="1"/>
          </p:cNvSpPr>
          <p:nvPr>
            <p:ph idx="1"/>
          </p:nvPr>
        </p:nvSpPr>
        <p:spPr>
          <a:xfrm>
            <a:off x="468000" y="2124000"/>
            <a:ext cx="8229600" cy="4473352"/>
          </a:xfrm>
        </p:spPr>
        <p:txBody>
          <a:bodyPr>
            <a:normAutofit lnSpcReduction="10000"/>
          </a:bodyPr>
          <a:lstStyle/>
          <a:p>
            <a:pPr>
              <a:buFont typeface="Wingdings" pitchFamily="2" charset="2"/>
              <a:buNone/>
            </a:pPr>
            <a:r>
              <a:rPr lang="nl-NL" sz="2400" b="1" dirty="0" smtClean="0">
                <a:ea typeface="ＭＳ Ｐゴシック" pitchFamily="34" charset="-128"/>
              </a:rPr>
              <a:t>Nieuwe woordkennis</a:t>
            </a:r>
            <a:endParaRPr lang="nl-NL" sz="2400" b="1" dirty="0">
              <a:ea typeface="ＭＳ Ｐゴシック" pitchFamily="34" charset="-128"/>
            </a:endParaRPr>
          </a:p>
          <a:p>
            <a:pPr>
              <a:buFont typeface="Wingdings" pitchFamily="2" charset="2"/>
              <a:buNone/>
            </a:pPr>
            <a:endParaRPr lang="en-GB" sz="1800" dirty="0" smtClean="0">
              <a:ea typeface="ＭＳ Ｐゴシック" pitchFamily="34" charset="-128"/>
            </a:endParaRPr>
          </a:p>
          <a:p>
            <a:pPr>
              <a:buFont typeface="Wingdings" pitchFamily="2" charset="2"/>
              <a:buNone/>
            </a:pPr>
            <a:r>
              <a:rPr lang="en-GB" sz="1800" dirty="0" smtClean="0">
                <a:ea typeface="ＭＳ Ｐゴシック" pitchFamily="34" charset="-128"/>
              </a:rPr>
              <a:t>	</a:t>
            </a:r>
            <a:r>
              <a:rPr lang="nl-NL" sz="1800" dirty="0" smtClean="0">
                <a:ea typeface="ＭＳ Ｐゴシック" pitchFamily="34" charset="-128"/>
              </a:rPr>
              <a:t>Tante Jans was het meest </a:t>
            </a:r>
            <a:r>
              <a:rPr lang="nl-NL" sz="1800" b="1" i="1" dirty="0" smtClean="0">
                <a:ea typeface="ＭＳ Ｐゴシック" pitchFamily="34" charset="-128"/>
              </a:rPr>
              <a:t>praktische</a:t>
            </a:r>
            <a:r>
              <a:rPr lang="nl-NL" sz="1800" dirty="0" smtClean="0">
                <a:ea typeface="ＭＳ Ｐゴシック" pitchFamily="34" charset="-128"/>
              </a:rPr>
              <a:t> mens van </a:t>
            </a:r>
            <a:br>
              <a:rPr lang="nl-NL" sz="1800" dirty="0" smtClean="0">
                <a:ea typeface="ＭＳ Ｐゴシック" pitchFamily="34" charset="-128"/>
              </a:rPr>
            </a:br>
            <a:r>
              <a:rPr lang="nl-NL" sz="1800" dirty="0" smtClean="0">
                <a:ea typeface="ＭＳ Ｐゴシック" pitchFamily="34" charset="-128"/>
              </a:rPr>
              <a:t>de wereld. Als er iets moest gebeuren, ging tante </a:t>
            </a:r>
            <a:br>
              <a:rPr lang="nl-NL" sz="1800" dirty="0" smtClean="0">
                <a:ea typeface="ＭＳ Ｐゴシック" pitchFamily="34" charset="-128"/>
              </a:rPr>
            </a:br>
            <a:r>
              <a:rPr lang="nl-NL" sz="1800" dirty="0" smtClean="0">
                <a:ea typeface="ＭＳ Ｐゴシック" pitchFamily="34" charset="-128"/>
              </a:rPr>
              <a:t>Jans aan de slag en dan kwam het altijd goed, </a:t>
            </a:r>
            <a:br>
              <a:rPr lang="nl-NL" sz="1800" dirty="0" smtClean="0">
                <a:ea typeface="ＭＳ Ｐゴシック" pitchFamily="34" charset="-128"/>
              </a:rPr>
            </a:br>
            <a:r>
              <a:rPr lang="nl-NL" sz="1800" dirty="0" smtClean="0">
                <a:ea typeface="ＭＳ Ｐゴシック" pitchFamily="34" charset="-128"/>
              </a:rPr>
              <a:t>ook als dat eigenlijk niet kon. </a:t>
            </a:r>
          </a:p>
          <a:p>
            <a:pPr>
              <a:buFont typeface="Wingdings" pitchFamily="2" charset="2"/>
              <a:buNone/>
            </a:pPr>
            <a:r>
              <a:rPr lang="nl-NL" sz="1800" dirty="0" smtClean="0">
                <a:ea typeface="ＭＳ Ｐゴシック" pitchFamily="34" charset="-128"/>
              </a:rPr>
              <a:t>	‘Per </a:t>
            </a:r>
            <a:r>
              <a:rPr lang="nl-NL" sz="1800" b="1" i="1" dirty="0" smtClean="0">
                <a:ea typeface="ＭＳ Ｐゴシック" pitchFamily="34" charset="-128"/>
              </a:rPr>
              <a:t>koerier</a:t>
            </a:r>
            <a:r>
              <a:rPr lang="nl-NL" sz="1800" dirty="0" smtClean="0">
                <a:ea typeface="ＭＳ Ｐゴシック" pitchFamily="34" charset="-128"/>
              </a:rPr>
              <a:t> nog wel!’ zei mama onder de indruk. </a:t>
            </a:r>
            <a:br>
              <a:rPr lang="nl-NL" sz="1800" dirty="0" smtClean="0">
                <a:ea typeface="ＭＳ Ｐゴシック" pitchFamily="34" charset="-128"/>
              </a:rPr>
            </a:br>
            <a:r>
              <a:rPr lang="nl-NL" sz="1800" dirty="0" smtClean="0">
                <a:ea typeface="ＭＳ Ｐゴシック" pitchFamily="34" charset="-128"/>
              </a:rPr>
              <a:t>‘Dat is gewoon een postbode die moet aanbellen </a:t>
            </a:r>
            <a:br>
              <a:rPr lang="nl-NL" sz="1800" dirty="0" smtClean="0">
                <a:ea typeface="ＭＳ Ｐゴシック" pitchFamily="34" charset="-128"/>
              </a:rPr>
            </a:br>
            <a:r>
              <a:rPr lang="nl-NL" sz="1800" dirty="0" smtClean="0">
                <a:ea typeface="ＭＳ Ｐゴシック" pitchFamily="34" charset="-128"/>
              </a:rPr>
              <a:t>hoor,’ zei papa. </a:t>
            </a:r>
          </a:p>
          <a:p>
            <a:pPr>
              <a:buFont typeface="Wingdings" pitchFamily="2" charset="2"/>
              <a:buNone/>
            </a:pPr>
            <a:r>
              <a:rPr lang="nl-NL" sz="1800" dirty="0" smtClean="0">
                <a:ea typeface="ＭＳ Ｐゴシック" pitchFamily="34" charset="-128"/>
              </a:rPr>
              <a:t>	‘Je hebt koorts,’ zei hij, toen ze eindelijk stil was. </a:t>
            </a:r>
            <a:br>
              <a:rPr lang="nl-NL" sz="1800" dirty="0" smtClean="0">
                <a:ea typeface="ＭＳ Ｐゴシック" pitchFamily="34" charset="-128"/>
              </a:rPr>
            </a:br>
            <a:r>
              <a:rPr lang="nl-NL" sz="1800" dirty="0" smtClean="0">
                <a:ea typeface="ＭＳ Ｐゴシック" pitchFamily="34" charset="-128"/>
              </a:rPr>
              <a:t>‘Hoezo?’ ‘Je zegt rare dingen. Dat heet </a:t>
            </a:r>
            <a:r>
              <a:rPr lang="nl-NL" sz="1800" b="1" i="1" dirty="0" smtClean="0">
                <a:ea typeface="ＭＳ Ｐゴシック" pitchFamily="34" charset="-128"/>
              </a:rPr>
              <a:t>ijlen</a:t>
            </a:r>
            <a:r>
              <a:rPr lang="nl-NL" sz="1800" dirty="0" smtClean="0">
                <a:ea typeface="ＭＳ Ｐゴシック" pitchFamily="34" charset="-128"/>
              </a:rPr>
              <a:t>, </a:t>
            </a:r>
            <a:br>
              <a:rPr lang="nl-NL" sz="1800" dirty="0" smtClean="0">
                <a:ea typeface="ＭＳ Ｐゴシック" pitchFamily="34" charset="-128"/>
              </a:rPr>
            </a:br>
            <a:r>
              <a:rPr lang="nl-NL" sz="1800" dirty="0" smtClean="0">
                <a:ea typeface="ＭＳ Ｐゴシック" pitchFamily="34" charset="-128"/>
              </a:rPr>
              <a:t>dat hoort bij koorts.’</a:t>
            </a:r>
          </a:p>
          <a:p>
            <a:pPr>
              <a:buFont typeface="Wingdings" pitchFamily="2" charset="2"/>
              <a:buNone/>
            </a:pPr>
            <a:r>
              <a:rPr lang="nl-NL" sz="1800" dirty="0" smtClean="0">
                <a:ea typeface="ＭＳ Ｐゴシック" pitchFamily="34" charset="-128"/>
              </a:rPr>
              <a:t>	</a:t>
            </a:r>
          </a:p>
          <a:p>
            <a:pPr>
              <a:buFont typeface="Wingdings" pitchFamily="2" charset="2"/>
              <a:buNone/>
            </a:pPr>
            <a:endParaRPr lang="nl-NL" sz="1400" dirty="0" smtClean="0">
              <a:ea typeface="ＭＳ Ｐゴシック" pitchFamily="34" charset="-128"/>
            </a:endParaRPr>
          </a:p>
          <a:p>
            <a:pPr>
              <a:buFont typeface="Wingdings" pitchFamily="2" charset="2"/>
              <a:buNone/>
            </a:pPr>
            <a:endParaRPr lang="nl-NL" sz="1400" dirty="0" smtClean="0">
              <a:ea typeface="ＭＳ Ｐゴシック" pitchFamily="34" charset="-128"/>
            </a:endParaRPr>
          </a:p>
          <a:p>
            <a:pPr>
              <a:buFont typeface="Wingdings" pitchFamily="2" charset="2"/>
              <a:buNone/>
            </a:pPr>
            <a:r>
              <a:rPr lang="nl-NL" sz="1400" dirty="0" smtClean="0">
                <a:ea typeface="ＭＳ Ｐゴシック" pitchFamily="34" charset="-128"/>
              </a:rPr>
              <a:t>(Tosca Menten: </a:t>
            </a:r>
            <a:r>
              <a:rPr lang="nl-NL" sz="1400" i="1" dirty="0" smtClean="0">
                <a:ea typeface="ＭＳ Ｐゴシック" pitchFamily="34" charset="-128"/>
              </a:rPr>
              <a:t>Het Akropolisgenootschap en de slag om bladzijde 37</a:t>
            </a:r>
            <a:r>
              <a:rPr lang="nl-NL" sz="1400" dirty="0" smtClean="0">
                <a:ea typeface="ＭＳ Ｐゴシック" pitchFamily="34" charset="-128"/>
              </a:rPr>
              <a:t>)</a:t>
            </a:r>
            <a:endParaRPr lang="nl-NL" dirty="0"/>
          </a:p>
        </p:txBody>
      </p:sp>
      <p:pic>
        <p:nvPicPr>
          <p:cNvPr id="4" name="Picture 2"/>
          <p:cNvPicPr>
            <a:picLocks noChangeAspect="1" noChangeArrowheads="1"/>
          </p:cNvPicPr>
          <p:nvPr/>
        </p:nvPicPr>
        <p:blipFill>
          <a:blip r:embed="rId3" cstate="print"/>
          <a:srcRect/>
          <a:stretch>
            <a:fillRect/>
          </a:stretch>
        </p:blipFill>
        <p:spPr bwMode="auto">
          <a:xfrm>
            <a:off x="6372200" y="2060848"/>
            <a:ext cx="2178050" cy="3667125"/>
          </a:xfrm>
          <a:prstGeom prst="rect">
            <a:avLst/>
          </a:prstGeom>
          <a:noFill/>
          <a:ln w="9525">
            <a:noFill/>
            <a:miter lim="800000"/>
            <a:headEnd/>
            <a:tailEnd/>
          </a:ln>
        </p:spPr>
      </p:pic>
    </p:spTree>
    <p:extLst>
      <p:ext uri="{BB962C8B-B14F-4D97-AF65-F5344CB8AC3E}">
        <p14:creationId xmlns:p14="http://schemas.microsoft.com/office/powerpoint/2010/main" val="3090200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85800" y="1772816"/>
            <a:ext cx="7886728" cy="4608512"/>
          </a:xfrm>
        </p:spPr>
        <p:txBody>
          <a:bodyPr>
            <a:noAutofit/>
          </a:bodyPr>
          <a:lstStyle/>
          <a:p>
            <a:r>
              <a:rPr lang="nl-NL" sz="2000" dirty="0" smtClean="0"/>
              <a:t>Begrijpend lezen</a:t>
            </a:r>
          </a:p>
          <a:p>
            <a:endParaRPr lang="nl-NL" sz="2000" dirty="0" smtClean="0"/>
          </a:p>
          <a:p>
            <a:r>
              <a:rPr lang="nl-NL" sz="2000" dirty="0" smtClean="0"/>
              <a:t>Schrijfstijl</a:t>
            </a:r>
          </a:p>
          <a:p>
            <a:endParaRPr lang="nl-NL" sz="2000" dirty="0" smtClean="0"/>
          </a:p>
          <a:p>
            <a:r>
              <a:rPr lang="nl-NL" sz="2000" dirty="0" smtClean="0"/>
              <a:t>Spelling</a:t>
            </a:r>
          </a:p>
          <a:p>
            <a:endParaRPr lang="nl-NL" sz="2000" dirty="0" smtClean="0"/>
          </a:p>
          <a:p>
            <a:r>
              <a:rPr lang="nl-NL" sz="2000" dirty="0" smtClean="0"/>
              <a:t>Kennis van grammatica</a:t>
            </a:r>
          </a:p>
          <a:p>
            <a:pPr eaLnBrk="1" hangingPunct="1">
              <a:buFont typeface="Arial" pitchFamily="34" charset="0"/>
              <a:buChar char="•"/>
            </a:pPr>
            <a:endParaRPr lang="en-US" sz="2000" dirty="0" smtClean="0"/>
          </a:p>
          <a:p>
            <a:pPr eaLnBrk="1" hangingPunct="1">
              <a:buNone/>
            </a:pPr>
            <a:r>
              <a:rPr lang="en-US" sz="2000" dirty="0" smtClean="0"/>
              <a:t>= 	</a:t>
            </a:r>
            <a:r>
              <a:rPr lang="nl-NL" sz="2000" b="1" dirty="0" smtClean="0">
                <a:solidFill>
                  <a:srgbClr val="F0720A"/>
                </a:solidFill>
              </a:rPr>
              <a:t>een sterke basis voor de schoolcarrière </a:t>
            </a:r>
          </a:p>
          <a:p>
            <a:pPr eaLnBrk="1" hangingPunct="1">
              <a:buNone/>
            </a:pPr>
            <a:r>
              <a:rPr lang="nl-NL" sz="2000" b="1" dirty="0" smtClean="0">
                <a:solidFill>
                  <a:srgbClr val="F0720A"/>
                </a:solidFill>
              </a:rPr>
              <a:t>	en een voorwaarde om te kunnen </a:t>
            </a:r>
          </a:p>
          <a:p>
            <a:pPr eaLnBrk="1" hangingPunct="1">
              <a:buNone/>
            </a:pPr>
            <a:r>
              <a:rPr lang="nl-NL" sz="2000" b="1" dirty="0" smtClean="0">
                <a:solidFill>
                  <a:srgbClr val="F0720A"/>
                </a:solidFill>
              </a:rPr>
              <a:t>	participeren in de huidige maatschappij</a:t>
            </a:r>
          </a:p>
          <a:p>
            <a:pPr eaLnBrk="1" hangingPunct="1">
              <a:buFont typeface="Wingdings" pitchFamily="2" charset="2"/>
              <a:buNone/>
            </a:pPr>
            <a:r>
              <a:rPr lang="en-US" sz="2400" dirty="0" smtClean="0"/>
              <a:t> 	</a:t>
            </a:r>
          </a:p>
          <a:p>
            <a:pPr eaLnBrk="1" hangingPunct="1">
              <a:buFont typeface="Wingdings" pitchFamily="2" charset="2"/>
              <a:buNone/>
            </a:pPr>
            <a:r>
              <a:rPr lang="en-US" sz="2400" dirty="0" smtClean="0"/>
              <a:t>	</a:t>
            </a:r>
          </a:p>
          <a:p>
            <a:pPr eaLnBrk="1" hangingPunct="1">
              <a:buFont typeface="Wingdings" pitchFamily="2" charset="2"/>
              <a:buNone/>
            </a:pPr>
            <a:endParaRPr lang="en-US" sz="2400" i="1" dirty="0" smtClean="0"/>
          </a:p>
          <a:p>
            <a:pPr eaLnBrk="1" hangingPunct="1">
              <a:buFont typeface="Wingdings" pitchFamily="2" charset="2"/>
              <a:buNone/>
            </a:pPr>
            <a:endParaRPr lang="en-US" sz="2400" i="1" dirty="0" smtClean="0"/>
          </a:p>
          <a:p>
            <a:pPr eaLnBrk="1" hangingPunct="1">
              <a:buFont typeface="Wingdings" pitchFamily="2" charset="2"/>
              <a:buNone/>
            </a:pPr>
            <a:r>
              <a:rPr lang="en-US" sz="2400" i="1" dirty="0" smtClean="0"/>
              <a:t>	</a:t>
            </a:r>
            <a:endParaRPr lang="nl-NL" sz="2400" dirty="0"/>
          </a:p>
        </p:txBody>
      </p:sp>
      <p:pic>
        <p:nvPicPr>
          <p:cNvPr id="7" name="Afbeelding 3"/>
          <p:cNvPicPr>
            <a:picLocks noChangeAspect="1"/>
          </p:cNvPicPr>
          <p:nvPr/>
        </p:nvPicPr>
        <p:blipFill>
          <a:blip r:embed="rId3" cstate="print"/>
          <a:srcRect/>
          <a:stretch>
            <a:fillRect/>
          </a:stretch>
        </p:blipFill>
        <p:spPr bwMode="auto">
          <a:xfrm>
            <a:off x="6285886" y="1544381"/>
            <a:ext cx="2318562" cy="3694994"/>
          </a:xfrm>
          <a:prstGeom prst="rect">
            <a:avLst/>
          </a:prstGeom>
          <a:noFill/>
          <a:ln w="9525">
            <a:noFill/>
            <a:miter lim="800000"/>
            <a:headEnd/>
            <a:tailEnd/>
          </a:ln>
        </p:spPr>
      </p:pic>
      <p:sp>
        <p:nvSpPr>
          <p:cNvPr id="11" name="Titel 1"/>
          <p:cNvSpPr>
            <a:spLocks noGrp="1"/>
          </p:cNvSpPr>
          <p:nvPr>
            <p:ph type="title"/>
          </p:nvPr>
        </p:nvSpPr>
        <p:spPr>
          <a:xfrm>
            <a:off x="457200" y="720000"/>
            <a:ext cx="8229600" cy="1143000"/>
          </a:xfrm>
        </p:spPr>
        <p:txBody>
          <a:bodyPr/>
          <a:lstStyle/>
          <a:p>
            <a:pPr algn="l"/>
            <a:r>
              <a:rPr lang="nl-NL" b="1" dirty="0" smtClean="0">
                <a:solidFill>
                  <a:srgbClr val="F0720A"/>
                </a:solidFill>
              </a:rPr>
              <a:t>Vrij lezen is ook goed voor</a:t>
            </a:r>
            <a:endParaRPr lang="nl-NL" b="1" dirty="0">
              <a:solidFill>
                <a:srgbClr val="F0720A"/>
              </a:solidFill>
            </a:endParaRPr>
          </a:p>
        </p:txBody>
      </p:sp>
    </p:spTree>
    <p:extLst>
      <p:ext uri="{BB962C8B-B14F-4D97-AF65-F5344CB8AC3E}">
        <p14:creationId xmlns:p14="http://schemas.microsoft.com/office/powerpoint/2010/main" val="1324443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7544" y="518815"/>
            <a:ext cx="5400600" cy="1470025"/>
          </a:xfrm>
        </p:spPr>
        <p:txBody>
          <a:bodyPr>
            <a:normAutofit fontScale="90000"/>
          </a:bodyPr>
          <a:lstStyle/>
          <a:p>
            <a:pPr algn="l"/>
            <a:r>
              <a:rPr lang="nl-NL" sz="2700" dirty="0" smtClean="0"/>
              <a:t>Betere prestaties op het gebied van </a:t>
            </a:r>
            <a:br>
              <a:rPr lang="nl-NL" sz="2700" dirty="0" smtClean="0"/>
            </a:br>
            <a:r>
              <a:rPr lang="nl-NL" sz="2700" dirty="0"/>
              <a:t/>
            </a:r>
            <a:br>
              <a:rPr lang="nl-NL" sz="2700" dirty="0"/>
            </a:br>
            <a:r>
              <a:rPr lang="nl-NL" sz="3600" dirty="0" smtClean="0"/>
              <a:t>LEZEN &amp; MEDIAWIJSHEID</a:t>
            </a:r>
            <a:r>
              <a:rPr lang="nl-NL" sz="3600" dirty="0"/>
              <a:t/>
            </a:r>
            <a:br>
              <a:rPr lang="nl-NL" sz="3600" dirty="0"/>
            </a:br>
            <a:endParaRPr lang="nl-NL" sz="3600" dirty="0"/>
          </a:p>
        </p:txBody>
      </p:sp>
      <p:sp>
        <p:nvSpPr>
          <p:cNvPr id="3" name="Titel 1"/>
          <p:cNvSpPr txBox="1">
            <a:spLocks/>
          </p:cNvSpPr>
          <p:nvPr/>
        </p:nvSpPr>
        <p:spPr>
          <a:xfrm>
            <a:off x="5580112" y="3871317"/>
            <a:ext cx="3744416" cy="9941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bg1"/>
                </a:solidFill>
                <a:latin typeface="Arial" pitchFamily="34" charset="0"/>
                <a:ea typeface="+mj-ea"/>
                <a:cs typeface="Arial" pitchFamily="34" charset="0"/>
              </a:defRPr>
            </a:lvl1pPr>
          </a:lstStyle>
          <a:p>
            <a:pPr algn="l"/>
            <a:r>
              <a:rPr lang="nl-NL" dirty="0" smtClean="0">
                <a:solidFill>
                  <a:srgbClr val="F0720A"/>
                </a:solidFill>
              </a:rPr>
              <a:t>Samen sterk met </a:t>
            </a:r>
            <a:endParaRPr lang="nl-NL" dirty="0">
              <a:solidFill>
                <a:srgbClr val="F0720A"/>
              </a:solidFill>
            </a:endParaRPr>
          </a:p>
        </p:txBody>
      </p:sp>
    </p:spTree>
    <p:extLst>
      <p:ext uri="{BB962C8B-B14F-4D97-AF65-F5344CB8AC3E}">
        <p14:creationId xmlns:p14="http://schemas.microsoft.com/office/powerpoint/2010/main" val="3115246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ea typeface="ＭＳ Ｐゴシック" pitchFamily="34" charset="-128"/>
              </a:rPr>
              <a:t>Onderzoek S. Mol &amp; A. Bus (2011)</a:t>
            </a:r>
            <a:endParaRPr lang="nl-NL" dirty="0"/>
          </a:p>
        </p:txBody>
      </p:sp>
      <p:pic>
        <p:nvPicPr>
          <p:cNvPr id="4" name="Tijdelijke aanduiding voor inhoud 3"/>
          <p:cNvPicPr>
            <a:picLocks noGrp="1" noChangeAspect="1"/>
          </p:cNvPicPr>
          <p:nvPr>
            <p:ph idx="1"/>
          </p:nvPr>
        </p:nvPicPr>
        <p:blipFill>
          <a:blip r:embed="rId3" cstate="print"/>
          <a:stretch>
            <a:fillRect/>
          </a:stretch>
        </p:blipFill>
        <p:spPr>
          <a:xfrm>
            <a:off x="783856" y="1988840"/>
            <a:ext cx="7316536" cy="3969221"/>
          </a:xfrm>
        </p:spPr>
      </p:pic>
    </p:spTree>
    <p:extLst>
      <p:ext uri="{BB962C8B-B14F-4D97-AF65-F5344CB8AC3E}">
        <p14:creationId xmlns:p14="http://schemas.microsoft.com/office/powerpoint/2010/main" val="17305522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ea typeface="ＭＳ Ｐゴシック" pitchFamily="34" charset="-128"/>
                <a:cs typeface="ＭＳ Ｐゴシック" pitchFamily="34" charset="-128"/>
              </a:rPr>
              <a:t>De relatie tussen lezen en Cito-scores</a:t>
            </a:r>
            <a:endParaRPr lang="nl-NL" dirty="0"/>
          </a:p>
        </p:txBody>
      </p:sp>
      <p:sp>
        <p:nvSpPr>
          <p:cNvPr id="3" name="Tijdelijke aanduiding voor tekst 2"/>
          <p:cNvSpPr>
            <a:spLocks noGrp="1"/>
          </p:cNvSpPr>
          <p:nvPr>
            <p:ph idx="1"/>
          </p:nvPr>
        </p:nvSpPr>
        <p:spPr>
          <a:xfrm>
            <a:off x="468000" y="2124000"/>
            <a:ext cx="8229600" cy="4401344"/>
          </a:xfrm>
        </p:spPr>
        <p:txBody>
          <a:bodyPr>
            <a:normAutofit/>
          </a:bodyPr>
          <a:lstStyle/>
          <a:p>
            <a:r>
              <a:rPr lang="nl-NL" sz="2400" dirty="0" smtClean="0">
                <a:ea typeface="ＭＳ Ｐゴシック" pitchFamily="34" charset="-128"/>
              </a:rPr>
              <a:t>Er </a:t>
            </a:r>
            <a:r>
              <a:rPr lang="nl-NL" sz="2400" dirty="0">
                <a:ea typeface="ＭＳ Ｐゴシック" pitchFamily="34" charset="-128"/>
              </a:rPr>
              <a:t>is een positief verband tussen het lezen van boeken en de scores op taal, wiskunde en studievaardigheden van de Cito-eindtoets.</a:t>
            </a:r>
          </a:p>
          <a:p>
            <a:endParaRPr lang="nl-NL" sz="2400" dirty="0" smtClean="0">
              <a:ea typeface="ＭＳ Ｐゴシック" pitchFamily="34" charset="-128"/>
            </a:endParaRPr>
          </a:p>
          <a:p>
            <a:r>
              <a:rPr lang="nl-NL" sz="2400" dirty="0" smtClean="0">
                <a:ea typeface="ＭＳ Ｐゴシック" pitchFamily="34" charset="-128"/>
              </a:rPr>
              <a:t>Frequent </a:t>
            </a:r>
            <a:r>
              <a:rPr lang="nl-NL" sz="2400" dirty="0">
                <a:ea typeface="ＭＳ Ｐゴシック" pitchFamily="34" charset="-128"/>
              </a:rPr>
              <a:t>boeken lezen van een hoger niveau is de beste voorspeller voor Cito-scores taal. </a:t>
            </a:r>
          </a:p>
          <a:p>
            <a:endParaRPr lang="nl-NL" sz="2400" dirty="0" smtClean="0">
              <a:ea typeface="ＭＳ Ｐゴシック" pitchFamily="34" charset="-128"/>
            </a:endParaRPr>
          </a:p>
          <a:p>
            <a:pPr marL="0" indent="0">
              <a:buNone/>
            </a:pPr>
            <a:endParaRPr lang="nl-NL" sz="1200" dirty="0" smtClean="0">
              <a:latin typeface="+mn-lt"/>
              <a:ea typeface="ＭＳ Ｐゴシック" pitchFamily="34" charset="-128"/>
            </a:endParaRPr>
          </a:p>
          <a:p>
            <a:pPr marL="0" indent="0">
              <a:buNone/>
            </a:pPr>
            <a:endParaRPr lang="nl-NL" sz="1200" dirty="0">
              <a:latin typeface="+mn-lt"/>
              <a:ea typeface="ＭＳ Ｐゴシック" pitchFamily="34" charset="-128"/>
            </a:endParaRPr>
          </a:p>
          <a:p>
            <a:pPr marL="0" indent="0">
              <a:buNone/>
            </a:pPr>
            <a:endParaRPr lang="nl-NL" sz="1200" dirty="0" smtClean="0">
              <a:latin typeface="+mn-lt"/>
              <a:ea typeface="ＭＳ Ｐゴシック" pitchFamily="34" charset="-128"/>
            </a:endParaRPr>
          </a:p>
          <a:p>
            <a:pPr marL="0" indent="0">
              <a:buNone/>
            </a:pPr>
            <a:endParaRPr lang="nl-NL" sz="1200" dirty="0" smtClean="0">
              <a:latin typeface="+mn-lt"/>
              <a:ea typeface="ＭＳ Ｐゴシック" pitchFamily="34" charset="-128"/>
            </a:endParaRPr>
          </a:p>
          <a:p>
            <a:pPr marL="0" indent="0">
              <a:buNone/>
            </a:pPr>
            <a:r>
              <a:rPr lang="nl-NL" sz="1200" dirty="0" smtClean="0">
                <a:latin typeface="+mn-lt"/>
                <a:ea typeface="ＭＳ Ｐゴシック" pitchFamily="34" charset="-128"/>
              </a:rPr>
              <a:t>Bron</a:t>
            </a:r>
            <a:r>
              <a:rPr lang="nl-NL" sz="1200" dirty="0">
                <a:latin typeface="+mn-lt"/>
                <a:ea typeface="ＭＳ Ｐゴシック" pitchFamily="34" charset="-128"/>
              </a:rPr>
              <a:t>: D. Kortlever &amp; J. Lemmens: ‘Relaties tussen leesgedrag en Cito-scores van kinderen.’ </a:t>
            </a:r>
            <a:endParaRPr lang="nl-NL" sz="1200" dirty="0" smtClean="0">
              <a:latin typeface="+mn-lt"/>
              <a:ea typeface="ＭＳ Ｐゴシック" pitchFamily="34" charset="-128"/>
            </a:endParaRPr>
          </a:p>
          <a:p>
            <a:pPr marL="0" indent="0">
              <a:buNone/>
            </a:pPr>
            <a:r>
              <a:rPr lang="nl-NL" sz="1200" i="1" dirty="0" smtClean="0">
                <a:latin typeface="+mn-lt"/>
                <a:ea typeface="ＭＳ Ｐゴシック" pitchFamily="34" charset="-128"/>
              </a:rPr>
              <a:t>Tijdschrift </a:t>
            </a:r>
            <a:r>
              <a:rPr lang="nl-NL" sz="1200" i="1" dirty="0">
                <a:latin typeface="+mn-lt"/>
                <a:ea typeface="ＭＳ Ｐゴシック" pitchFamily="34" charset="-128"/>
              </a:rPr>
              <a:t>voor </a:t>
            </a:r>
            <a:r>
              <a:rPr lang="nl-NL" sz="1200" i="1" dirty="0" smtClean="0">
                <a:latin typeface="+mn-lt"/>
                <a:ea typeface="ＭＳ Ｐゴシック" pitchFamily="34" charset="-128"/>
              </a:rPr>
              <a:t>Communicatiewetenschap</a:t>
            </a:r>
            <a:r>
              <a:rPr lang="nl-NL" sz="1200" i="1" dirty="0">
                <a:latin typeface="+mn-lt"/>
                <a:ea typeface="ＭＳ Ｐゴシック" pitchFamily="34" charset="-128"/>
              </a:rPr>
              <a:t>, 40, 1, </a:t>
            </a:r>
            <a:r>
              <a:rPr lang="nl-NL" sz="1200" i="1" dirty="0" smtClean="0">
                <a:latin typeface="+mn-lt"/>
                <a:ea typeface="ＭＳ Ｐゴシック" pitchFamily="34" charset="-128"/>
              </a:rPr>
              <a:t>2012</a:t>
            </a:r>
            <a:endParaRPr lang="nl-NL" sz="2800" dirty="0">
              <a:latin typeface="+mn-lt"/>
            </a:endParaRPr>
          </a:p>
        </p:txBody>
      </p:sp>
    </p:spTree>
    <p:extLst>
      <p:ext uri="{BB962C8B-B14F-4D97-AF65-F5344CB8AC3E}">
        <p14:creationId xmlns:p14="http://schemas.microsoft.com/office/powerpoint/2010/main" val="763377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398" y="1892592"/>
            <a:ext cx="2340864" cy="2340864"/>
          </a:xfrm>
          <a:prstGeom prst="rect">
            <a:avLst/>
          </a:prstGeom>
          <a:ln>
            <a:noFill/>
          </a:ln>
          <a:effectLst>
            <a:outerShdw blurRad="292100" dist="139700" dir="2700000" algn="tl" rotWithShape="0">
              <a:srgbClr val="333333">
                <a:alpha val="65000"/>
              </a:srgbClr>
            </a:outerShdw>
          </a:effectLst>
        </p:spPr>
      </p:pic>
      <p:sp>
        <p:nvSpPr>
          <p:cNvPr id="10" name="Titel 1"/>
          <p:cNvSpPr>
            <a:spLocks noGrp="1"/>
          </p:cNvSpPr>
          <p:nvPr/>
        </p:nvSpPr>
        <p:spPr>
          <a:xfrm>
            <a:off x="457200" y="720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200" b="1" dirty="0" smtClean="0">
                <a:solidFill>
                  <a:srgbClr val="F0720A"/>
                </a:solidFill>
              </a:rPr>
              <a:t>Kansen voor samenwerking met de Bibliotheek</a:t>
            </a:r>
            <a:endParaRPr lang="nl-NL" sz="3200" b="1" i="1" dirty="0">
              <a:solidFill>
                <a:srgbClr val="F0720A"/>
              </a:solidFill>
            </a:endParaRPr>
          </a:p>
        </p:txBody>
      </p:sp>
      <p:pic>
        <p:nvPicPr>
          <p:cNvPr id="6" name="Tijdelijke aanduiding voor inhoud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719036" y="1766129"/>
            <a:ext cx="2413559" cy="1607468"/>
          </a:xfrm>
          <a:prstGeom prst="rect">
            <a:avLst/>
          </a:prstGeom>
          <a:ln>
            <a:noFill/>
          </a:ln>
          <a:effectLst>
            <a:outerShdw blurRad="292100" dist="139700" dir="2700000" algn="tl" rotWithShape="0">
              <a:srgbClr val="333333">
                <a:alpha val="65000"/>
              </a:srgbClr>
            </a:outerShdw>
          </a:effectLst>
        </p:spPr>
      </p:pic>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293096"/>
            <a:ext cx="2547404" cy="1835335"/>
          </a:xfrm>
          <a:prstGeom prst="rect">
            <a:avLst/>
          </a:prstGeom>
          <a:ln>
            <a:noFill/>
          </a:ln>
          <a:effectLst>
            <a:outerShdw blurRad="292100" dist="139700" dir="2700000" algn="tl" rotWithShape="0">
              <a:srgbClr val="333333">
                <a:alpha val="65000"/>
              </a:srgbClr>
            </a:outerShdw>
          </a:effectLst>
        </p:spPr>
      </p:pic>
      <p:pic>
        <p:nvPicPr>
          <p:cNvPr id="9" name="Afbeelding 8" descr="dbos 49.JPG"/>
          <p:cNvPicPr>
            <a:picLocks noChangeAspect="1"/>
          </p:cNvPicPr>
          <p:nvPr/>
        </p:nvPicPr>
        <p:blipFill>
          <a:blip r:embed="rId6" cstate="print"/>
          <a:stretch>
            <a:fillRect/>
          </a:stretch>
        </p:blipFill>
        <p:spPr>
          <a:xfrm>
            <a:off x="4860032" y="3933056"/>
            <a:ext cx="3456384" cy="1997790"/>
          </a:xfrm>
          <a:prstGeom prst="rect">
            <a:avLst/>
          </a:prstGeom>
          <a:ln>
            <a:noFill/>
          </a:ln>
          <a:effectLst>
            <a:outerShdw blurRad="292100" dist="139700" dir="2700000" algn="tl" rotWithShape="0">
              <a:srgbClr val="333333">
                <a:alpha val="65000"/>
              </a:srgbClr>
            </a:outerShdw>
          </a:effectLst>
        </p:spPr>
      </p:pic>
      <p:pic>
        <p:nvPicPr>
          <p:cNvPr id="14" name="Afbeelding 13"/>
          <p:cNvPicPr>
            <a:picLocks noChangeAspect="1"/>
          </p:cNvPicPr>
          <p:nvPr/>
        </p:nvPicPr>
        <p:blipFill rotWithShape="1">
          <a:blip r:embed="rId7" cstate="print">
            <a:extLst>
              <a:ext uri="{28A0092B-C50C-407E-A947-70E740481C1C}">
                <a14:useLocalDpi xmlns:a14="http://schemas.microsoft.com/office/drawing/2010/main" val="0"/>
              </a:ext>
            </a:extLst>
          </a:blip>
          <a:srcRect t="1970"/>
          <a:stretch/>
        </p:blipFill>
        <p:spPr>
          <a:xfrm>
            <a:off x="2987824" y="5005388"/>
            <a:ext cx="2282012" cy="1677803"/>
          </a:xfrm>
          <a:prstGeom prst="rect">
            <a:avLst/>
          </a:prstGeom>
          <a:ln>
            <a:noFill/>
          </a:ln>
          <a:effectLst>
            <a:outerShdw blurRad="292100" dist="139700" dir="2700000" algn="tl" rotWithShape="0">
              <a:srgbClr val="333333">
                <a:alpha val="65000"/>
              </a:srgbClr>
            </a:outerShdw>
          </a:effectLst>
        </p:spPr>
      </p:pic>
      <p:pic>
        <p:nvPicPr>
          <p:cNvPr id="15" name="Afbeelding 14" descr="dbos 42.JPG"/>
          <p:cNvPicPr>
            <a:picLocks noChangeAspect="1"/>
          </p:cNvPicPr>
          <p:nvPr/>
        </p:nvPicPr>
        <p:blipFill>
          <a:blip r:embed="rId8" cstate="print"/>
          <a:stretch>
            <a:fillRect/>
          </a:stretch>
        </p:blipFill>
        <p:spPr>
          <a:xfrm>
            <a:off x="755576" y="1700808"/>
            <a:ext cx="1882001" cy="1944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32672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Belangrijke vragen</a:t>
            </a:r>
            <a:endParaRPr lang="nl-NL" dirty="0"/>
          </a:p>
        </p:txBody>
      </p:sp>
      <p:sp>
        <p:nvSpPr>
          <p:cNvPr id="3" name="Tijdelijke aanduiding voor tekst 2"/>
          <p:cNvSpPr>
            <a:spLocks noGrp="1"/>
          </p:cNvSpPr>
          <p:nvPr>
            <p:ph idx="1"/>
          </p:nvPr>
        </p:nvSpPr>
        <p:spPr/>
        <p:txBody>
          <a:bodyPr>
            <a:normAutofit/>
          </a:bodyPr>
          <a:lstStyle/>
          <a:p>
            <a:pPr>
              <a:lnSpc>
                <a:spcPct val="150000"/>
              </a:lnSpc>
            </a:pPr>
            <a:r>
              <a:rPr lang="nl-NL" sz="2800" dirty="0" smtClean="0">
                <a:ea typeface="ＭＳ Ｐゴシック" pitchFamily="34" charset="-128"/>
              </a:rPr>
              <a:t>Kan </a:t>
            </a:r>
            <a:r>
              <a:rPr lang="nl-NL" sz="2800" dirty="0">
                <a:ea typeface="ＭＳ Ｐゴシック" pitchFamily="34" charset="-128"/>
              </a:rPr>
              <a:t>de bibliotheek meetbare resultaten bij leerlingen realiseren? </a:t>
            </a:r>
          </a:p>
          <a:p>
            <a:pPr>
              <a:lnSpc>
                <a:spcPct val="150000"/>
              </a:lnSpc>
            </a:pPr>
            <a:endParaRPr lang="nl-NL" sz="2800" dirty="0" smtClean="0">
              <a:ea typeface="ＭＳ Ｐゴシック" pitchFamily="34" charset="-128"/>
            </a:endParaRPr>
          </a:p>
          <a:p>
            <a:pPr>
              <a:lnSpc>
                <a:spcPct val="150000"/>
              </a:lnSpc>
            </a:pPr>
            <a:r>
              <a:rPr lang="nl-NL" sz="2800" dirty="0" smtClean="0">
                <a:ea typeface="ＭＳ Ｐゴシック" pitchFamily="34" charset="-128"/>
              </a:rPr>
              <a:t>Kan </a:t>
            </a:r>
            <a:r>
              <a:rPr lang="nl-NL" sz="2800" dirty="0">
                <a:ea typeface="ＭＳ Ｐゴシック" pitchFamily="34" charset="-128"/>
              </a:rPr>
              <a:t>de bibliotheek aansluiten bij het opbrengstgericht werken van de onderwijs</a:t>
            </a:r>
            <a:r>
              <a:rPr lang="nl-NL" sz="2800" dirty="0" smtClean="0">
                <a:ea typeface="ＭＳ Ｐゴシック" pitchFamily="34" charset="-128"/>
              </a:rPr>
              <a:t>?</a:t>
            </a:r>
            <a:endParaRPr lang="nl-NL" sz="2800" dirty="0">
              <a:ea typeface="ＭＳ Ｐゴシック" pitchFamily="34" charset="-128"/>
            </a:endParaRPr>
          </a:p>
          <a:p>
            <a:pPr>
              <a:lnSpc>
                <a:spcPct val="150000"/>
              </a:lnSpc>
            </a:pPr>
            <a:endParaRPr lang="nl-NL" sz="2800" dirty="0"/>
          </a:p>
        </p:txBody>
      </p:sp>
    </p:spTree>
    <p:extLst>
      <p:ext uri="{BB962C8B-B14F-4D97-AF65-F5344CB8AC3E}">
        <p14:creationId xmlns:p14="http://schemas.microsoft.com/office/powerpoint/2010/main" val="1488882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Het antwoord? JA, want…</a:t>
            </a:r>
            <a:endParaRPr lang="nl-NL" dirty="0"/>
          </a:p>
        </p:txBody>
      </p:sp>
      <p:sp>
        <p:nvSpPr>
          <p:cNvPr id="3" name="Tijdelijke aanduiding voor inhoud 2"/>
          <p:cNvSpPr>
            <a:spLocks noGrp="1"/>
          </p:cNvSpPr>
          <p:nvPr>
            <p:ph idx="1"/>
          </p:nvPr>
        </p:nvSpPr>
        <p:spPr/>
        <p:txBody>
          <a:bodyPr>
            <a:normAutofit/>
          </a:bodyPr>
          <a:lstStyle/>
          <a:p>
            <a:pPr>
              <a:lnSpc>
                <a:spcPct val="150000"/>
              </a:lnSpc>
            </a:pPr>
            <a:r>
              <a:rPr lang="nl-NL" sz="2400" dirty="0" smtClean="0"/>
              <a:t>we willen samen gaan voor het kind;</a:t>
            </a:r>
          </a:p>
          <a:p>
            <a:pPr>
              <a:lnSpc>
                <a:spcPct val="150000"/>
              </a:lnSpc>
            </a:pPr>
            <a:r>
              <a:rPr lang="nl-NL" sz="2400" dirty="0" smtClean="0"/>
              <a:t>waarbij we elkaar versterken;</a:t>
            </a:r>
          </a:p>
          <a:p>
            <a:pPr>
              <a:lnSpc>
                <a:spcPct val="150000"/>
              </a:lnSpc>
            </a:pPr>
            <a:r>
              <a:rPr lang="nl-NL" sz="2400" dirty="0" smtClean="0"/>
              <a:t>en elkaar energie geven;</a:t>
            </a:r>
          </a:p>
          <a:p>
            <a:pPr>
              <a:lnSpc>
                <a:spcPct val="150000"/>
              </a:lnSpc>
            </a:pPr>
            <a:r>
              <a:rPr lang="nl-NL" sz="2400" dirty="0" smtClean="0"/>
              <a:t>maar pas als we echt voor elkaar durven kiezen;</a:t>
            </a:r>
          </a:p>
          <a:p>
            <a:pPr>
              <a:lnSpc>
                <a:spcPct val="150000"/>
              </a:lnSpc>
            </a:pPr>
            <a:r>
              <a:rPr lang="nl-NL" sz="2400" dirty="0" smtClean="0"/>
              <a:t>dus, laten we samen van start gaan!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Met landelijk programma’s</a:t>
            </a:r>
            <a:endParaRPr lang="nl-NL" dirty="0"/>
          </a:p>
        </p:txBody>
      </p:sp>
      <p:pic>
        <p:nvPicPr>
          <p:cNvPr id="1026" name="Picture 2" descr="C:\Users\A&amp;A\Documents\Google Drive\BOS - SPN uitvoeringsorganisatie\visual doorgaande lijn_groen PO.jpg"/>
          <p:cNvPicPr>
            <a:picLocks noChangeAspect="1" noChangeArrowheads="1"/>
          </p:cNvPicPr>
          <p:nvPr/>
        </p:nvPicPr>
        <p:blipFill>
          <a:blip r:embed="rId3" cstate="print"/>
          <a:srcRect/>
          <a:stretch>
            <a:fillRect/>
          </a:stretch>
        </p:blipFill>
        <p:spPr bwMode="auto">
          <a:xfrm>
            <a:off x="1187624" y="1979450"/>
            <a:ext cx="6696744" cy="3969830"/>
          </a:xfrm>
          <a:prstGeom prst="rect">
            <a:avLst/>
          </a:prstGeom>
          <a:noFill/>
        </p:spPr>
      </p:pic>
    </p:spTree>
    <p:extLst>
      <p:ext uri="{BB962C8B-B14F-4D97-AF65-F5344CB8AC3E}">
        <p14:creationId xmlns:p14="http://schemas.microsoft.com/office/powerpoint/2010/main" val="2512959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098" y="29292"/>
            <a:ext cx="5076030" cy="680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a:xfrm>
            <a:off x="5868144" y="2574032"/>
            <a:ext cx="3024336" cy="1143000"/>
          </a:xfrm>
        </p:spPr>
        <p:txBody>
          <a:bodyPr>
            <a:normAutofit fontScale="90000"/>
          </a:bodyPr>
          <a:lstStyle/>
          <a:p>
            <a:r>
              <a:rPr lang="nl-NL" dirty="0" smtClean="0"/>
              <a:t>Die al een groot bereik hebben!</a:t>
            </a:r>
            <a:endParaRPr lang="nl-NL" dirty="0"/>
          </a:p>
        </p:txBody>
      </p:sp>
    </p:spTree>
    <p:extLst>
      <p:ext uri="{BB962C8B-B14F-4D97-AF65-F5344CB8AC3E}">
        <p14:creationId xmlns:p14="http://schemas.microsoft.com/office/powerpoint/2010/main" val="136804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b="1" dirty="0" smtClean="0">
                <a:solidFill>
                  <a:srgbClr val="F0720A"/>
                </a:solidFill>
              </a:rPr>
              <a:t>De kracht van de Bibliotheek </a:t>
            </a:r>
            <a:r>
              <a:rPr lang="nl-NL" b="1" i="1" dirty="0" smtClean="0">
                <a:solidFill>
                  <a:srgbClr val="F0720A"/>
                </a:solidFill>
              </a:rPr>
              <a:t>op school</a:t>
            </a:r>
            <a:r>
              <a:rPr lang="nl-NL" b="1" dirty="0" smtClean="0">
                <a:solidFill>
                  <a:srgbClr val="F0720A"/>
                </a:solidFill>
              </a:rPr>
              <a:t>...</a:t>
            </a:r>
            <a:endParaRPr lang="nl-NL" b="1" dirty="0">
              <a:solidFill>
                <a:srgbClr val="F0720A"/>
              </a:solidFill>
            </a:endParaRPr>
          </a:p>
        </p:txBody>
      </p:sp>
      <p:sp>
        <p:nvSpPr>
          <p:cNvPr id="3" name="Tijdelijke aanduiding voor inhoud 2"/>
          <p:cNvSpPr>
            <a:spLocks noGrp="1"/>
          </p:cNvSpPr>
          <p:nvPr>
            <p:ph idx="1"/>
          </p:nvPr>
        </p:nvSpPr>
        <p:spPr/>
        <p:txBody>
          <a:bodyPr>
            <a:normAutofit/>
          </a:bodyPr>
          <a:lstStyle/>
          <a:p>
            <a:endParaRPr lang="nl-NL" sz="2400" dirty="0" smtClean="0"/>
          </a:p>
          <a:p>
            <a:r>
              <a:rPr lang="nl-NL" sz="2400" dirty="0" smtClean="0"/>
              <a:t>Het vergroot </a:t>
            </a:r>
            <a:r>
              <a:rPr lang="nl-NL" sz="2400" dirty="0"/>
              <a:t>het </a:t>
            </a:r>
            <a:r>
              <a:rPr lang="nl-NL" sz="2400" b="1" dirty="0">
                <a:solidFill>
                  <a:srgbClr val="F0720A"/>
                </a:solidFill>
              </a:rPr>
              <a:t>plezier in lezen </a:t>
            </a:r>
            <a:r>
              <a:rPr lang="nl-NL" sz="2400" dirty="0" smtClean="0"/>
              <a:t>en verbetert </a:t>
            </a:r>
            <a:r>
              <a:rPr lang="nl-NL" sz="2400" dirty="0"/>
              <a:t>de taal-, lees- en </a:t>
            </a:r>
            <a:r>
              <a:rPr lang="nl-NL" sz="2400" b="1" dirty="0">
                <a:solidFill>
                  <a:srgbClr val="F0720A"/>
                </a:solidFill>
              </a:rPr>
              <a:t>informatievaardigheden</a:t>
            </a:r>
            <a:r>
              <a:rPr lang="nl-NL" sz="2400" dirty="0"/>
              <a:t> van kinderen. </a:t>
            </a:r>
            <a:r>
              <a:rPr lang="nl-NL" sz="2400" b="1" i="1" dirty="0">
                <a:solidFill>
                  <a:srgbClr val="F0720A"/>
                </a:solidFill>
              </a:rPr>
              <a:t>Meetbaar</a:t>
            </a:r>
            <a:r>
              <a:rPr lang="nl-NL" sz="2400" b="1" dirty="0">
                <a:solidFill>
                  <a:srgbClr val="F0720A"/>
                </a:solidFill>
              </a:rPr>
              <a:t>!</a:t>
            </a:r>
            <a:r>
              <a:rPr lang="nl-NL" sz="2400" b="1" dirty="0"/>
              <a:t> </a:t>
            </a:r>
          </a:p>
          <a:p>
            <a:endParaRPr lang="nl-NL" sz="2400" dirty="0" smtClean="0"/>
          </a:p>
          <a:p>
            <a:r>
              <a:rPr lang="nl-NL" sz="2400" dirty="0" smtClean="0"/>
              <a:t>Het is </a:t>
            </a:r>
            <a:r>
              <a:rPr lang="nl-NL" sz="2400" dirty="0"/>
              <a:t>een </a:t>
            </a:r>
            <a:r>
              <a:rPr lang="nl-NL" sz="2400" b="1" dirty="0">
                <a:solidFill>
                  <a:srgbClr val="F0720A"/>
                </a:solidFill>
              </a:rPr>
              <a:t>gezamenlijke strategische </a:t>
            </a:r>
            <a:r>
              <a:rPr lang="nl-NL" sz="2400" b="1" dirty="0" smtClean="0">
                <a:solidFill>
                  <a:srgbClr val="F0720A"/>
                </a:solidFill>
              </a:rPr>
              <a:t>netwerkaanpak </a:t>
            </a:r>
            <a:r>
              <a:rPr lang="nl-NL" sz="2400" dirty="0" smtClean="0"/>
              <a:t>voor </a:t>
            </a:r>
            <a:r>
              <a:rPr lang="nl-NL" sz="2400" dirty="0"/>
              <a:t>bibliotheken, primair onderwijs en overheid</a:t>
            </a:r>
            <a:r>
              <a:rPr lang="nl-NL" sz="2400" dirty="0" smtClean="0"/>
              <a:t>.</a:t>
            </a:r>
            <a:endParaRPr lang="nl-NL" sz="2400" dirty="0"/>
          </a:p>
        </p:txBody>
      </p:sp>
    </p:spTree>
    <p:extLst>
      <p:ext uri="{BB962C8B-B14F-4D97-AF65-F5344CB8AC3E}">
        <p14:creationId xmlns:p14="http://schemas.microsoft.com/office/powerpoint/2010/main" val="3412988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vandam.BIBLIOTHEEK\Drive kopie\Google Drive\elevator pit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1351"/>
            <a:ext cx="9144000" cy="553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539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92696"/>
            <a:ext cx="9144000" cy="1584176"/>
          </a:xfrm>
        </p:spPr>
        <p:txBody>
          <a:bodyPr>
            <a:noAutofit/>
          </a:bodyPr>
          <a:lstStyle/>
          <a:p>
            <a:pPr algn="ctr"/>
            <a:r>
              <a:rPr lang="nl-NL" sz="2400" dirty="0" smtClean="0"/>
              <a:t>LEZEN </a:t>
            </a:r>
            <a:r>
              <a:rPr lang="nl-NL" sz="2400" dirty="0"/>
              <a:t>en </a:t>
            </a:r>
            <a:r>
              <a:rPr lang="nl-NL" sz="2400" dirty="0" smtClean="0"/>
              <a:t>MEDIAWIJSHEID &amp; opbrengstgericht samenwerken </a:t>
            </a:r>
            <a:r>
              <a:rPr lang="nl-NL" sz="2400" dirty="0"/>
              <a:t/>
            </a:r>
            <a:br>
              <a:rPr lang="nl-NL" sz="2400" dirty="0"/>
            </a:br>
            <a:endParaRPr lang="nl-NL" sz="2400"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104" y="1527764"/>
            <a:ext cx="7236296" cy="4942670"/>
          </a:xfrm>
          <a:prstGeom prst="rect">
            <a:avLst/>
          </a:prstGeom>
        </p:spPr>
      </p:pic>
    </p:spTree>
    <p:extLst>
      <p:ext uri="{BB962C8B-B14F-4D97-AF65-F5344CB8AC3E}">
        <p14:creationId xmlns:p14="http://schemas.microsoft.com/office/powerpoint/2010/main" val="2362060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ons bezighoudt</a:t>
            </a:r>
            <a:endParaRPr lang="nl-NL" dirty="0"/>
          </a:p>
        </p:txBody>
      </p:sp>
      <p:sp>
        <p:nvSpPr>
          <p:cNvPr id="3" name="Tijdelijke aanduiding voor inhoud 2"/>
          <p:cNvSpPr>
            <a:spLocks noGrp="1"/>
          </p:cNvSpPr>
          <p:nvPr>
            <p:ph idx="1"/>
          </p:nvPr>
        </p:nvSpPr>
        <p:spPr>
          <a:xfrm>
            <a:off x="468000" y="2124000"/>
            <a:ext cx="8229600" cy="4257328"/>
          </a:xfrm>
        </p:spPr>
        <p:txBody>
          <a:bodyPr>
            <a:normAutofit/>
          </a:bodyPr>
          <a:lstStyle/>
          <a:p>
            <a:pPr>
              <a:lnSpc>
                <a:spcPct val="150000"/>
              </a:lnSpc>
            </a:pPr>
            <a:r>
              <a:rPr lang="nl-NL" sz="2400" dirty="0" smtClean="0"/>
              <a:t>Taalachterstanden zijn een zorg voor veel (brede) scholen</a:t>
            </a:r>
          </a:p>
          <a:p>
            <a:pPr>
              <a:lnSpc>
                <a:spcPct val="150000"/>
              </a:lnSpc>
            </a:pPr>
            <a:r>
              <a:rPr lang="nl-NL" sz="2400" dirty="0" smtClean="0"/>
              <a:t>(Voor)lezen en de opbrengsten voor het kind</a:t>
            </a:r>
          </a:p>
          <a:p>
            <a:pPr>
              <a:lnSpc>
                <a:spcPct val="150000"/>
              </a:lnSpc>
            </a:pPr>
            <a:r>
              <a:rPr lang="nl-NL" sz="2400" dirty="0" smtClean="0"/>
              <a:t>(Vrij)lezen en taalontwikkeling: de kansen voor samenwerking</a:t>
            </a:r>
          </a:p>
          <a:p>
            <a:pPr>
              <a:lnSpc>
                <a:spcPct val="150000"/>
              </a:lnSpc>
            </a:pPr>
            <a:r>
              <a:rPr lang="nl-NL" sz="2400" dirty="0" smtClean="0"/>
              <a:t>Ouders betrekken bij (voor)lezen</a:t>
            </a:r>
          </a:p>
          <a:p>
            <a:pPr>
              <a:lnSpc>
                <a:spcPct val="150000"/>
              </a:lnSpc>
            </a:pPr>
            <a:endParaRPr lang="nl-NL" sz="2400" dirty="0"/>
          </a:p>
        </p:txBody>
      </p:sp>
    </p:spTree>
    <p:extLst>
      <p:ext uri="{BB962C8B-B14F-4D97-AF65-F5344CB8AC3E}">
        <p14:creationId xmlns:p14="http://schemas.microsoft.com/office/powerpoint/2010/main" val="3041738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00" y="692696"/>
            <a:ext cx="8229600" cy="1143000"/>
          </a:xfrm>
        </p:spPr>
        <p:txBody>
          <a:bodyPr/>
          <a:lstStyle/>
          <a:p>
            <a:r>
              <a:rPr lang="nl-NL" sz="3200" dirty="0" smtClean="0"/>
              <a:t>Lezen meten – een basis voor beleid</a:t>
            </a:r>
            <a:endParaRPr lang="nl-NL" sz="3200" i="1" dirty="0"/>
          </a:p>
        </p:txBody>
      </p:sp>
      <p:pic>
        <p:nvPicPr>
          <p:cNvPr id="5" name="Afbeelding 4" descr="monitor.jpg"/>
          <p:cNvPicPr>
            <a:picLocks noChangeAspect="1"/>
          </p:cNvPicPr>
          <p:nvPr/>
        </p:nvPicPr>
        <p:blipFill>
          <a:blip r:embed="rId3" cstate="print"/>
          <a:stretch>
            <a:fillRect/>
          </a:stretch>
        </p:blipFill>
        <p:spPr>
          <a:xfrm>
            <a:off x="1262054" y="1700808"/>
            <a:ext cx="6622314" cy="4176464"/>
          </a:xfrm>
          <a:prstGeom prst="rect">
            <a:avLst/>
          </a:prstGeom>
        </p:spPr>
      </p:pic>
    </p:spTree>
    <p:extLst>
      <p:ext uri="{BB962C8B-B14F-4D97-AF65-F5344CB8AC3E}">
        <p14:creationId xmlns:p14="http://schemas.microsoft.com/office/powerpoint/2010/main" val="24982759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a:lstStyle/>
          <a:p>
            <a:pPr eaLnBrk="1" hangingPunct="1"/>
            <a:r>
              <a:rPr lang="nl-NL" altLang="nl-NL" dirty="0" smtClean="0">
                <a:ea typeface="ＭＳ Ｐゴシック" pitchFamily="34" charset="-128"/>
              </a:rPr>
              <a:t>Monitor de Bibliotheek </a:t>
            </a:r>
            <a:r>
              <a:rPr lang="nl-NL" altLang="nl-NL" i="1" dirty="0" smtClean="0">
                <a:ea typeface="ＭＳ Ｐゴシック" pitchFamily="34" charset="-128"/>
              </a:rPr>
              <a:t>op school</a:t>
            </a:r>
          </a:p>
        </p:txBody>
      </p:sp>
      <p:sp>
        <p:nvSpPr>
          <p:cNvPr id="10243" name="Tijdelijke aanduiding voor inhoud 2"/>
          <p:cNvSpPr>
            <a:spLocks noGrp="1"/>
          </p:cNvSpPr>
          <p:nvPr>
            <p:ph idx="1"/>
          </p:nvPr>
        </p:nvSpPr>
        <p:spPr>
          <a:xfrm>
            <a:off x="468000" y="2124000"/>
            <a:ext cx="8229600" cy="4185320"/>
          </a:xfrm>
        </p:spPr>
        <p:txBody>
          <a:bodyPr>
            <a:normAutofit fontScale="92500"/>
          </a:bodyPr>
          <a:lstStyle/>
          <a:p>
            <a:pPr eaLnBrk="1" hangingPunct="1">
              <a:buFont typeface="Arial" charset="0"/>
              <a:buNone/>
            </a:pPr>
            <a:r>
              <a:rPr lang="nl-NL" altLang="nl-NL" sz="2400" dirty="0" smtClean="0">
                <a:ea typeface="ＭＳ Ｐゴシック" pitchFamily="34" charset="-128"/>
              </a:rPr>
              <a:t>Laat de effecten zien van onze samenwerking op:</a:t>
            </a:r>
          </a:p>
          <a:p>
            <a:pPr eaLnBrk="1" hangingPunct="1"/>
            <a:r>
              <a:rPr lang="nl-NL" altLang="nl-NL" sz="2400" dirty="0" smtClean="0">
                <a:ea typeface="ＭＳ Ｐゴシック" pitchFamily="34" charset="-128"/>
              </a:rPr>
              <a:t>leesmotivatie</a:t>
            </a:r>
          </a:p>
          <a:p>
            <a:pPr eaLnBrk="1" hangingPunct="1"/>
            <a:r>
              <a:rPr lang="nl-NL" altLang="nl-NL" sz="2400" dirty="0" smtClean="0">
                <a:ea typeface="ＭＳ Ｐゴシック" pitchFamily="34" charset="-128"/>
              </a:rPr>
              <a:t>leesgedrag</a:t>
            </a:r>
          </a:p>
          <a:p>
            <a:pPr eaLnBrk="1" hangingPunct="1"/>
            <a:r>
              <a:rPr lang="nl-NL" altLang="nl-NL" sz="2400" dirty="0" smtClean="0">
                <a:ea typeface="ＭＳ Ｐゴシック" pitchFamily="34" charset="-128"/>
              </a:rPr>
              <a:t>leengedrag</a:t>
            </a:r>
          </a:p>
          <a:p>
            <a:r>
              <a:rPr lang="nl-NL" altLang="nl-NL" sz="2400" dirty="0" smtClean="0">
                <a:ea typeface="ＭＳ Ｐゴシック" pitchFamily="34" charset="-128"/>
              </a:rPr>
              <a:t>leescultuur thuis</a:t>
            </a:r>
          </a:p>
          <a:p>
            <a:pPr eaLnBrk="1" hangingPunct="1"/>
            <a:r>
              <a:rPr lang="nl-NL" altLang="nl-NL" sz="2400" dirty="0" smtClean="0">
                <a:ea typeface="ＭＳ Ｐゴシック" pitchFamily="34" charset="-128"/>
              </a:rPr>
              <a:t>leesbevorderende gedrag van leerkrachten</a:t>
            </a:r>
          </a:p>
          <a:p>
            <a:pPr eaLnBrk="1" hangingPunct="1"/>
            <a:r>
              <a:rPr lang="nl-NL" altLang="nl-NL" sz="2400" dirty="0" smtClean="0">
                <a:ea typeface="ＭＳ Ｐゴシック" pitchFamily="34" charset="-128"/>
              </a:rPr>
              <a:t>Informatievaardigheden in de school</a:t>
            </a:r>
          </a:p>
          <a:p>
            <a:pPr marL="0" indent="0" eaLnBrk="1" hangingPunct="1">
              <a:buNone/>
            </a:pPr>
            <a:endParaRPr lang="nl-NL" altLang="nl-NL" sz="2400" dirty="0">
              <a:ea typeface="ＭＳ Ｐゴシック" pitchFamily="34" charset="-128"/>
            </a:endParaRPr>
          </a:p>
          <a:p>
            <a:pPr marL="0" indent="0" eaLnBrk="1" hangingPunct="1">
              <a:buNone/>
            </a:pPr>
            <a:r>
              <a:rPr lang="nl-NL" altLang="nl-NL" sz="2400" dirty="0" smtClean="0">
                <a:ea typeface="ＭＳ Ｐゴシック" pitchFamily="34" charset="-128"/>
              </a:rPr>
              <a:t>Uitvoering leesbevorderingsbeleid d.m.v</a:t>
            </a:r>
            <a:r>
              <a:rPr lang="nl-NL" altLang="nl-NL" sz="2400" dirty="0">
                <a:ea typeface="ＭＳ Ｐゴシック" pitchFamily="34" charset="-128"/>
              </a:rPr>
              <a:t>. digitale vragenlijsten voor leerlingen, leerkrachten en leesconsulenten</a:t>
            </a:r>
          </a:p>
          <a:p>
            <a:pPr eaLnBrk="1" hangingPunct="1">
              <a:buFont typeface="Arial" charset="0"/>
              <a:buNone/>
            </a:pPr>
            <a:endParaRPr lang="nl-NL" altLang="nl-NL" dirty="0" smtClean="0">
              <a:ea typeface="ＭＳ Ｐゴシック" pitchFamily="34" charset="-128"/>
            </a:endParaRPr>
          </a:p>
        </p:txBody>
      </p:sp>
    </p:spTree>
    <p:extLst>
      <p:ext uri="{BB962C8B-B14F-4D97-AF65-F5344CB8AC3E}">
        <p14:creationId xmlns:p14="http://schemas.microsoft.com/office/powerpoint/2010/main" val="9330406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7308304" y="2132856"/>
            <a:ext cx="720080"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0" name="Picture 2"/>
          <p:cNvPicPr>
            <a:picLocks noChangeAspect="1" noChangeArrowheads="1"/>
          </p:cNvPicPr>
          <p:nvPr/>
        </p:nvPicPr>
        <p:blipFill>
          <a:blip r:embed="rId3" cstate="print"/>
          <a:srcRect/>
          <a:stretch>
            <a:fillRect/>
          </a:stretch>
        </p:blipFill>
        <p:spPr bwMode="auto">
          <a:xfrm>
            <a:off x="323528" y="1196752"/>
            <a:ext cx="8445366" cy="4608512"/>
          </a:xfrm>
          <a:prstGeom prst="rect">
            <a:avLst/>
          </a:prstGeom>
          <a:noFill/>
          <a:ln w="9525">
            <a:noFill/>
            <a:miter lim="800000"/>
            <a:headEnd/>
            <a:tailEnd/>
          </a:ln>
        </p:spPr>
      </p:pic>
    </p:spTree>
    <p:extLst>
      <p:ext uri="{BB962C8B-B14F-4D97-AF65-F5344CB8AC3E}">
        <p14:creationId xmlns:p14="http://schemas.microsoft.com/office/powerpoint/2010/main" val="12753241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type="body" idx="1"/>
          </p:nvPr>
        </p:nvSpPr>
        <p:spPr>
          <a:xfrm>
            <a:off x="5299909" y="1553416"/>
            <a:ext cx="3386891" cy="4753967"/>
          </a:xfrm>
        </p:spPr>
        <p:txBody>
          <a:bodyPr>
            <a:normAutofit/>
          </a:bodyPr>
          <a:lstStyle/>
          <a:p>
            <a:pPr marL="0" indent="0" algn="ctr">
              <a:lnSpc>
                <a:spcPct val="120000"/>
              </a:lnSpc>
              <a:buNone/>
            </a:pPr>
            <a:r>
              <a:rPr lang="nl-NL" sz="1800" b="1" dirty="0" smtClean="0">
                <a:solidFill>
                  <a:srgbClr val="00A093"/>
                </a:solidFill>
              </a:rPr>
              <a:t>“Soms zitten er wel vijf kinderen tegelijk in het leeshoekje. Duim in de mond, helemaal weggedoken in hun boek”</a:t>
            </a:r>
            <a:endParaRPr lang="nl-NL" sz="1800" b="1" dirty="0">
              <a:solidFill>
                <a:srgbClr val="00A093"/>
              </a:solidFill>
            </a:endParaRPr>
          </a:p>
          <a:p>
            <a:pPr marL="0" indent="0" algn="ctr">
              <a:lnSpc>
                <a:spcPct val="120000"/>
              </a:lnSpc>
              <a:buNone/>
            </a:pPr>
            <a:endParaRPr lang="nl-NL" sz="1800" b="1" dirty="0" smtClean="0">
              <a:solidFill>
                <a:srgbClr val="00A093"/>
              </a:solidFill>
            </a:endParaRPr>
          </a:p>
          <a:p>
            <a:pPr marL="0" indent="0" algn="ctr">
              <a:lnSpc>
                <a:spcPct val="120000"/>
              </a:lnSpc>
              <a:buNone/>
            </a:pPr>
            <a:endParaRPr lang="nl-NL" sz="1800" b="1" dirty="0">
              <a:solidFill>
                <a:srgbClr val="00A093"/>
              </a:solidFill>
            </a:endParaRPr>
          </a:p>
          <a:p>
            <a:pPr marL="0" indent="0" algn="ctr">
              <a:lnSpc>
                <a:spcPct val="120000"/>
              </a:lnSpc>
              <a:buNone/>
            </a:pPr>
            <a:r>
              <a:rPr lang="nl-NL" sz="1800" b="1" dirty="0" smtClean="0">
                <a:solidFill>
                  <a:srgbClr val="00A093"/>
                </a:solidFill>
              </a:rPr>
              <a:t>“Een positieve leeservaring is altijd leidraad in leesbevordering en literatuureducatie.”</a:t>
            </a:r>
            <a:endParaRPr lang="nl-NL" sz="1800" b="1" dirty="0">
              <a:solidFill>
                <a:srgbClr val="00A093"/>
              </a:solidFill>
            </a:endParaRPr>
          </a:p>
          <a:p>
            <a:endParaRPr lang="nl-NL" sz="4000" dirty="0"/>
          </a:p>
        </p:txBody>
      </p:sp>
      <p:sp>
        <p:nvSpPr>
          <p:cNvPr id="5" name="Titel 1"/>
          <p:cNvSpPr>
            <a:spLocks noGrp="1"/>
          </p:cNvSpPr>
          <p:nvPr/>
        </p:nvSpPr>
        <p:spPr>
          <a:xfrm>
            <a:off x="457200" y="720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200" b="1" dirty="0" smtClean="0">
                <a:solidFill>
                  <a:srgbClr val="F0720A"/>
                </a:solidFill>
                <a:latin typeface="Arial" pitchFamily="34" charset="0"/>
                <a:cs typeface="Arial" pitchFamily="34" charset="0"/>
              </a:rPr>
              <a:t>De Leesconsulent</a:t>
            </a:r>
            <a:endParaRPr lang="nl-NL" sz="3200" b="1" dirty="0">
              <a:solidFill>
                <a:srgbClr val="F0720A"/>
              </a:solidFill>
              <a:latin typeface="Arial" pitchFamily="34" charset="0"/>
              <a:cs typeface="Arial" pitchFamily="34" charset="0"/>
            </a:endParaRPr>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7734" b="19005"/>
          <a:stretch/>
        </p:blipFill>
        <p:spPr>
          <a:xfrm>
            <a:off x="451608" y="1583140"/>
            <a:ext cx="4848301" cy="5024235"/>
          </a:xfrm>
          <a:prstGeom prst="rect">
            <a:avLst/>
          </a:prstGeom>
        </p:spPr>
      </p:pic>
    </p:spTree>
    <p:extLst>
      <p:ext uri="{BB962C8B-B14F-4D97-AF65-F5344CB8AC3E}">
        <p14:creationId xmlns:p14="http://schemas.microsoft.com/office/powerpoint/2010/main" val="17597635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4211960" y="1772816"/>
            <a:ext cx="4474840" cy="4353347"/>
          </a:xfrm>
          <a:noFill/>
        </p:spPr>
        <p:txBody>
          <a:bodyPr>
            <a:normAutofit/>
          </a:bodyPr>
          <a:lstStyle/>
          <a:p>
            <a:pPr algn="ctr"/>
            <a:endParaRPr lang="nl-NL" sz="1800" b="1" dirty="0" smtClean="0">
              <a:solidFill>
                <a:srgbClr val="00A093"/>
              </a:solidFill>
            </a:endParaRPr>
          </a:p>
          <a:p>
            <a:pPr algn="ctr"/>
            <a:endParaRPr lang="nl-NL" sz="1800" b="1" dirty="0">
              <a:solidFill>
                <a:srgbClr val="00A093"/>
              </a:solidFill>
            </a:endParaRPr>
          </a:p>
          <a:p>
            <a:pPr marL="0" indent="0" algn="ctr">
              <a:lnSpc>
                <a:spcPct val="150000"/>
              </a:lnSpc>
              <a:buNone/>
            </a:pPr>
            <a:r>
              <a:rPr lang="nl-NL" sz="1800" b="1" dirty="0" smtClean="0">
                <a:solidFill>
                  <a:srgbClr val="00A093"/>
                </a:solidFill>
              </a:rPr>
              <a:t>“De taak </a:t>
            </a:r>
            <a:r>
              <a:rPr lang="nl-NL" sz="1800" b="1" dirty="0">
                <a:solidFill>
                  <a:srgbClr val="00A093"/>
                </a:solidFill>
              </a:rPr>
              <a:t>van de </a:t>
            </a:r>
            <a:r>
              <a:rPr lang="nl-NL" sz="1800" b="1" dirty="0" smtClean="0">
                <a:solidFill>
                  <a:srgbClr val="00A093"/>
                </a:solidFill>
              </a:rPr>
              <a:t>leescoördinator in de school is </a:t>
            </a:r>
            <a:r>
              <a:rPr lang="nl-NL" sz="1800" b="1" dirty="0">
                <a:solidFill>
                  <a:srgbClr val="00A093"/>
                </a:solidFill>
              </a:rPr>
              <a:t>om </a:t>
            </a:r>
            <a:r>
              <a:rPr lang="nl-NL" sz="1800" b="1" dirty="0" smtClean="0">
                <a:solidFill>
                  <a:srgbClr val="00A093"/>
                </a:solidFill>
              </a:rPr>
              <a:t>samenhang </a:t>
            </a:r>
            <a:r>
              <a:rPr lang="nl-NL" sz="1800" b="1" dirty="0">
                <a:solidFill>
                  <a:srgbClr val="00A093"/>
                </a:solidFill>
              </a:rPr>
              <a:t>in het leesonderwijs aan te brengen</a:t>
            </a:r>
            <a:r>
              <a:rPr lang="nl-NL" sz="1800" b="1" dirty="0" smtClean="0">
                <a:solidFill>
                  <a:srgbClr val="00A093"/>
                </a:solidFill>
              </a:rPr>
              <a:t>. Het </a:t>
            </a:r>
            <a:r>
              <a:rPr lang="nl-NL" sz="1800" b="1" dirty="0">
                <a:solidFill>
                  <a:srgbClr val="00A093"/>
                </a:solidFill>
              </a:rPr>
              <a:t>plezier in lezen staat </a:t>
            </a:r>
            <a:r>
              <a:rPr lang="nl-NL" sz="1800" b="1" dirty="0" smtClean="0">
                <a:solidFill>
                  <a:srgbClr val="00A093"/>
                </a:solidFill>
              </a:rPr>
              <a:t>daarbij voorop!”</a:t>
            </a:r>
            <a:endParaRPr lang="nl-NL" sz="1800" b="1" dirty="0">
              <a:solidFill>
                <a:srgbClr val="00A093"/>
              </a:solidFill>
            </a:endParaRPr>
          </a:p>
        </p:txBody>
      </p:sp>
      <p:sp>
        <p:nvSpPr>
          <p:cNvPr id="5" name="Titel 1"/>
          <p:cNvSpPr>
            <a:spLocks noGrp="1"/>
          </p:cNvSpPr>
          <p:nvPr/>
        </p:nvSpPr>
        <p:spPr>
          <a:xfrm>
            <a:off x="457200" y="720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200" b="1" dirty="0" smtClean="0">
                <a:solidFill>
                  <a:srgbClr val="F0720A"/>
                </a:solidFill>
                <a:latin typeface="Arial" pitchFamily="34" charset="0"/>
                <a:cs typeface="Arial" pitchFamily="34" charset="0"/>
              </a:rPr>
              <a:t>De Leescoördinator</a:t>
            </a:r>
            <a:endParaRPr lang="nl-NL" sz="3200" b="1" dirty="0">
              <a:solidFill>
                <a:srgbClr val="F0720A"/>
              </a:solidFill>
              <a:latin typeface="Arial" pitchFamily="34" charset="0"/>
              <a:cs typeface="Arial" pitchFamily="34" charset="0"/>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628800"/>
            <a:ext cx="3240360" cy="4861912"/>
          </a:xfrm>
          <a:prstGeom prst="rect">
            <a:avLst/>
          </a:prstGeom>
        </p:spPr>
      </p:pic>
    </p:spTree>
    <p:extLst>
      <p:ext uri="{BB962C8B-B14F-4D97-AF65-F5344CB8AC3E}">
        <p14:creationId xmlns:p14="http://schemas.microsoft.com/office/powerpoint/2010/main" val="2497473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W1wxRdiyyZI/VGC3sYyGbHI/AAAAAAAD5Yk/rOo-o_vzGcw/w1251-h835-no/eb141106%2Bbibliotheek%2Bveendam36k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02" y="0"/>
            <a:ext cx="1027467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323528" y="188640"/>
            <a:ext cx="8208912" cy="800219"/>
          </a:xfrm>
          <a:prstGeom prst="rect">
            <a:avLst/>
          </a:prstGeom>
          <a:noFill/>
        </p:spPr>
        <p:txBody>
          <a:bodyPr wrap="square" rtlCol="0">
            <a:spAutoFit/>
          </a:bodyPr>
          <a:lstStyle/>
          <a:p>
            <a:r>
              <a:rPr lang="nl-NL" sz="2800" dirty="0" smtClean="0">
                <a:solidFill>
                  <a:schemeClr val="bg1"/>
                </a:solidFill>
                <a:latin typeface="+mj-lt"/>
              </a:rPr>
              <a:t>“Kinderen willen altijd lezen wat hun leraar leest”</a:t>
            </a:r>
          </a:p>
          <a:p>
            <a:r>
              <a:rPr lang="nl-NL" dirty="0" smtClean="0">
                <a:solidFill>
                  <a:schemeClr val="bg1"/>
                </a:solidFill>
                <a:latin typeface="+mj-lt"/>
              </a:rPr>
              <a:t>    </a:t>
            </a:r>
            <a:r>
              <a:rPr lang="nl-NL" sz="1600" dirty="0" smtClean="0">
                <a:solidFill>
                  <a:schemeClr val="bg1"/>
                </a:solidFill>
                <a:latin typeface="+mj-lt"/>
              </a:rPr>
              <a:t>(Kees Broekhof, 2014)</a:t>
            </a:r>
            <a:endParaRPr lang="nl-NL" sz="1600" dirty="0">
              <a:solidFill>
                <a:schemeClr val="bg1"/>
              </a:solidFill>
              <a:latin typeface="+mj-lt"/>
            </a:endParaRPr>
          </a:p>
        </p:txBody>
      </p:sp>
    </p:spTree>
    <p:extLst>
      <p:ext uri="{BB962C8B-B14F-4D97-AF65-F5344CB8AC3E}">
        <p14:creationId xmlns:p14="http://schemas.microsoft.com/office/powerpoint/2010/main" val="36019139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Eerste onderzoeksresultaten in 2015</a:t>
            </a:r>
            <a:endParaRPr lang="nl-NL" dirty="0"/>
          </a:p>
        </p:txBody>
      </p:sp>
      <p:sp>
        <p:nvSpPr>
          <p:cNvPr id="3" name="Tijdelijke aanduiding voor inhoud 2"/>
          <p:cNvSpPr>
            <a:spLocks noGrp="1"/>
          </p:cNvSpPr>
          <p:nvPr>
            <p:ph idx="1"/>
          </p:nvPr>
        </p:nvSpPr>
        <p:spPr>
          <a:xfrm>
            <a:off x="468000" y="2124000"/>
            <a:ext cx="8229600" cy="4329336"/>
          </a:xfrm>
        </p:spPr>
        <p:txBody>
          <a:bodyPr>
            <a:normAutofit lnSpcReduction="10000"/>
          </a:bodyPr>
          <a:lstStyle/>
          <a:p>
            <a:r>
              <a:rPr lang="nl-NL" sz="2400" dirty="0" smtClean="0"/>
              <a:t>De Bibliotheek </a:t>
            </a:r>
            <a:r>
              <a:rPr lang="nl-NL" sz="2400" i="1" dirty="0" smtClean="0"/>
              <a:t>op school </a:t>
            </a:r>
            <a:r>
              <a:rPr lang="nl-NL" sz="2400" dirty="0" smtClean="0"/>
              <a:t>heeft een positief effect op meisjes en jongens: hun leesvaardigheid neemt toe.</a:t>
            </a:r>
          </a:p>
          <a:p>
            <a:endParaRPr lang="nl-NL" sz="2400" dirty="0" smtClean="0"/>
          </a:p>
          <a:p>
            <a:r>
              <a:rPr lang="nl-NL" sz="2400" dirty="0" smtClean="0"/>
              <a:t>Bij meisjes komt dit door een positief effect op leesmotivatie en leesfrequentie</a:t>
            </a:r>
          </a:p>
          <a:p>
            <a:endParaRPr lang="nl-NL" sz="2400" dirty="0" smtClean="0"/>
          </a:p>
          <a:p>
            <a:r>
              <a:rPr lang="nl-NL" sz="2400" dirty="0" smtClean="0"/>
              <a:t>Bij jongens komt dit doordat ze meer lezen: hier liggen nog kansen op het gebied van motivatie!</a:t>
            </a:r>
          </a:p>
          <a:p>
            <a:pPr marL="0" indent="0">
              <a:buNone/>
            </a:pPr>
            <a:endParaRPr lang="nl-NL" sz="1500" dirty="0" smtClean="0">
              <a:latin typeface="+mn-lt"/>
              <a:ea typeface="ＭＳ Ｐゴシック" pitchFamily="34" charset="-128"/>
            </a:endParaRPr>
          </a:p>
          <a:p>
            <a:pPr marL="0" indent="0">
              <a:buNone/>
            </a:pPr>
            <a:endParaRPr lang="nl-NL" sz="1500" dirty="0" smtClean="0">
              <a:latin typeface="+mn-lt"/>
              <a:ea typeface="ＭＳ Ｐゴシック" pitchFamily="34" charset="-128"/>
            </a:endParaRPr>
          </a:p>
          <a:p>
            <a:pPr marL="0" indent="0">
              <a:buNone/>
            </a:pPr>
            <a:endParaRPr lang="nl-NL" sz="1500" dirty="0" smtClean="0">
              <a:latin typeface="+mn-lt"/>
              <a:ea typeface="ＭＳ Ｐゴシック" pitchFamily="34" charset="-128"/>
            </a:endParaRPr>
          </a:p>
          <a:p>
            <a:pPr marL="0" indent="0">
              <a:buNone/>
            </a:pPr>
            <a:endParaRPr lang="nl-NL" sz="1200" dirty="0" smtClean="0">
              <a:latin typeface="+mn-lt"/>
              <a:ea typeface="ＭＳ Ｐゴシック" pitchFamily="34" charset="-128"/>
            </a:endParaRPr>
          </a:p>
          <a:p>
            <a:pPr marL="0" indent="0">
              <a:buNone/>
            </a:pPr>
            <a:r>
              <a:rPr lang="nl-NL" sz="1200" dirty="0" smtClean="0">
                <a:latin typeface="+mn-lt"/>
                <a:ea typeface="ＭＳ Ｐゴシック" pitchFamily="34" charset="-128"/>
              </a:rPr>
              <a:t>Onderzoekers: T.M.J </a:t>
            </a:r>
            <a:r>
              <a:rPr lang="nl-NL" sz="1200" dirty="0" err="1" smtClean="0">
                <a:latin typeface="+mn-lt"/>
                <a:ea typeface="ＭＳ Ｐゴシック" pitchFamily="34" charset="-128"/>
              </a:rPr>
              <a:t>Nielen</a:t>
            </a:r>
            <a:r>
              <a:rPr lang="nl-NL" sz="1200" dirty="0" smtClean="0">
                <a:latin typeface="+mn-lt"/>
                <a:ea typeface="ＭＳ Ｐゴシック" pitchFamily="34" charset="-128"/>
              </a:rPr>
              <a:t> &amp; A.G. Bus, Universiteit Leiden</a:t>
            </a:r>
            <a:endParaRPr lang="nl-NL" sz="1200" dirty="0" smtClean="0">
              <a:latin typeface="+mn-lt"/>
            </a:endParaRPr>
          </a:p>
        </p:txBody>
      </p:sp>
    </p:spTree>
    <p:extLst>
      <p:ext uri="{BB962C8B-B14F-4D97-AF65-F5344CB8AC3E}">
        <p14:creationId xmlns:p14="http://schemas.microsoft.com/office/powerpoint/2010/main" val="1587404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noChangeArrowheads="1"/>
          </p:cNvSpPr>
          <p:nvPr>
            <p:ph type="body" idx="1"/>
          </p:nvPr>
        </p:nvSpPr>
        <p:spPr>
          <a:xfrm>
            <a:off x="457200" y="1844824"/>
            <a:ext cx="8229600" cy="4281339"/>
          </a:xfrm>
        </p:spPr>
        <p:txBody>
          <a:bodyPr/>
          <a:lstStyle/>
          <a:p>
            <a:pPr algn="ctr">
              <a:buFont typeface="Wingdings" pitchFamily="2" charset="2"/>
              <a:buNone/>
            </a:pPr>
            <a:r>
              <a:rPr lang="nl-NL" dirty="0"/>
              <a:t>  </a:t>
            </a:r>
            <a:r>
              <a:rPr lang="nl-NL" dirty="0" smtClean="0"/>
              <a:t>  </a:t>
            </a:r>
            <a:r>
              <a:rPr lang="nl-NL" dirty="0"/>
              <a:t>De taal van de ouders </a:t>
            </a:r>
            <a:r>
              <a:rPr lang="nl-NL" dirty="0" smtClean="0"/>
              <a:t/>
            </a:r>
            <a:br>
              <a:rPr lang="nl-NL" dirty="0" smtClean="0"/>
            </a:br>
            <a:r>
              <a:rPr lang="nl-NL" dirty="0" smtClean="0"/>
              <a:t>is het meest bepalend voor </a:t>
            </a:r>
            <a:br>
              <a:rPr lang="nl-NL" dirty="0" smtClean="0"/>
            </a:br>
            <a:r>
              <a:rPr lang="nl-NL" dirty="0" smtClean="0"/>
              <a:t>de taalontwikkeling van een kind.</a:t>
            </a:r>
          </a:p>
          <a:p>
            <a:pPr algn="ctr">
              <a:buFont typeface="Wingdings" pitchFamily="2" charset="2"/>
              <a:buNone/>
            </a:pPr>
            <a:endParaRPr lang="nl-NL" dirty="0"/>
          </a:p>
        </p:txBody>
      </p:sp>
      <p:sp>
        <p:nvSpPr>
          <p:cNvPr id="9" name="Titel 1"/>
          <p:cNvSpPr>
            <a:spLocks noGrp="1"/>
          </p:cNvSpPr>
          <p:nvPr>
            <p:ph type="title"/>
          </p:nvPr>
        </p:nvSpPr>
        <p:spPr>
          <a:xfrm>
            <a:off x="457200" y="720000"/>
            <a:ext cx="8229600" cy="1143000"/>
          </a:xfrm>
        </p:spPr>
        <p:txBody>
          <a:bodyPr/>
          <a:lstStyle/>
          <a:p>
            <a:pPr algn="l"/>
            <a:r>
              <a:rPr lang="nl-NL" b="1" dirty="0" smtClean="0">
                <a:solidFill>
                  <a:srgbClr val="F0720A"/>
                </a:solidFill>
              </a:rPr>
              <a:t>De onmisbare schakel</a:t>
            </a:r>
            <a:endParaRPr lang="nl-NL" b="1" dirty="0">
              <a:solidFill>
                <a:srgbClr val="F0720A"/>
              </a:solidFill>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3646190"/>
            <a:ext cx="4076700" cy="2438400"/>
          </a:xfrm>
          <a:prstGeom prst="rect">
            <a:avLst/>
          </a:prstGeo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60792"/>
            <a:ext cx="2286481" cy="2166358"/>
          </a:xfrm>
          <a:prstGeom prst="rect">
            <a:avLst/>
          </a:prstGeom>
        </p:spPr>
      </p:pic>
    </p:spTree>
    <p:extLst>
      <p:ext uri="{BB962C8B-B14F-4D97-AF65-F5344CB8AC3E}">
        <p14:creationId xmlns:p14="http://schemas.microsoft.com/office/powerpoint/2010/main" val="3746170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smtClean="0"/>
              <a:t>Ouders betrekken bij (voor)lezen</a:t>
            </a:r>
            <a:endParaRPr lang="nl-NL" sz="3200" dirty="0"/>
          </a:p>
        </p:txBody>
      </p:sp>
      <p:sp>
        <p:nvSpPr>
          <p:cNvPr id="3" name="Tijdelijke aanduiding voor tekst 2"/>
          <p:cNvSpPr>
            <a:spLocks noGrp="1"/>
          </p:cNvSpPr>
          <p:nvPr>
            <p:ph idx="1"/>
          </p:nvPr>
        </p:nvSpPr>
        <p:spPr/>
        <p:txBody>
          <a:bodyPr>
            <a:normAutofit/>
          </a:bodyPr>
          <a:lstStyle/>
          <a:p>
            <a:endParaRPr lang="nl-NL" sz="2800" dirty="0" smtClean="0"/>
          </a:p>
          <a:p>
            <a:r>
              <a:rPr lang="nl-NL" sz="2800" dirty="0" smtClean="0"/>
              <a:t>Wat kunnen </a:t>
            </a:r>
            <a:r>
              <a:rPr lang="nl-NL" sz="2800" i="1" dirty="0" smtClean="0"/>
              <a:t>geletterde</a:t>
            </a:r>
            <a:r>
              <a:rPr lang="nl-NL" sz="2800" dirty="0" smtClean="0"/>
              <a:t> ouders doen op gebied van lezen en voorlezen?</a:t>
            </a:r>
          </a:p>
          <a:p>
            <a:endParaRPr lang="nl-NL" sz="2800" dirty="0"/>
          </a:p>
          <a:p>
            <a:r>
              <a:rPr lang="nl-NL" sz="2800" dirty="0" smtClean="0"/>
              <a:t>Wat kunnen </a:t>
            </a:r>
            <a:r>
              <a:rPr lang="nl-NL" sz="2800" i="1" dirty="0" smtClean="0"/>
              <a:t>laaggeletterde</a:t>
            </a:r>
            <a:r>
              <a:rPr lang="nl-NL" sz="2800" dirty="0" smtClean="0"/>
              <a:t> ouders doen op gebied van lezen en voorlezen?</a:t>
            </a:r>
          </a:p>
          <a:p>
            <a:pPr marL="0" indent="0"/>
            <a:endParaRPr lang="nl-NL" sz="2800" dirty="0"/>
          </a:p>
        </p:txBody>
      </p:sp>
    </p:spTree>
    <p:extLst>
      <p:ext uri="{BB962C8B-B14F-4D97-AF65-F5344CB8AC3E}">
        <p14:creationId xmlns:p14="http://schemas.microsoft.com/office/powerpoint/2010/main" val="30025598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smtClean="0"/>
              <a:t>Wie/wat beïnvloedt de leesontwikkeling?</a:t>
            </a:r>
            <a:endParaRPr lang="nl-NL"/>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877913"/>
            <a:ext cx="628650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611560" y="6372036"/>
            <a:ext cx="5544616" cy="276999"/>
          </a:xfrm>
          <a:prstGeom prst="rect">
            <a:avLst/>
          </a:prstGeom>
          <a:noFill/>
        </p:spPr>
        <p:txBody>
          <a:bodyPr wrap="square" rtlCol="0">
            <a:spAutoFit/>
          </a:bodyPr>
          <a:lstStyle/>
          <a:p>
            <a:r>
              <a:rPr lang="nl-NL" sz="1200" dirty="0" smtClean="0"/>
              <a:t>Bron: </a:t>
            </a:r>
            <a:r>
              <a:rPr lang="nl-NL" sz="1200" dirty="0" err="1" smtClean="0"/>
              <a:t>Henderson</a:t>
            </a:r>
            <a:r>
              <a:rPr lang="nl-NL" sz="1200" dirty="0" smtClean="0"/>
              <a:t> en </a:t>
            </a:r>
            <a:r>
              <a:rPr lang="nl-NL" sz="1200" dirty="0" err="1" smtClean="0"/>
              <a:t>Mapp</a:t>
            </a:r>
            <a:r>
              <a:rPr lang="nl-NL" sz="1200" dirty="0" smtClean="0"/>
              <a:t> (2002)</a:t>
            </a:r>
            <a:endParaRPr lang="nl-NL" sz="1200" dirty="0"/>
          </a:p>
        </p:txBody>
      </p:sp>
    </p:spTree>
    <p:extLst>
      <p:ext uri="{BB962C8B-B14F-4D97-AF65-F5344CB8AC3E}">
        <p14:creationId xmlns:p14="http://schemas.microsoft.com/office/powerpoint/2010/main" val="358897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p:txBody>
          <a:bodyPr/>
          <a:lstStyle/>
          <a:p>
            <a:pPr algn="l"/>
            <a:r>
              <a:rPr lang="nl-NL" b="1" dirty="0" smtClean="0">
                <a:solidFill>
                  <a:srgbClr val="F0720A"/>
                </a:solidFill>
              </a:rPr>
              <a:t>Een paar cijfers</a:t>
            </a:r>
            <a:endParaRPr lang="nl-NL" b="1" dirty="0">
              <a:solidFill>
                <a:srgbClr val="F0720A"/>
              </a:solidFill>
            </a:endParaRPr>
          </a:p>
        </p:txBody>
      </p:sp>
      <p:sp>
        <p:nvSpPr>
          <p:cNvPr id="76803" name="Rectangle 3"/>
          <p:cNvSpPr>
            <a:spLocks noGrp="1" noChangeArrowheads="1"/>
          </p:cNvSpPr>
          <p:nvPr>
            <p:ph idx="1"/>
          </p:nvPr>
        </p:nvSpPr>
        <p:spPr/>
        <p:txBody>
          <a:bodyPr>
            <a:normAutofit/>
          </a:bodyPr>
          <a:lstStyle/>
          <a:p>
            <a:pPr>
              <a:spcAft>
                <a:spcPts val="600"/>
              </a:spcAft>
            </a:pPr>
            <a:r>
              <a:rPr lang="nl-NL" sz="2400" b="1" dirty="0">
                <a:solidFill>
                  <a:srgbClr val="F0720A"/>
                </a:solidFill>
              </a:rPr>
              <a:t>1,3 miljoen </a:t>
            </a:r>
            <a:r>
              <a:rPr lang="nl-NL" sz="2400" dirty="0"/>
              <a:t>volwassen Nederlanders zijn laaggeletterd</a:t>
            </a:r>
          </a:p>
          <a:p>
            <a:pPr>
              <a:spcAft>
                <a:spcPts val="600"/>
              </a:spcAft>
            </a:pPr>
            <a:r>
              <a:rPr lang="nl-NL" sz="2400" dirty="0"/>
              <a:t>Dat is bijna </a:t>
            </a:r>
            <a:r>
              <a:rPr lang="nl-NL" sz="2400" b="1" dirty="0">
                <a:solidFill>
                  <a:srgbClr val="F0720A"/>
                </a:solidFill>
              </a:rPr>
              <a:t>1 op de 10 </a:t>
            </a:r>
            <a:r>
              <a:rPr lang="nl-NL" sz="2400" dirty="0"/>
              <a:t>Nederlanders</a:t>
            </a:r>
          </a:p>
          <a:p>
            <a:pPr>
              <a:spcAft>
                <a:spcPts val="600"/>
              </a:spcAft>
            </a:pPr>
            <a:r>
              <a:rPr lang="nl-NL" sz="2400" b="1" dirty="0">
                <a:solidFill>
                  <a:srgbClr val="FF7320"/>
                </a:solidFill>
              </a:rPr>
              <a:t>14% </a:t>
            </a:r>
            <a:r>
              <a:rPr lang="nl-NL" sz="2400" dirty="0"/>
              <a:t>van de 15-jarigen is laaggeletterd</a:t>
            </a:r>
          </a:p>
          <a:p>
            <a:pPr>
              <a:spcAft>
                <a:spcPts val="600"/>
              </a:spcAft>
            </a:pPr>
            <a:r>
              <a:rPr lang="nl-NL" sz="2400" dirty="0"/>
              <a:t>Veel kinderen hebben bij binnenkomst op de basisschool een achterstand van </a:t>
            </a:r>
            <a:r>
              <a:rPr lang="nl-NL" sz="2400" b="1" dirty="0">
                <a:solidFill>
                  <a:srgbClr val="F0720A"/>
                </a:solidFill>
              </a:rPr>
              <a:t>2.000</a:t>
            </a:r>
            <a:r>
              <a:rPr lang="nl-NL" sz="2400" dirty="0"/>
              <a:t> woorden</a:t>
            </a:r>
          </a:p>
          <a:p>
            <a:pPr>
              <a:spcAft>
                <a:spcPts val="600"/>
              </a:spcAft>
            </a:pPr>
            <a:r>
              <a:rPr lang="nl-NL" sz="2400" b="1" dirty="0">
                <a:solidFill>
                  <a:srgbClr val="F0720A"/>
                </a:solidFill>
              </a:rPr>
              <a:t>25% </a:t>
            </a:r>
            <a:r>
              <a:rPr lang="nl-NL" sz="2400" dirty="0"/>
              <a:t>van de basisschoolleerlingen verlaat de school met een taalachterstand van </a:t>
            </a:r>
            <a:r>
              <a:rPr lang="nl-NL" sz="2400" b="1" dirty="0">
                <a:solidFill>
                  <a:srgbClr val="F0720A"/>
                </a:solidFill>
              </a:rPr>
              <a:t>2,5 jaar</a:t>
            </a:r>
            <a:endParaRPr lang="nl-NL" sz="2800" b="0" i="1" dirty="0"/>
          </a:p>
          <a:p>
            <a:endParaRPr lang="nl-NL" dirty="0"/>
          </a:p>
        </p:txBody>
      </p:sp>
    </p:spTree>
    <p:extLst>
      <p:ext uri="{BB962C8B-B14F-4D97-AF65-F5344CB8AC3E}">
        <p14:creationId xmlns:p14="http://schemas.microsoft.com/office/powerpoint/2010/main" val="17285068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smtClean="0"/>
              <a:t>Invloed van ouders</a:t>
            </a:r>
            <a:endParaRPr lang="nl-NL" dirty="0"/>
          </a:p>
        </p:txBody>
      </p:sp>
      <p:sp>
        <p:nvSpPr>
          <p:cNvPr id="8" name="Tijdelijke aanduiding voor inhoud 7"/>
          <p:cNvSpPr>
            <a:spLocks noGrp="1"/>
          </p:cNvSpPr>
          <p:nvPr>
            <p:ph idx="1"/>
          </p:nvPr>
        </p:nvSpPr>
        <p:spPr/>
        <p:txBody>
          <a:bodyPr>
            <a:normAutofit/>
          </a:bodyPr>
          <a:lstStyle/>
          <a:p>
            <a:pPr lvl="0"/>
            <a:endParaRPr lang="nl-NL" sz="2400" dirty="0" smtClean="0"/>
          </a:p>
          <a:p>
            <a:pPr lvl="0"/>
            <a:r>
              <a:rPr lang="nl-NL" sz="2400" dirty="0" smtClean="0"/>
              <a:t>De kans dat een kind uitgroeit tot lezer wordt </a:t>
            </a:r>
            <a:r>
              <a:rPr lang="nl-NL" sz="2400" b="1" dirty="0" smtClean="0"/>
              <a:t>5x </a:t>
            </a:r>
            <a:r>
              <a:rPr lang="nl-NL" sz="2400" dirty="0" smtClean="0"/>
              <a:t>zo groot als </a:t>
            </a:r>
            <a:r>
              <a:rPr lang="nl-NL" sz="2400" u="sng" dirty="0" smtClean="0"/>
              <a:t>ouders</a:t>
            </a:r>
            <a:r>
              <a:rPr lang="nl-NL" sz="2400" dirty="0" smtClean="0"/>
              <a:t> een actieve leesopvoeding voeren. </a:t>
            </a:r>
          </a:p>
          <a:p>
            <a:pPr lvl="0"/>
            <a:endParaRPr lang="nl-NL" sz="2400" dirty="0" smtClean="0"/>
          </a:p>
          <a:p>
            <a:pPr lvl="0"/>
            <a:r>
              <a:rPr lang="nl-NL" sz="2400" dirty="0" smtClean="0"/>
              <a:t>Ter vergelijking: de invloed van een </a:t>
            </a:r>
            <a:r>
              <a:rPr lang="nl-NL" sz="2400" u="sng" dirty="0" smtClean="0"/>
              <a:t>docent</a:t>
            </a:r>
            <a:r>
              <a:rPr lang="nl-NL" sz="2400" dirty="0" smtClean="0"/>
              <a:t> maakt die kans </a:t>
            </a:r>
            <a:r>
              <a:rPr lang="nl-NL" sz="2400" b="1" dirty="0" smtClean="0"/>
              <a:t>1,5x </a:t>
            </a:r>
            <a:r>
              <a:rPr lang="nl-NL" sz="2400" dirty="0" smtClean="0"/>
              <a:t>zo groot, van </a:t>
            </a:r>
            <a:r>
              <a:rPr lang="nl-NL" sz="2400" u="sng" dirty="0" smtClean="0"/>
              <a:t>vrienden</a:t>
            </a:r>
            <a:r>
              <a:rPr lang="nl-NL" sz="2400" dirty="0" smtClean="0"/>
              <a:t> </a:t>
            </a:r>
            <a:r>
              <a:rPr lang="nl-NL" sz="2400" b="1" dirty="0" smtClean="0"/>
              <a:t>3,5x</a:t>
            </a:r>
            <a:r>
              <a:rPr lang="nl-NL" sz="2400" dirty="0" smtClean="0"/>
              <a:t>.</a:t>
            </a:r>
          </a:p>
        </p:txBody>
      </p:sp>
      <p:sp>
        <p:nvSpPr>
          <p:cNvPr id="4" name="Tekstvak 3"/>
          <p:cNvSpPr txBox="1"/>
          <p:nvPr/>
        </p:nvSpPr>
        <p:spPr>
          <a:xfrm>
            <a:off x="611560" y="6372036"/>
            <a:ext cx="5544616" cy="276999"/>
          </a:xfrm>
          <a:prstGeom prst="rect">
            <a:avLst/>
          </a:prstGeom>
          <a:noFill/>
        </p:spPr>
        <p:txBody>
          <a:bodyPr wrap="square" rtlCol="0">
            <a:spAutoFit/>
          </a:bodyPr>
          <a:lstStyle/>
          <a:p>
            <a:r>
              <a:rPr lang="nl-NL" sz="1200" dirty="0" smtClean="0"/>
              <a:t>Bron: Het verhaal achter de lezer (Stalpers, 2007)</a:t>
            </a:r>
            <a:endParaRPr lang="nl-NL" sz="1200" dirty="0"/>
          </a:p>
        </p:txBody>
      </p:sp>
    </p:spTree>
    <p:extLst>
      <p:ext uri="{BB962C8B-B14F-4D97-AF65-F5344CB8AC3E}">
        <p14:creationId xmlns:p14="http://schemas.microsoft.com/office/powerpoint/2010/main" val="31051512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smtClean="0"/>
              <a:t>Opvatting van ouders over opvoeden</a:t>
            </a:r>
            <a:endParaRPr lang="nl-NL" sz="3200" dirty="0"/>
          </a:p>
        </p:txBody>
      </p:sp>
      <p:sp>
        <p:nvSpPr>
          <p:cNvPr id="3" name="Tijdelijke aanduiding voor tekst 2"/>
          <p:cNvSpPr>
            <a:spLocks noGrp="1"/>
          </p:cNvSpPr>
          <p:nvPr>
            <p:ph type="body" sz="quarter" idx="4294967295"/>
          </p:nvPr>
        </p:nvSpPr>
        <p:spPr>
          <a:xfrm>
            <a:off x="0" y="1700213"/>
            <a:ext cx="6624638" cy="4897437"/>
          </a:xfrm>
        </p:spPr>
        <p:txBody>
          <a:bodyPr/>
          <a:lstStyle/>
          <a:p>
            <a:pPr>
              <a:buFont typeface="Arial" pitchFamily="34" charset="0"/>
              <a:buChar char="•"/>
            </a:pPr>
            <a:endParaRPr lang="nl-NL" dirty="0"/>
          </a:p>
          <a:p>
            <a:pPr>
              <a:buFont typeface="Arial" pitchFamily="34" charset="0"/>
              <a:buChar char="•"/>
            </a:pPr>
            <a:endParaRPr lang="nl-NL" dirty="0"/>
          </a:p>
        </p:txBody>
      </p:sp>
      <p:pic>
        <p:nvPicPr>
          <p:cNvPr id="3074" name="Picture 2"/>
          <p:cNvPicPr>
            <a:picLocks noChangeAspect="1" noChangeArrowheads="1"/>
          </p:cNvPicPr>
          <p:nvPr/>
        </p:nvPicPr>
        <p:blipFill>
          <a:blip r:embed="rId3" cstate="print"/>
          <a:srcRect/>
          <a:stretch>
            <a:fillRect/>
          </a:stretch>
        </p:blipFill>
        <p:spPr bwMode="auto">
          <a:xfrm>
            <a:off x="277162" y="1988840"/>
            <a:ext cx="7031142" cy="4596358"/>
          </a:xfrm>
          <a:prstGeom prst="rect">
            <a:avLst/>
          </a:prstGeom>
          <a:noFill/>
          <a:ln w="9525">
            <a:noFill/>
            <a:miter lim="800000"/>
            <a:headEnd/>
            <a:tailEnd/>
          </a:ln>
        </p:spPr>
      </p:pic>
    </p:spTree>
    <p:extLst>
      <p:ext uri="{BB962C8B-B14F-4D97-AF65-F5344CB8AC3E}">
        <p14:creationId xmlns:p14="http://schemas.microsoft.com/office/powerpoint/2010/main" val="20170957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t>Ouders betrekken bij (voor)lezen</a:t>
            </a:r>
            <a:endParaRPr lang="nl-NL" sz="4000" dirty="0"/>
          </a:p>
        </p:txBody>
      </p:sp>
      <p:sp>
        <p:nvSpPr>
          <p:cNvPr id="3" name="Tijdelijke aanduiding voor tekst 2"/>
          <p:cNvSpPr>
            <a:spLocks noGrp="1"/>
          </p:cNvSpPr>
          <p:nvPr>
            <p:ph idx="1"/>
          </p:nvPr>
        </p:nvSpPr>
        <p:spPr/>
        <p:txBody>
          <a:bodyPr>
            <a:normAutofit/>
          </a:bodyPr>
          <a:lstStyle/>
          <a:p>
            <a:pPr lvl="0" algn="ctr">
              <a:buNone/>
            </a:pPr>
            <a:r>
              <a:rPr lang="nl-NL" sz="2400" dirty="0" smtClean="0"/>
              <a:t>Interventie </a:t>
            </a:r>
            <a:r>
              <a:rPr lang="nl-NL" sz="2400" dirty="0"/>
              <a:t>met ouders toetsen </a:t>
            </a:r>
            <a:r>
              <a:rPr lang="nl-NL" sz="2400" dirty="0" smtClean="0"/>
              <a:t>aan:</a:t>
            </a:r>
          </a:p>
          <a:p>
            <a:pPr lvl="0" algn="ctr">
              <a:buNone/>
            </a:pPr>
            <a:r>
              <a:rPr lang="nl-NL" sz="2400" dirty="0" smtClean="0"/>
              <a:t>‘</a:t>
            </a:r>
            <a:r>
              <a:rPr lang="nl-NL" sz="2400" dirty="0"/>
              <a:t>verbetert dit de relatie tussen ouder en </a:t>
            </a:r>
            <a:r>
              <a:rPr lang="nl-NL" sz="2400" dirty="0" smtClean="0"/>
              <a:t>kind’</a:t>
            </a:r>
            <a:endParaRPr lang="nl-NL" sz="2400" dirty="0"/>
          </a:p>
        </p:txBody>
      </p:sp>
      <p:pic>
        <p:nvPicPr>
          <p:cNvPr id="4098" name="Picture 2"/>
          <p:cNvPicPr>
            <a:picLocks noChangeAspect="1" noChangeArrowheads="1"/>
          </p:cNvPicPr>
          <p:nvPr/>
        </p:nvPicPr>
        <p:blipFill>
          <a:blip r:embed="rId3" cstate="print"/>
          <a:srcRect/>
          <a:stretch>
            <a:fillRect/>
          </a:stretch>
        </p:blipFill>
        <p:spPr bwMode="auto">
          <a:xfrm>
            <a:off x="2267744" y="3176971"/>
            <a:ext cx="4752528" cy="3564397"/>
          </a:xfrm>
          <a:prstGeom prst="rect">
            <a:avLst/>
          </a:prstGeom>
          <a:noFill/>
          <a:ln w="9525">
            <a:noFill/>
            <a:miter lim="800000"/>
            <a:headEnd/>
            <a:tailEnd/>
          </a:ln>
        </p:spPr>
      </p:pic>
    </p:spTree>
    <p:extLst>
      <p:ext uri="{BB962C8B-B14F-4D97-AF65-F5344CB8AC3E}">
        <p14:creationId xmlns:p14="http://schemas.microsoft.com/office/powerpoint/2010/main" val="8736202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smtClean="0"/>
              <a:t>Dat lukt alleen via actief Partnerschap</a:t>
            </a:r>
            <a:endParaRPr lang="nl-NL" sz="3200" dirty="0"/>
          </a:p>
        </p:txBody>
      </p:sp>
      <p:pic>
        <p:nvPicPr>
          <p:cNvPr id="5122" name="Picture 2"/>
          <p:cNvPicPr>
            <a:picLocks noChangeAspect="1" noChangeArrowheads="1"/>
          </p:cNvPicPr>
          <p:nvPr/>
        </p:nvPicPr>
        <p:blipFill>
          <a:blip r:embed="rId3" cstate="print"/>
          <a:srcRect/>
          <a:stretch>
            <a:fillRect/>
          </a:stretch>
        </p:blipFill>
        <p:spPr bwMode="auto">
          <a:xfrm>
            <a:off x="395536" y="2058568"/>
            <a:ext cx="6912768" cy="4426048"/>
          </a:xfrm>
          <a:prstGeom prst="rect">
            <a:avLst/>
          </a:prstGeom>
          <a:noFill/>
          <a:ln w="9525">
            <a:noFill/>
            <a:miter lim="800000"/>
            <a:headEnd/>
            <a:tailEnd/>
          </a:ln>
        </p:spPr>
      </p:pic>
    </p:spTree>
    <p:extLst>
      <p:ext uri="{BB962C8B-B14F-4D97-AF65-F5344CB8AC3E}">
        <p14:creationId xmlns:p14="http://schemas.microsoft.com/office/powerpoint/2010/main" val="35543443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Factoren voor succesvol Partnerschap</a:t>
            </a:r>
            <a:endParaRPr lang="nl-NL" dirty="0"/>
          </a:p>
        </p:txBody>
      </p:sp>
      <p:sp>
        <p:nvSpPr>
          <p:cNvPr id="3" name="Tijdelijke aanduiding voor tekst 2"/>
          <p:cNvSpPr>
            <a:spLocks noGrp="1"/>
          </p:cNvSpPr>
          <p:nvPr>
            <p:ph idx="1"/>
          </p:nvPr>
        </p:nvSpPr>
        <p:spPr/>
        <p:txBody>
          <a:bodyPr>
            <a:normAutofit/>
          </a:bodyPr>
          <a:lstStyle/>
          <a:p>
            <a:r>
              <a:rPr lang="nl-NL" sz="2800" dirty="0" smtClean="0"/>
              <a:t>Samen gaan voor het kind</a:t>
            </a:r>
          </a:p>
          <a:p>
            <a:r>
              <a:rPr lang="nl-NL" sz="2800" dirty="0" smtClean="0"/>
              <a:t>Elkaar versterken</a:t>
            </a:r>
          </a:p>
          <a:p>
            <a:r>
              <a:rPr lang="nl-NL" sz="2800" dirty="0" smtClean="0"/>
              <a:t>Elkaar energie geven</a:t>
            </a:r>
          </a:p>
          <a:p>
            <a:r>
              <a:rPr lang="nl-NL" sz="2800" dirty="0" smtClean="0"/>
              <a:t>Voor elkaar kiezen</a:t>
            </a:r>
          </a:p>
          <a:p>
            <a:r>
              <a:rPr lang="nl-NL" sz="2800" dirty="0" smtClean="0"/>
              <a:t>Samen van start</a:t>
            </a:r>
          </a:p>
        </p:txBody>
      </p:sp>
      <p:pic>
        <p:nvPicPr>
          <p:cNvPr id="5" name="Afbeelding 4" descr="C:\Users\Eigenaar\AppData\Local\Temp\Im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492896"/>
            <a:ext cx="3421061" cy="3189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153394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a:xfrm>
            <a:off x="457200" y="1700808"/>
            <a:ext cx="8229600" cy="4824536"/>
          </a:xfrm>
        </p:spPr>
        <p:txBody>
          <a:bodyPr>
            <a:noAutofit/>
          </a:bodyPr>
          <a:lstStyle/>
          <a:p>
            <a:pPr>
              <a:spcAft>
                <a:spcPts val="600"/>
              </a:spcAft>
            </a:pPr>
            <a:r>
              <a:rPr lang="nl-NL" sz="2200" dirty="0" smtClean="0"/>
              <a:t>We slaan graag de handen ineen voor stevige beleidskeuzes…</a:t>
            </a:r>
            <a:endParaRPr lang="nl-NL" sz="2200" dirty="0"/>
          </a:p>
          <a:p>
            <a:pPr>
              <a:spcAft>
                <a:spcPts val="600"/>
              </a:spcAft>
            </a:pPr>
            <a:r>
              <a:rPr lang="nl-NL" sz="2200" dirty="0" smtClean="0"/>
              <a:t>We werken graag samen aan een </a:t>
            </a:r>
            <a:r>
              <a:rPr lang="nl-NL" sz="2200" dirty="0"/>
              <a:t>lange termijn visie op </a:t>
            </a:r>
            <a:r>
              <a:rPr lang="nl-NL" sz="2200" dirty="0" smtClean="0"/>
              <a:t/>
            </a:r>
            <a:br>
              <a:rPr lang="nl-NL" sz="2200" dirty="0" smtClean="0"/>
            </a:br>
            <a:r>
              <a:rPr lang="nl-NL" sz="2200" dirty="0" smtClean="0"/>
              <a:t>onze </a:t>
            </a:r>
            <a:r>
              <a:rPr lang="nl-NL" sz="2200" dirty="0" err="1" smtClean="0"/>
              <a:t>leesbevorderingsrol</a:t>
            </a:r>
            <a:r>
              <a:rPr lang="nl-NL" sz="2200" dirty="0" smtClean="0"/>
              <a:t> in </a:t>
            </a:r>
            <a:r>
              <a:rPr lang="nl-NL" sz="2200" dirty="0"/>
              <a:t>het </a:t>
            </a:r>
            <a:r>
              <a:rPr lang="nl-NL" sz="2200" dirty="0" smtClean="0"/>
              <a:t>onderwijs en </a:t>
            </a:r>
            <a:r>
              <a:rPr lang="nl-NL" sz="2200" dirty="0"/>
              <a:t>een </a:t>
            </a:r>
            <a:r>
              <a:rPr lang="nl-NL" sz="2200" dirty="0" smtClean="0"/>
              <a:t>structurele</a:t>
            </a:r>
            <a:r>
              <a:rPr lang="nl-NL" sz="2200" dirty="0"/>
              <a:t>, </a:t>
            </a:r>
            <a:r>
              <a:rPr lang="nl-NL" sz="2200" dirty="0" smtClean="0"/>
              <a:t>financiële </a:t>
            </a:r>
            <a:r>
              <a:rPr lang="nl-NL" sz="2200" dirty="0"/>
              <a:t>uitwerking </a:t>
            </a:r>
            <a:r>
              <a:rPr lang="nl-NL" sz="2200" dirty="0" smtClean="0"/>
              <a:t>hiervan...</a:t>
            </a:r>
            <a:endParaRPr lang="nl-NL" sz="2200" dirty="0"/>
          </a:p>
          <a:p>
            <a:pPr>
              <a:spcAft>
                <a:spcPts val="600"/>
              </a:spcAft>
            </a:pPr>
            <a:r>
              <a:rPr lang="nl-NL" sz="2200" dirty="0" smtClean="0"/>
              <a:t>We praten graag verder over alle bouwstenen, modellen </a:t>
            </a:r>
            <a:br>
              <a:rPr lang="nl-NL" sz="2200" dirty="0" smtClean="0"/>
            </a:br>
            <a:r>
              <a:rPr lang="nl-NL" sz="2200" dirty="0" smtClean="0"/>
              <a:t>en al bewezen </a:t>
            </a:r>
            <a:r>
              <a:rPr lang="nl-NL" sz="2200" i="1" dirty="0" err="1"/>
              <a:t>good</a:t>
            </a:r>
            <a:r>
              <a:rPr lang="nl-NL" sz="2200" i="1" dirty="0"/>
              <a:t> </a:t>
            </a:r>
            <a:r>
              <a:rPr lang="nl-NL" sz="2200" i="1" dirty="0" err="1" smtClean="0"/>
              <a:t>practices</a:t>
            </a:r>
            <a:r>
              <a:rPr lang="nl-NL" sz="2200" dirty="0" smtClean="0"/>
              <a:t>…</a:t>
            </a:r>
            <a:endParaRPr lang="nl-NL" sz="2200" dirty="0"/>
          </a:p>
          <a:p>
            <a:pPr>
              <a:spcAft>
                <a:spcPts val="600"/>
              </a:spcAft>
            </a:pPr>
            <a:r>
              <a:rPr lang="nl-NL" sz="2200" dirty="0" smtClean="0"/>
              <a:t>We tonen u graag onze achtergrondinformatie</a:t>
            </a:r>
            <a:r>
              <a:rPr lang="nl-NL" sz="2200" dirty="0"/>
              <a:t>, filmpjes en onderbouwingen van </a:t>
            </a:r>
            <a:r>
              <a:rPr lang="nl-NL" sz="2200" dirty="0" smtClean="0"/>
              <a:t>de </a:t>
            </a:r>
            <a:r>
              <a:rPr lang="nl-NL" sz="2200" dirty="0"/>
              <a:t>Bibliotheek </a:t>
            </a:r>
            <a:r>
              <a:rPr lang="nl-NL" sz="2200" i="1" dirty="0"/>
              <a:t>op school </a:t>
            </a:r>
            <a:r>
              <a:rPr lang="nl-NL" sz="2200" i="1" dirty="0" smtClean="0"/>
              <a:t>o</a:t>
            </a:r>
            <a:r>
              <a:rPr lang="nl-NL" sz="2200" dirty="0" smtClean="0"/>
              <a:t>p…</a:t>
            </a:r>
          </a:p>
          <a:p>
            <a:pPr>
              <a:spcAft>
                <a:spcPts val="600"/>
              </a:spcAft>
            </a:pPr>
            <a:endParaRPr lang="nl-NL" sz="2200" dirty="0" smtClean="0"/>
          </a:p>
          <a:p>
            <a:pPr algn="ctr">
              <a:spcAft>
                <a:spcPts val="600"/>
              </a:spcAft>
              <a:buNone/>
            </a:pPr>
            <a:r>
              <a:rPr lang="nl-NL" sz="2200" b="1" dirty="0" err="1" smtClean="0">
                <a:solidFill>
                  <a:srgbClr val="F0720A"/>
                </a:solidFill>
              </a:rPr>
              <a:t>www.debibliotheekopschool.nl</a:t>
            </a:r>
            <a:endParaRPr lang="nl-NL" sz="2200" b="1" dirty="0">
              <a:solidFill>
                <a:srgbClr val="F0720A"/>
              </a:solidFill>
            </a:endParaRPr>
          </a:p>
        </p:txBody>
      </p:sp>
      <p:sp>
        <p:nvSpPr>
          <p:cNvPr id="5" name="Titel 1"/>
          <p:cNvSpPr>
            <a:spLocks noGrp="1"/>
          </p:cNvSpPr>
          <p:nvPr/>
        </p:nvSpPr>
        <p:spPr>
          <a:xfrm>
            <a:off x="457200" y="720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3200" b="1" dirty="0" smtClean="0">
                <a:solidFill>
                  <a:srgbClr val="F0720A"/>
                </a:solidFill>
              </a:rPr>
              <a:t>Hoe nu verder…</a:t>
            </a:r>
            <a:endParaRPr lang="nl-NL" sz="3200" b="1" dirty="0">
              <a:solidFill>
                <a:srgbClr val="F0720A"/>
              </a:solidFill>
            </a:endParaRPr>
          </a:p>
        </p:txBody>
      </p:sp>
    </p:spTree>
    <p:extLst>
      <p:ext uri="{BB962C8B-B14F-4D97-AF65-F5344CB8AC3E}">
        <p14:creationId xmlns:p14="http://schemas.microsoft.com/office/powerpoint/2010/main" val="8393546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115616" y="3260576"/>
            <a:ext cx="6840760" cy="3408784"/>
          </a:xfrm>
        </p:spPr>
        <p:txBody>
          <a:bodyPr>
            <a:normAutofit/>
          </a:bodyPr>
          <a:lstStyle/>
          <a:p>
            <a:r>
              <a:rPr lang="nl-NL" sz="2400" b="1" dirty="0" smtClean="0"/>
              <a:t>www.debibliotheekopschool.nl</a:t>
            </a:r>
          </a:p>
          <a:p>
            <a:endParaRPr lang="nl-NL" sz="2000" dirty="0"/>
          </a:p>
          <a:p>
            <a:endParaRPr lang="nl-NL" sz="2000" dirty="0"/>
          </a:p>
          <a:p>
            <a:r>
              <a:rPr lang="nl-NL" sz="1600" dirty="0" smtClean="0"/>
              <a:t>Namens Bibliotheek [naam bibliotheek]</a:t>
            </a:r>
          </a:p>
          <a:p>
            <a:endParaRPr lang="nl-NL" sz="1600" dirty="0" smtClean="0"/>
          </a:p>
          <a:p>
            <a:r>
              <a:rPr lang="nl-NL" sz="1600" dirty="0" smtClean="0"/>
              <a:t>[naam bibliotheek contactpersoon] - [e-mail bibliotheek contactpersoon] </a:t>
            </a:r>
          </a:p>
          <a:p>
            <a:r>
              <a:rPr lang="nl-NL" sz="1600" i="1" dirty="0" smtClean="0"/>
              <a:t>[functie bibliotheek contactpersoon] </a:t>
            </a:r>
          </a:p>
          <a:p>
            <a:endParaRPr lang="nl-NL" sz="1600" i="1" dirty="0" smtClean="0"/>
          </a:p>
          <a:p>
            <a:endParaRPr lang="nl-NL" sz="2000" dirty="0" smtClean="0"/>
          </a:p>
          <a:p>
            <a:endParaRPr lang="nl-NL" sz="2000" dirty="0" smtClean="0"/>
          </a:p>
        </p:txBody>
      </p:sp>
      <p:pic>
        <p:nvPicPr>
          <p:cNvPr id="4" name="Picture 2" descr="J:\Privaat\Projecten\Educatie\de Bibliotheek op school\debibliotheekopscho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965175"/>
            <a:ext cx="4176464" cy="1887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616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56" y="0"/>
            <a:ext cx="8882648" cy="6858000"/>
          </a:xfrm>
          <a:prstGeom prst="rect">
            <a:avLst/>
          </a:prstGeom>
        </p:spPr>
      </p:pic>
      <p:sp>
        <p:nvSpPr>
          <p:cNvPr id="7" name="Tekstvak 6"/>
          <p:cNvSpPr txBox="1"/>
          <p:nvPr/>
        </p:nvSpPr>
        <p:spPr>
          <a:xfrm>
            <a:off x="3574508" y="5570656"/>
            <a:ext cx="2172375" cy="830997"/>
          </a:xfrm>
          <a:prstGeom prst="rect">
            <a:avLst/>
          </a:prstGeom>
          <a:noFill/>
        </p:spPr>
        <p:txBody>
          <a:bodyPr wrap="square" rtlCol="0">
            <a:spAutoFit/>
          </a:bodyPr>
          <a:lstStyle/>
          <a:p>
            <a:r>
              <a:rPr lang="nl-NL" sz="1600" b="1" dirty="0">
                <a:solidFill>
                  <a:srgbClr val="FF6600"/>
                </a:solidFill>
              </a:rPr>
              <a:t>Kostprijs</a:t>
            </a:r>
          </a:p>
          <a:p>
            <a:r>
              <a:rPr lang="nl-NL" sz="1600" dirty="0">
                <a:solidFill>
                  <a:prstClr val="white"/>
                </a:solidFill>
              </a:rPr>
              <a:t>€ 50,- per leerling</a:t>
            </a:r>
          </a:p>
          <a:p>
            <a:r>
              <a:rPr lang="nl-NL" sz="1600" dirty="0">
                <a:solidFill>
                  <a:prstClr val="white"/>
                </a:solidFill>
              </a:rPr>
              <a:t>p</a:t>
            </a:r>
            <a:r>
              <a:rPr lang="nl-NL" sz="1600" dirty="0" smtClean="0">
                <a:solidFill>
                  <a:prstClr val="white"/>
                </a:solidFill>
              </a:rPr>
              <a:t>er </a:t>
            </a:r>
            <a:r>
              <a:rPr lang="nl-NL" sz="1600" dirty="0">
                <a:solidFill>
                  <a:prstClr val="white"/>
                </a:solidFill>
              </a:rPr>
              <a:t>jaar excl. BTW</a:t>
            </a:r>
          </a:p>
        </p:txBody>
      </p:sp>
      <p:sp>
        <p:nvSpPr>
          <p:cNvPr id="10" name="Tekstvak 9"/>
          <p:cNvSpPr txBox="1"/>
          <p:nvPr/>
        </p:nvSpPr>
        <p:spPr>
          <a:xfrm>
            <a:off x="6897498" y="5589240"/>
            <a:ext cx="2172375" cy="830997"/>
          </a:xfrm>
          <a:prstGeom prst="rect">
            <a:avLst/>
          </a:prstGeom>
          <a:noFill/>
        </p:spPr>
        <p:txBody>
          <a:bodyPr wrap="square" rtlCol="0">
            <a:spAutoFit/>
          </a:bodyPr>
          <a:lstStyle/>
          <a:p>
            <a:r>
              <a:rPr lang="nl-NL" sz="1600" b="1" dirty="0">
                <a:solidFill>
                  <a:srgbClr val="FF6600"/>
                </a:solidFill>
              </a:rPr>
              <a:t>Vraagprijs</a:t>
            </a:r>
          </a:p>
          <a:p>
            <a:r>
              <a:rPr lang="nl-NL" sz="1600" dirty="0">
                <a:solidFill>
                  <a:prstClr val="white"/>
                </a:solidFill>
              </a:rPr>
              <a:t>€ 10,- per leerling</a:t>
            </a:r>
          </a:p>
          <a:p>
            <a:r>
              <a:rPr lang="nl-NL" sz="1600" dirty="0">
                <a:solidFill>
                  <a:prstClr val="white"/>
                </a:solidFill>
              </a:rPr>
              <a:t>p</a:t>
            </a:r>
            <a:r>
              <a:rPr lang="nl-NL" sz="1600" dirty="0" smtClean="0">
                <a:solidFill>
                  <a:prstClr val="white"/>
                </a:solidFill>
              </a:rPr>
              <a:t>er </a:t>
            </a:r>
            <a:r>
              <a:rPr lang="nl-NL" sz="1600" dirty="0">
                <a:solidFill>
                  <a:prstClr val="white"/>
                </a:solidFill>
              </a:rPr>
              <a:t>jaar incl. BTW</a:t>
            </a:r>
          </a:p>
        </p:txBody>
      </p:sp>
    </p:spTree>
    <p:extLst>
      <p:ext uri="{BB962C8B-B14F-4D97-AF65-F5344CB8AC3E}">
        <p14:creationId xmlns:p14="http://schemas.microsoft.com/office/powerpoint/2010/main" val="3899555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64" y="895803"/>
            <a:ext cx="8198300" cy="5485525"/>
          </a:xfrm>
          <a:prstGeom prst="rect">
            <a:avLst/>
          </a:prstGeom>
        </p:spPr>
      </p:pic>
    </p:spTree>
    <p:extLst>
      <p:ext uri="{BB962C8B-B14F-4D97-AF65-F5344CB8AC3E}">
        <p14:creationId xmlns:p14="http://schemas.microsoft.com/office/powerpoint/2010/main" val="3945679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468000" y="2124000"/>
            <a:ext cx="8229600" cy="4257328"/>
          </a:xfrm>
        </p:spPr>
        <p:txBody>
          <a:bodyPr>
            <a:normAutofit/>
          </a:bodyPr>
          <a:lstStyle/>
          <a:p>
            <a:pPr>
              <a:buFont typeface="Wingdings" pitchFamily="2" charset="2"/>
              <a:buNone/>
            </a:pPr>
            <a:r>
              <a:rPr lang="nl-NL" sz="2400" dirty="0"/>
              <a:t>Veel kinderen horen thuis te weinig </a:t>
            </a:r>
            <a:r>
              <a:rPr lang="nl-NL" sz="2400" dirty="0" smtClean="0"/>
              <a:t>woorden </a:t>
            </a:r>
            <a:r>
              <a:rPr lang="nl-NL" sz="1600" dirty="0" smtClean="0"/>
              <a:t>(</a:t>
            </a:r>
            <a:r>
              <a:rPr lang="nl-NL" sz="1600" dirty="0" err="1" smtClean="0"/>
              <a:t>Risley</a:t>
            </a:r>
            <a:r>
              <a:rPr lang="nl-NL" sz="1600" dirty="0" smtClean="0"/>
              <a:t> &amp; Hart, 1995)</a:t>
            </a:r>
            <a:endParaRPr lang="nl-NL" sz="2400" dirty="0" smtClean="0"/>
          </a:p>
          <a:p>
            <a:endParaRPr lang="nl-NL" sz="2000" b="0" dirty="0" smtClean="0"/>
          </a:p>
          <a:p>
            <a:r>
              <a:rPr lang="nl-NL" sz="2000" b="0" dirty="0" smtClean="0"/>
              <a:t>Een </a:t>
            </a:r>
            <a:r>
              <a:rPr lang="nl-NL" sz="2000" b="0" dirty="0"/>
              <a:t>kind uit een gezin met ongeschoolde/laaggeschoolde ouders </a:t>
            </a:r>
            <a:r>
              <a:rPr lang="nl-NL" sz="2000" b="0" dirty="0" smtClean="0"/>
              <a:t>hoort </a:t>
            </a:r>
            <a:r>
              <a:rPr lang="nl-NL" sz="2000" b="0" dirty="0"/>
              <a:t>ca</a:t>
            </a:r>
            <a:r>
              <a:rPr lang="nl-NL" sz="2000" b="0" dirty="0">
                <a:solidFill>
                  <a:srgbClr val="F0720A"/>
                </a:solidFill>
              </a:rPr>
              <a:t>. </a:t>
            </a:r>
            <a:r>
              <a:rPr lang="nl-NL" sz="2000" b="1" dirty="0">
                <a:solidFill>
                  <a:srgbClr val="F0720A"/>
                </a:solidFill>
              </a:rPr>
              <a:t>615 woorden </a:t>
            </a:r>
            <a:r>
              <a:rPr lang="nl-NL" sz="2000" b="0" dirty="0"/>
              <a:t>per uur</a:t>
            </a:r>
          </a:p>
          <a:p>
            <a:r>
              <a:rPr lang="nl-NL" sz="2000" b="0" dirty="0"/>
              <a:t>Een kind uit een gezin met ouders met een redelijk opleidingsniveau </a:t>
            </a:r>
            <a:r>
              <a:rPr lang="nl-NL" sz="2000" b="0" dirty="0" smtClean="0"/>
              <a:t>hoort </a:t>
            </a:r>
            <a:r>
              <a:rPr lang="nl-NL" sz="2000" b="0" dirty="0"/>
              <a:t>ca. </a:t>
            </a:r>
            <a:r>
              <a:rPr lang="nl-NL" sz="2000" b="1" dirty="0">
                <a:solidFill>
                  <a:srgbClr val="F0720A"/>
                </a:solidFill>
              </a:rPr>
              <a:t>1.251 woorden </a:t>
            </a:r>
            <a:r>
              <a:rPr lang="nl-NL" sz="2000" b="0" dirty="0"/>
              <a:t>per uur</a:t>
            </a:r>
          </a:p>
          <a:p>
            <a:r>
              <a:rPr lang="nl-NL" sz="2000" b="0" dirty="0"/>
              <a:t>Een kind uit een gezin met hoog opgeleide ouders </a:t>
            </a:r>
            <a:r>
              <a:rPr lang="nl-NL" sz="2000" b="0" dirty="0" smtClean="0"/>
              <a:t/>
            </a:r>
            <a:br>
              <a:rPr lang="nl-NL" sz="2000" b="0" dirty="0" smtClean="0"/>
            </a:br>
            <a:r>
              <a:rPr lang="nl-NL" sz="2000" b="0" dirty="0" smtClean="0"/>
              <a:t>hoort </a:t>
            </a:r>
            <a:r>
              <a:rPr lang="nl-NL" sz="2000" b="0" dirty="0"/>
              <a:t>ca. </a:t>
            </a:r>
            <a:r>
              <a:rPr lang="nl-NL" sz="2000" b="1" dirty="0">
                <a:solidFill>
                  <a:srgbClr val="F0720A"/>
                </a:solidFill>
              </a:rPr>
              <a:t>2.153 woorden </a:t>
            </a:r>
            <a:r>
              <a:rPr lang="nl-NL" sz="2000" b="0" dirty="0"/>
              <a:t>per uur</a:t>
            </a:r>
          </a:p>
          <a:p>
            <a:pPr marL="0" indent="0">
              <a:buNone/>
            </a:pPr>
            <a:endParaRPr lang="nl-NL" sz="2400" b="0" dirty="0" smtClean="0"/>
          </a:p>
          <a:p>
            <a:pPr marL="0" indent="0">
              <a:buNone/>
            </a:pPr>
            <a:r>
              <a:rPr lang="nl-NL" sz="2400" b="0" dirty="0" smtClean="0"/>
              <a:t>En kwantiteit en kwaliteit gaan vaak samen.</a:t>
            </a:r>
            <a:endParaRPr lang="nl-NL" sz="2400" b="0" dirty="0"/>
          </a:p>
          <a:p>
            <a:endParaRPr lang="nl-NL" sz="2400" b="0" dirty="0"/>
          </a:p>
          <a:p>
            <a:endParaRPr lang="nl-NL" sz="2400" b="0" dirty="0"/>
          </a:p>
        </p:txBody>
      </p:sp>
      <p:sp>
        <p:nvSpPr>
          <p:cNvPr id="9" name="Titel 1"/>
          <p:cNvSpPr>
            <a:spLocks noGrp="1"/>
          </p:cNvSpPr>
          <p:nvPr>
            <p:ph type="title"/>
          </p:nvPr>
        </p:nvSpPr>
        <p:spPr>
          <a:xfrm>
            <a:off x="457200" y="720000"/>
            <a:ext cx="8229600" cy="1143000"/>
          </a:xfrm>
        </p:spPr>
        <p:txBody>
          <a:bodyPr/>
          <a:lstStyle/>
          <a:p>
            <a:pPr algn="l"/>
            <a:r>
              <a:rPr lang="nl-NL" b="1" dirty="0" smtClean="0">
                <a:solidFill>
                  <a:srgbClr val="F0720A"/>
                </a:solidFill>
              </a:rPr>
              <a:t>Sociale achtergronden</a:t>
            </a:r>
            <a:endParaRPr lang="nl-NL" b="1" dirty="0">
              <a:solidFill>
                <a:srgbClr val="F0720A"/>
              </a:solidFill>
            </a:endParaRPr>
          </a:p>
        </p:txBody>
      </p:sp>
      <p:pic>
        <p:nvPicPr>
          <p:cNvPr id="11" name="Afbeelding 10" descr="hisp-father-with-baby.jpg"/>
          <p:cNvPicPr>
            <a:picLocks noChangeAspect="1"/>
          </p:cNvPicPr>
          <p:nvPr/>
        </p:nvPicPr>
        <p:blipFill>
          <a:blip r:embed="rId3" cstate="print"/>
          <a:stretch>
            <a:fillRect/>
          </a:stretch>
        </p:blipFill>
        <p:spPr>
          <a:xfrm>
            <a:off x="6948264" y="4437112"/>
            <a:ext cx="2025667" cy="2209818"/>
          </a:xfrm>
          <a:prstGeom prst="rect">
            <a:avLst/>
          </a:prstGeom>
        </p:spPr>
      </p:pic>
    </p:spTree>
    <p:extLst>
      <p:ext uri="{BB962C8B-B14F-4D97-AF65-F5344CB8AC3E}">
        <p14:creationId xmlns:p14="http://schemas.microsoft.com/office/powerpoint/2010/main" val="623052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9" name="Rectangle 7"/>
          <p:cNvSpPr>
            <a:spLocks noChangeArrowheads="1"/>
          </p:cNvSpPr>
          <p:nvPr/>
        </p:nvSpPr>
        <p:spPr bwMode="auto">
          <a:xfrm>
            <a:off x="827584" y="3212976"/>
            <a:ext cx="2448272" cy="1323439"/>
          </a:xfrm>
          <a:prstGeom prst="rect">
            <a:avLst/>
          </a:prstGeom>
          <a:noFill/>
          <a:ln w="9525">
            <a:noFill/>
            <a:miter lim="800000"/>
            <a:headEnd/>
            <a:tailEnd/>
          </a:ln>
          <a:effectLst/>
        </p:spPr>
        <p:txBody>
          <a:bodyPr wrap="square">
            <a:spAutoFit/>
          </a:bodyPr>
          <a:lstStyle/>
          <a:p>
            <a:endParaRPr lang="nl-NL" sz="1600" b="0" dirty="0"/>
          </a:p>
          <a:p>
            <a:r>
              <a:rPr lang="nl-NL" sz="1600" b="0" dirty="0"/>
              <a:t>                 taalrijk gezin </a:t>
            </a:r>
          </a:p>
          <a:p>
            <a:pPr lvl="2"/>
            <a:endParaRPr lang="nl-NL" sz="1600" b="0" dirty="0"/>
          </a:p>
          <a:p>
            <a:r>
              <a:rPr lang="nl-NL" sz="1600" b="0" dirty="0"/>
              <a:t>                 taalarm gezin</a:t>
            </a:r>
          </a:p>
          <a:p>
            <a:endParaRPr lang="nl-NL" sz="1600" b="0" dirty="0"/>
          </a:p>
        </p:txBody>
      </p:sp>
      <p:pic>
        <p:nvPicPr>
          <p:cNvPr id="110602" name="Picture 10"/>
          <p:cNvPicPr>
            <a:picLocks noGrp="1" noChangeAspect="1" noChangeArrowheads="1"/>
          </p:cNvPicPr>
          <p:nvPr>
            <p:ph idx="1"/>
          </p:nvPr>
        </p:nvPicPr>
        <p:blipFill>
          <a:blip r:embed="rId3" cstate="print"/>
          <a:srcRect/>
          <a:stretch>
            <a:fillRect/>
          </a:stretch>
        </p:blipFill>
        <p:spPr>
          <a:xfrm>
            <a:off x="3404443" y="1988840"/>
            <a:ext cx="4479925" cy="4103688"/>
          </a:xfrm>
          <a:noFill/>
          <a:ln/>
        </p:spPr>
      </p:pic>
      <p:pic>
        <p:nvPicPr>
          <p:cNvPr id="110603" name="Picture 11"/>
          <p:cNvPicPr>
            <a:picLocks noChangeAspect="1" noChangeArrowheads="1"/>
          </p:cNvPicPr>
          <p:nvPr/>
        </p:nvPicPr>
        <p:blipFill>
          <a:blip r:embed="rId4" cstate="print"/>
          <a:srcRect/>
          <a:stretch>
            <a:fillRect/>
          </a:stretch>
        </p:blipFill>
        <p:spPr bwMode="auto">
          <a:xfrm>
            <a:off x="1043484" y="3597772"/>
            <a:ext cx="504825" cy="695325"/>
          </a:xfrm>
          <a:prstGeom prst="rect">
            <a:avLst/>
          </a:prstGeom>
          <a:noFill/>
        </p:spPr>
      </p:pic>
      <p:sp>
        <p:nvSpPr>
          <p:cNvPr id="10" name="Titel 1"/>
          <p:cNvSpPr>
            <a:spLocks noGrp="1"/>
          </p:cNvSpPr>
          <p:nvPr>
            <p:ph type="title"/>
          </p:nvPr>
        </p:nvSpPr>
        <p:spPr>
          <a:xfrm>
            <a:off x="457200" y="720000"/>
            <a:ext cx="8229600" cy="1354162"/>
          </a:xfrm>
        </p:spPr>
        <p:txBody>
          <a:bodyPr>
            <a:normAutofit/>
          </a:bodyPr>
          <a:lstStyle/>
          <a:p>
            <a:pPr algn="l"/>
            <a:r>
              <a:rPr lang="nl-NL" b="1" dirty="0" smtClean="0">
                <a:solidFill>
                  <a:srgbClr val="F0720A"/>
                </a:solidFill>
              </a:rPr>
              <a:t>Ontwikkeling woordenschat</a:t>
            </a:r>
            <a:br>
              <a:rPr lang="nl-NL" b="1" dirty="0" smtClean="0">
                <a:solidFill>
                  <a:srgbClr val="F0720A"/>
                </a:solidFill>
              </a:rPr>
            </a:br>
            <a:r>
              <a:rPr lang="nl-NL" b="1" dirty="0" smtClean="0">
                <a:solidFill>
                  <a:srgbClr val="F0720A"/>
                </a:solidFill>
              </a:rPr>
              <a:t>op de basisschool</a:t>
            </a:r>
            <a:endParaRPr lang="nl-NL" b="1" dirty="0">
              <a:solidFill>
                <a:srgbClr val="F0720A"/>
              </a:solidFill>
            </a:endParaRPr>
          </a:p>
        </p:txBody>
      </p:sp>
    </p:spTree>
    <p:extLst>
      <p:ext uri="{BB962C8B-B14F-4D97-AF65-F5344CB8AC3E}">
        <p14:creationId xmlns:p14="http://schemas.microsoft.com/office/powerpoint/2010/main" val="348423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185" y="947591"/>
            <a:ext cx="8803696" cy="5910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vadersvoorlezen.nl/img/leescoalitie.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388898"/>
            <a:ext cx="3048000" cy="5429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908720"/>
            <a:ext cx="2835608" cy="56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647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smtClean="0"/>
              <a:t>Wat doen scholen?</a:t>
            </a:r>
            <a:endParaRPr lang="nl-NL" dirty="0"/>
          </a:p>
        </p:txBody>
      </p:sp>
      <p:sp>
        <p:nvSpPr>
          <p:cNvPr id="5" name="Tijdelijke aanduiding voor inhoud 4"/>
          <p:cNvSpPr>
            <a:spLocks noGrp="1"/>
          </p:cNvSpPr>
          <p:nvPr>
            <p:ph idx="1"/>
          </p:nvPr>
        </p:nvSpPr>
        <p:spPr/>
        <p:txBody>
          <a:bodyPr>
            <a:normAutofit/>
          </a:bodyPr>
          <a:lstStyle/>
          <a:p>
            <a:pPr>
              <a:lnSpc>
                <a:spcPct val="150000"/>
              </a:lnSpc>
            </a:pPr>
            <a:r>
              <a:rPr lang="nl-NL" sz="2400" dirty="0" smtClean="0"/>
              <a:t>Woordenschatonderwijs</a:t>
            </a:r>
          </a:p>
          <a:p>
            <a:pPr>
              <a:lnSpc>
                <a:spcPct val="150000"/>
              </a:lnSpc>
            </a:pPr>
            <a:r>
              <a:rPr lang="nl-NL" sz="2400" dirty="0" smtClean="0"/>
              <a:t>Meer aandacht voor begrijpend lezen</a:t>
            </a:r>
          </a:p>
          <a:p>
            <a:pPr>
              <a:lnSpc>
                <a:spcPct val="150000"/>
              </a:lnSpc>
            </a:pPr>
            <a:r>
              <a:rPr lang="nl-NL" sz="2400" dirty="0" smtClean="0"/>
              <a:t>Opbrengstgericht werken</a:t>
            </a:r>
          </a:p>
          <a:p>
            <a:pPr>
              <a:lnSpc>
                <a:spcPct val="150000"/>
              </a:lnSpc>
            </a:pPr>
            <a:r>
              <a:rPr lang="nl-NL" sz="2400" dirty="0" smtClean="0"/>
              <a:t>Aanvulling?</a:t>
            </a:r>
            <a:endParaRPr lang="nl-NL" sz="2400" dirty="0"/>
          </a:p>
        </p:txBody>
      </p:sp>
      <p:pic>
        <p:nvPicPr>
          <p:cNvPr id="6" name="Tijdelijke aanduiding voor inhoud 4"/>
          <p:cNvPicPr>
            <a:picLocks noChangeArrowheads="1"/>
          </p:cNvPicPr>
          <p:nvPr/>
        </p:nvPicPr>
        <p:blipFill>
          <a:blip r:embed="rId3" cstate="print"/>
          <a:srcRect/>
          <a:stretch>
            <a:fillRect/>
          </a:stretch>
        </p:blipFill>
        <p:spPr bwMode="auto">
          <a:xfrm>
            <a:off x="3923928" y="3717032"/>
            <a:ext cx="4651375" cy="2662237"/>
          </a:xfrm>
          <a:prstGeom prst="rect">
            <a:avLst/>
          </a:prstGeom>
          <a:noFill/>
          <a:ln w="9525">
            <a:noFill/>
            <a:miter lim="800000"/>
            <a:headEnd/>
            <a:tailEnd/>
          </a:ln>
        </p:spPr>
      </p:pic>
    </p:spTree>
    <p:extLst>
      <p:ext uri="{BB962C8B-B14F-4D97-AF65-F5344CB8AC3E}">
        <p14:creationId xmlns:p14="http://schemas.microsoft.com/office/powerpoint/2010/main" val="258073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Maar toch…</a:t>
            </a:r>
            <a:endParaRPr lang="nl-NL" dirty="0"/>
          </a:p>
        </p:txBody>
      </p:sp>
      <p:sp>
        <p:nvSpPr>
          <p:cNvPr id="3" name="Tijdelijke aanduiding voor inhoud 2"/>
          <p:cNvSpPr>
            <a:spLocks noGrp="1"/>
          </p:cNvSpPr>
          <p:nvPr>
            <p:ph idx="1"/>
          </p:nvPr>
        </p:nvSpPr>
        <p:spPr/>
        <p:txBody>
          <a:bodyPr>
            <a:noAutofit/>
          </a:bodyPr>
          <a:lstStyle/>
          <a:p>
            <a:pPr>
              <a:lnSpc>
                <a:spcPct val="150000"/>
              </a:lnSpc>
            </a:pPr>
            <a:r>
              <a:rPr lang="nl-NL" sz="2400" dirty="0" smtClean="0">
                <a:ea typeface="ＭＳ Ｐゴシック" pitchFamily="34" charset="-128"/>
              </a:rPr>
              <a:t>Taalachterstanden zijn niet meer in te halen.</a:t>
            </a:r>
          </a:p>
          <a:p>
            <a:pPr>
              <a:lnSpc>
                <a:spcPct val="150000"/>
              </a:lnSpc>
            </a:pPr>
            <a:r>
              <a:rPr lang="nl-NL" sz="2400" dirty="0">
                <a:ea typeface="ＭＳ Ｐゴシック" pitchFamily="34" charset="-128"/>
              </a:rPr>
              <a:t>Woordenschatonderwijs biedt slechts een gedeeltelijke oplossing (400-800 woorden per </a:t>
            </a:r>
            <a:r>
              <a:rPr lang="nl-NL" sz="2400" dirty="0" smtClean="0">
                <a:ea typeface="ＭＳ Ｐゴシック" pitchFamily="34" charset="-128"/>
              </a:rPr>
              <a:t>jaar).</a:t>
            </a:r>
          </a:p>
          <a:p>
            <a:pPr>
              <a:lnSpc>
                <a:spcPct val="150000"/>
              </a:lnSpc>
            </a:pPr>
            <a:r>
              <a:rPr lang="nl-NL" sz="2400" dirty="0">
                <a:ea typeface="ＭＳ Ｐゴシック" pitchFamily="34" charset="-128"/>
              </a:rPr>
              <a:t>Opbrengsten van methoden begrijpend lezen zijn </a:t>
            </a:r>
            <a:r>
              <a:rPr lang="nl-NL" sz="2400" dirty="0" smtClean="0">
                <a:ea typeface="ＭＳ Ｐゴシック" pitchFamily="34" charset="-128"/>
              </a:rPr>
              <a:t>onduidelijk.</a:t>
            </a:r>
            <a:endParaRPr lang="nl-NL" sz="2400" dirty="0"/>
          </a:p>
        </p:txBody>
      </p:sp>
    </p:spTree>
    <p:extLst>
      <p:ext uri="{BB962C8B-B14F-4D97-AF65-F5344CB8AC3E}">
        <p14:creationId xmlns:p14="http://schemas.microsoft.com/office/powerpoint/2010/main" val="1405199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e_dBos_V2">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76200">
          <a:solidFill>
            <a:srgbClr val="FF6600"/>
          </a:solidFill>
          <a:tailEnd type="arrow"/>
        </a:ln>
        <a:scene3d>
          <a:camera prst="orthographicFront">
            <a:rot lat="0" lon="0" rev="5400000"/>
          </a:camera>
          <a:lightRig rig="threePt" dir="t"/>
        </a:scene3d>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Presentatie_dBos_V2</Template>
  <TotalTime>1816</TotalTime>
  <Words>5731</Words>
  <Application>Microsoft Office PowerPoint</Application>
  <PresentationFormat>Diavoorstelling (4:3)</PresentationFormat>
  <Paragraphs>592</Paragraphs>
  <Slides>48</Slides>
  <Notes>48</Notes>
  <HiddenSlides>0</HiddenSlides>
  <MMClips>0</MMClips>
  <ScaleCrop>false</ScaleCrop>
  <HeadingPairs>
    <vt:vector size="4" baseType="variant">
      <vt:variant>
        <vt:lpstr>Thema</vt:lpstr>
      </vt:variant>
      <vt:variant>
        <vt:i4>1</vt:i4>
      </vt:variant>
      <vt:variant>
        <vt:lpstr>Diatitels</vt:lpstr>
      </vt:variant>
      <vt:variant>
        <vt:i4>48</vt:i4>
      </vt:variant>
    </vt:vector>
  </HeadingPairs>
  <TitlesOfParts>
    <vt:vector size="49" baseType="lpstr">
      <vt:lpstr>Presentatie_dBos_V2</vt:lpstr>
      <vt:lpstr>Werken met deze powerpoint</vt:lpstr>
      <vt:lpstr>Betere prestaties op het gebied van   LEZEN &amp; MEDIAWIJSHEID </vt:lpstr>
      <vt:lpstr>Wat ons bezighoudt</vt:lpstr>
      <vt:lpstr>Een paar cijfers</vt:lpstr>
      <vt:lpstr>Sociale achtergronden</vt:lpstr>
      <vt:lpstr>Ontwikkeling woordenschat op de basisschool</vt:lpstr>
      <vt:lpstr>PowerPoint-presentatie</vt:lpstr>
      <vt:lpstr>Wat doen scholen?</vt:lpstr>
      <vt:lpstr>Maar toch…</vt:lpstr>
      <vt:lpstr>Er is meer nodig!</vt:lpstr>
      <vt:lpstr>Vrij lezen, een remedie?</vt:lpstr>
      <vt:lpstr>PowerPoint-presentatie</vt:lpstr>
      <vt:lpstr>Ruim baan dus voor vrij lezen!</vt:lpstr>
      <vt:lpstr>Met plezier in lezen...</vt:lpstr>
      <vt:lpstr>Maakt het uit wat je leest?</vt:lpstr>
      <vt:lpstr>Hoe werkt woordenschat? </vt:lpstr>
      <vt:lpstr>Hoe werkt woordenschat? </vt:lpstr>
      <vt:lpstr>Hoe werkt woordenschat? </vt:lpstr>
      <vt:lpstr>Vrij lezen is ook goed voor</vt:lpstr>
      <vt:lpstr>Onderzoek S. Mol &amp; A. Bus (2011)</vt:lpstr>
      <vt:lpstr>De relatie tussen lezen en Cito-scores</vt:lpstr>
      <vt:lpstr>PowerPoint-presentatie</vt:lpstr>
      <vt:lpstr>Belangrijke vragen</vt:lpstr>
      <vt:lpstr>Het antwoord? JA, want…</vt:lpstr>
      <vt:lpstr>Met landelijk programma’s</vt:lpstr>
      <vt:lpstr>Die al een groot bereik hebben!</vt:lpstr>
      <vt:lpstr>De kracht van de Bibliotheek op school...</vt:lpstr>
      <vt:lpstr>PowerPoint-presentatie</vt:lpstr>
      <vt:lpstr>LEZEN en MEDIAWIJSHEID &amp; opbrengstgericht samenwerken  </vt:lpstr>
      <vt:lpstr>Lezen meten – een basis voor beleid</vt:lpstr>
      <vt:lpstr>Monitor de Bibliotheek op school</vt:lpstr>
      <vt:lpstr>PowerPoint-presentatie</vt:lpstr>
      <vt:lpstr>PowerPoint-presentatie</vt:lpstr>
      <vt:lpstr>PowerPoint-presentatie</vt:lpstr>
      <vt:lpstr>PowerPoint-presentatie</vt:lpstr>
      <vt:lpstr>Eerste onderzoeksresultaten in 2015</vt:lpstr>
      <vt:lpstr>De onmisbare schakel</vt:lpstr>
      <vt:lpstr>Ouders betrekken bij (voor)lezen</vt:lpstr>
      <vt:lpstr>Wie/wat beïnvloedt de leesontwikkeling?</vt:lpstr>
      <vt:lpstr>Invloed van ouders</vt:lpstr>
      <vt:lpstr>Opvatting van ouders over opvoeden</vt:lpstr>
      <vt:lpstr>Ouders betrekken bij (voor)lezen</vt:lpstr>
      <vt:lpstr>Dat lukt alleen via actief Partnerschap</vt:lpstr>
      <vt:lpstr>Factoren voor succesvol Partnerschap</vt:lpstr>
      <vt:lpstr>PowerPoint-presentatie</vt:lpstr>
      <vt:lpstr>PowerPoint-presentatie</vt:lpstr>
      <vt:lpstr>PowerPoint-presentatie</vt:lpstr>
      <vt:lpstr>PowerPoint-presentatie</vt:lpstr>
    </vt:vector>
  </TitlesOfParts>
  <Company>Cubiss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Ingrid de Jong</dc:creator>
  <cp:lastModifiedBy>Astrid van Dam Bibliotheek Hengelo</cp:lastModifiedBy>
  <cp:revision>151</cp:revision>
  <cp:lastPrinted>2015-07-16T12:44:13Z</cp:lastPrinted>
  <dcterms:created xsi:type="dcterms:W3CDTF">2012-07-18T11:34:43Z</dcterms:created>
  <dcterms:modified xsi:type="dcterms:W3CDTF">2015-11-18T09:45:30Z</dcterms:modified>
</cp:coreProperties>
</file>