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21" r:id="rId2"/>
    <p:sldId id="344" r:id="rId3"/>
    <p:sldId id="329" r:id="rId4"/>
    <p:sldId id="296" r:id="rId5"/>
    <p:sldId id="297" r:id="rId6"/>
    <p:sldId id="346" r:id="rId7"/>
    <p:sldId id="331" r:id="rId8"/>
    <p:sldId id="330" r:id="rId9"/>
    <p:sldId id="332" r:id="rId10"/>
    <p:sldId id="345" r:id="rId11"/>
    <p:sldId id="333" r:id="rId12"/>
    <p:sldId id="334" r:id="rId13"/>
    <p:sldId id="335" r:id="rId14"/>
    <p:sldId id="336" r:id="rId15"/>
    <p:sldId id="337" r:id="rId16"/>
    <p:sldId id="338" r:id="rId17"/>
    <p:sldId id="339" r:id="rId18"/>
    <p:sldId id="341" r:id="rId19"/>
    <p:sldId id="342" r:id="rId20"/>
    <p:sldId id="343" r:id="rId21"/>
  </p:sldIdLst>
  <p:sldSz cx="9144000" cy="6858000" type="screen4x3"/>
  <p:notesSz cx="6662738"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320"/>
    <a:srgbClr val="00A093"/>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31" autoAdjust="0"/>
    <p:restoredTop sz="59591" autoAdjust="0"/>
  </p:normalViewPr>
  <p:slideViewPr>
    <p:cSldViewPr>
      <p:cViewPr>
        <p:scale>
          <a:sx n="36" d="100"/>
          <a:sy n="36" d="100"/>
        </p:scale>
        <p:origin x="-1852" y="-152"/>
      </p:cViewPr>
      <p:guideLst>
        <p:guide orient="horz" pos="2160"/>
        <p:guide pos="2880"/>
      </p:guideLst>
    </p:cSldViewPr>
  </p:slideViewPr>
  <p:outlineViewPr>
    <p:cViewPr>
      <p:scale>
        <a:sx n="33" d="100"/>
        <a:sy n="33" d="100"/>
      </p:scale>
      <p:origin x="0" y="12684"/>
    </p:cViewPr>
  </p:outlineViewPr>
  <p:notesTextViewPr>
    <p:cViewPr>
      <p:scale>
        <a:sx n="1" d="1"/>
        <a:sy n="1" d="1"/>
      </p:scale>
      <p:origin x="0" y="0"/>
    </p:cViewPr>
  </p:notesTextViewPr>
  <p:sorterViewPr>
    <p:cViewPr>
      <p:scale>
        <a:sx n="100" d="100"/>
        <a:sy n="100" d="100"/>
      </p:scale>
      <p:origin x="0" y="0"/>
    </p:cViewPr>
  </p:sorterViewPr>
  <p:notesViewPr>
    <p:cSldViewPr>
      <p:cViewPr>
        <p:scale>
          <a:sx n="50" d="100"/>
          <a:sy n="50" d="100"/>
        </p:scale>
        <p:origin x="-2724" y="3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7913" cy="4956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4" name="Tijdelijke aanduiding voor voettekst 3"/>
          <p:cNvSpPr>
            <a:spLocks noGrp="1"/>
          </p:cNvSpPr>
          <p:nvPr>
            <p:ph type="ftr" sz="quarter" idx="2"/>
          </p:nvPr>
        </p:nvSpPr>
        <p:spPr>
          <a:xfrm>
            <a:off x="0" y="9427828"/>
            <a:ext cx="2887913" cy="4972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Tijdelijke aanduiding voor dianummer 4"/>
          <p:cNvSpPr>
            <a:spLocks noGrp="1"/>
          </p:cNvSpPr>
          <p:nvPr>
            <p:ph type="sldNum" sz="quarter" idx="3"/>
          </p:nvPr>
        </p:nvSpPr>
        <p:spPr>
          <a:xfrm>
            <a:off x="3773270" y="9427828"/>
            <a:ext cx="2887913" cy="4972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A98D2F0-8018-472D-A127-1A915CA2FA22}" type="slidenum">
              <a:rPr lang="nl-NL"/>
              <a:pPr>
                <a:defRPr/>
              </a:pPr>
              <a:t>‹nr.›</a:t>
            </a:fld>
            <a:endParaRPr lang="nl-NL"/>
          </a:p>
        </p:txBody>
      </p:sp>
    </p:spTree>
    <p:extLst>
      <p:ext uri="{BB962C8B-B14F-4D97-AF65-F5344CB8AC3E}">
        <p14:creationId xmlns:p14="http://schemas.microsoft.com/office/powerpoint/2010/main" val="360075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7913" cy="4956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773270" y="1"/>
            <a:ext cx="2887913" cy="49561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9891ECB-DCD0-4E15-86F7-32C8449EA86C}" type="datetimeFigureOut">
              <a:rPr lang="nl-NL"/>
              <a:pPr>
                <a:defRPr/>
              </a:pPr>
              <a:t>20-3-2016</a:t>
            </a:fld>
            <a:endParaRPr lang="nl-NL"/>
          </a:p>
        </p:txBody>
      </p:sp>
      <p:sp>
        <p:nvSpPr>
          <p:cNvPr id="4" name="Tijdelijke aanduiding voor dia-afbeelding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6" name="Tijdelijke aanduiding voor voettekst 5"/>
          <p:cNvSpPr>
            <a:spLocks noGrp="1"/>
          </p:cNvSpPr>
          <p:nvPr>
            <p:ph type="ftr" sz="quarter" idx="4"/>
          </p:nvPr>
        </p:nvSpPr>
        <p:spPr>
          <a:xfrm>
            <a:off x="0" y="9427828"/>
            <a:ext cx="2887913" cy="4972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773270" y="9427828"/>
            <a:ext cx="2887913" cy="4972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C2D4ED-86FA-4CD3-81A7-935C50B76F98}" type="slidenum">
              <a:rPr lang="nl-NL"/>
              <a:pPr>
                <a:defRPr/>
              </a:pPr>
              <a:t>‹nr.›</a:t>
            </a:fld>
            <a:endParaRPr lang="nl-NL"/>
          </a:p>
        </p:txBody>
      </p:sp>
      <p:sp>
        <p:nvSpPr>
          <p:cNvPr id="8" name="Tijdelijke aanduiding voor notities 7"/>
          <p:cNvSpPr>
            <a:spLocks noGrp="1"/>
          </p:cNvSpPr>
          <p:nvPr>
            <p:ph type="body" sz="quarter" idx="3"/>
          </p:nvPr>
        </p:nvSpPr>
        <p:spPr>
          <a:xfrm>
            <a:off x="665963" y="4714714"/>
            <a:ext cx="5330813" cy="4466907"/>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Tree>
    <p:extLst>
      <p:ext uri="{BB962C8B-B14F-4D97-AF65-F5344CB8AC3E}">
        <p14:creationId xmlns:p14="http://schemas.microsoft.com/office/powerpoint/2010/main" val="1362040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eckytoddlibrarian.org/iste-3-teaching-research-using-the-big6-mod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072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754AB-8B8B-474B-826F-2C06424F8C72}" type="slidenum">
              <a:rPr lang="nl-NL" smtClean="0"/>
              <a:pPr fontAlgn="base">
                <a:spcBef>
                  <a:spcPct val="0"/>
                </a:spcBef>
                <a:spcAft>
                  <a:spcPct val="0"/>
                </a:spcAft>
                <a:defRPr/>
              </a:pPr>
              <a:t>1</a:t>
            </a:fld>
            <a:endParaRPr lang="nl-NL" dirty="0" smtClean="0"/>
          </a:p>
        </p:txBody>
      </p:sp>
      <p:sp>
        <p:nvSpPr>
          <p:cNvPr id="35844" name="Tijdelijke aanduiding voor notities 2"/>
          <p:cNvSpPr txBox="1">
            <a:spLocks/>
          </p:cNvSpPr>
          <p:nvPr/>
        </p:nvSpPr>
        <p:spPr bwMode="auto">
          <a:xfrm>
            <a:off x="648848" y="4818632"/>
            <a:ext cx="5330813" cy="4466907"/>
          </a:xfrm>
          <a:prstGeom prst="rect">
            <a:avLst/>
          </a:prstGeom>
          <a:noFill/>
          <a:ln w="9525">
            <a:noFill/>
            <a:miter lim="800000"/>
            <a:headEnd/>
            <a:tailEnd/>
          </a:ln>
        </p:spPr>
        <p:txBody>
          <a:bodyPr/>
          <a:lstStyle/>
          <a:p>
            <a:endParaRPr lang="nl-NL" altLang="nl-NL" sz="1200" dirty="0">
              <a:latin typeface="Calibri" pitchFamily="34" charset="0"/>
            </a:endParaRPr>
          </a:p>
        </p:txBody>
      </p:sp>
      <p:sp>
        <p:nvSpPr>
          <p:cNvPr id="2" name="Tijdelijke aanduiding voor notities 1"/>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60199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er tijd is (en jij of de groep er</a:t>
            </a:r>
            <a:r>
              <a:rPr lang="nl-NL" baseline="0" dirty="0" smtClean="0"/>
              <a:t> zin in hebben) dan is dit een aardig filmpje over de Big6 om samen te bekijken.</a:t>
            </a:r>
          </a:p>
          <a:p>
            <a:r>
              <a:rPr lang="nl-NL" baseline="0" dirty="0" smtClean="0"/>
              <a:t>Je kunt hem ook laten liggen tot de workshop!</a:t>
            </a:r>
          </a:p>
          <a:p>
            <a:endParaRPr lang="nl-NL" baseline="0" dirty="0" smtClean="0"/>
          </a:p>
          <a:p>
            <a:r>
              <a:rPr lang="nl-NL" baseline="0" dirty="0" smtClean="0"/>
              <a:t>Door te klikken op de afbeelding kom je op YouTube</a:t>
            </a:r>
          </a:p>
          <a:p>
            <a:r>
              <a:rPr lang="nl-NL" dirty="0" smtClean="0"/>
              <a:t>https://www.youtube.com/watch?v=H_Wxi-ZVuKY</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10</a:t>
            </a:fld>
            <a:endParaRPr lang="nl-NL"/>
          </a:p>
        </p:txBody>
      </p:sp>
    </p:spTree>
    <p:extLst>
      <p:ext uri="{BB962C8B-B14F-4D97-AF65-F5344CB8AC3E}">
        <p14:creationId xmlns:p14="http://schemas.microsoft.com/office/powerpoint/2010/main" val="419260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noProof="0" dirty="0" smtClean="0">
                <a:solidFill>
                  <a:schemeClr val="tx1"/>
                </a:solidFill>
                <a:effectLst/>
                <a:latin typeface="+mn-lt"/>
                <a:ea typeface="+mn-ea"/>
                <a:cs typeface="+mn-cs"/>
              </a:rPr>
              <a:t>Als</a:t>
            </a:r>
            <a:r>
              <a:rPr lang="nl-NL" sz="1200" kern="1200" dirty="0" smtClean="0">
                <a:solidFill>
                  <a:schemeClr val="tx1"/>
                </a:solidFill>
                <a:effectLst/>
                <a:latin typeface="+mn-lt"/>
                <a:ea typeface="+mn-ea"/>
                <a:cs typeface="+mn-cs"/>
              </a:rPr>
              <a:t> het volledige Big6-model voor kinderen in het begin nog wat ingewikkeld of overweldigend is, kan gebruik worden gemaakt van het Super3-model. Aan de hand van het Super3-model kunnen kinderen het informatieproces wat gemakkelijker begrijpen en onthouden. Wanneer in groep 5 met informatievaardigheden wordt begonnen kunnen de leerlingen wennen door eerst met het Super3-model te werken en geleidelijk aan over te stappen naar de Big6. Mogelijk werken sommige leerlingen wat langer met de Super3 en zijn anderen al sneller in staat met de Big6 te werken. Het Super3-model is in principe inzetbaar vanaf de onderbouw.</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stappen in dit model zijn: </a:t>
            </a:r>
          </a:p>
          <a:p>
            <a:endParaRPr lang="nl-NL" sz="1200" kern="1200" dirty="0" smtClean="0">
              <a:solidFill>
                <a:schemeClr val="tx1"/>
              </a:solidFill>
              <a:effectLst/>
              <a:latin typeface="+mn-lt"/>
              <a:ea typeface="+mn-ea"/>
              <a:cs typeface="+mn-cs"/>
            </a:endParaRPr>
          </a:p>
          <a:p>
            <a:pPr marL="228600" lvl="0" indent="-228600">
              <a:buFont typeface="+mj-lt"/>
              <a:buAutoNum type="arabicPeriod"/>
            </a:pPr>
            <a:r>
              <a:rPr lang="nl-NL" sz="1200" kern="1200" dirty="0" smtClean="0">
                <a:solidFill>
                  <a:schemeClr val="tx1"/>
                </a:solidFill>
                <a:effectLst/>
                <a:latin typeface="+mn-lt"/>
                <a:ea typeface="+mn-ea"/>
                <a:cs typeface="+mn-cs"/>
              </a:rPr>
              <a:t>Plannen: Voordat de leerlingen aan de uitvoering van een opdracht beginnen moeten zij zichzelf een aantal vragen stellen.</a:t>
            </a:r>
          </a:p>
          <a:p>
            <a:pPr marL="228600" lvl="0" indent="-228600">
              <a:buFont typeface="+mj-lt"/>
              <a:buAutoNum type="arabicPeriod"/>
            </a:pPr>
            <a:r>
              <a:rPr lang="nl-NL" sz="1200" kern="1200" dirty="0" smtClean="0">
                <a:solidFill>
                  <a:schemeClr val="tx1"/>
                </a:solidFill>
                <a:effectLst/>
                <a:latin typeface="+mn-lt"/>
                <a:ea typeface="+mn-ea"/>
                <a:cs typeface="+mn-cs"/>
              </a:rPr>
              <a:t>Doen: Nu wordt de opdracht (de antwoorden op de vragen uit stap 1) uitgevoerd. In dit deel lezen, bekijken, bespreken en delen de leerlingen informatie.</a:t>
            </a:r>
          </a:p>
          <a:p>
            <a:pPr marL="228600" lvl="0" indent="-228600">
              <a:buFont typeface="+mj-lt"/>
              <a:buAutoNum type="arabicPeriod"/>
            </a:pPr>
            <a:r>
              <a:rPr lang="nl-NL" sz="1200" kern="1200" dirty="0" smtClean="0">
                <a:solidFill>
                  <a:schemeClr val="tx1"/>
                </a:solidFill>
                <a:effectLst/>
                <a:latin typeface="+mn-lt"/>
                <a:ea typeface="+mn-ea"/>
                <a:cs typeface="+mn-cs"/>
              </a:rPr>
              <a:t>Beoordelen: Voordat de leerlingen de opdracht inleveren moeten zij zich afvragen of het werk zo goed gedaan is.</a:t>
            </a:r>
          </a:p>
          <a:p>
            <a:pPr marL="0" lvl="0" indent="0">
              <a:buFont typeface="+mj-lt"/>
              <a:buNone/>
            </a:pPr>
            <a:endParaRPr lang="nl-NL" dirty="0"/>
          </a:p>
          <a:p>
            <a:pPr lvl="0"/>
            <a:r>
              <a:rPr lang="nl-NL" sz="1200" b="1" kern="1200" dirty="0" smtClean="0">
                <a:solidFill>
                  <a:schemeClr val="tx1"/>
                </a:solidFill>
                <a:effectLst/>
                <a:latin typeface="+mn-lt"/>
                <a:ea typeface="+mn-ea"/>
                <a:cs typeface="+mn-cs"/>
              </a:rPr>
              <a:t>Zie verder</a:t>
            </a:r>
            <a:r>
              <a:rPr lang="nl-NL" sz="1200" b="1" kern="1200" baseline="0" dirty="0" smtClean="0">
                <a:solidFill>
                  <a:schemeClr val="tx1"/>
                </a:solidFill>
                <a:effectLst/>
                <a:latin typeface="+mn-lt"/>
                <a:ea typeface="+mn-ea"/>
                <a:cs typeface="+mn-cs"/>
              </a:rPr>
              <a:t> de</a:t>
            </a:r>
            <a:r>
              <a:rPr lang="nl-NL" sz="1200" b="1" kern="1200" dirty="0" smtClean="0">
                <a:solidFill>
                  <a:schemeClr val="tx1"/>
                </a:solidFill>
                <a:effectLst/>
                <a:latin typeface="+mn-lt"/>
                <a:ea typeface="+mn-ea"/>
                <a:cs typeface="+mn-cs"/>
              </a:rPr>
              <a:t> Sprekerstoelichting.</a:t>
            </a:r>
          </a:p>
          <a:p>
            <a:pPr lvl="0"/>
            <a:endParaRPr lang="nl-NL" sz="1200" b="1"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Bron: </a:t>
            </a:r>
            <a:r>
              <a:rPr lang="nl-NL" dirty="0" smtClean="0">
                <a:effectLst/>
                <a:hlinkClick r:id="rId3"/>
              </a:rPr>
              <a:t>http://beckytoddlibrarian.org/iste-3-teaching-research-using-the-big6-model/</a:t>
            </a:r>
            <a:endParaRPr lang="nl-NL"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6745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sz="1200" baseline="0" dirty="0" smtClean="0">
                <a:latin typeface="+mj-lt"/>
                <a:ea typeface="ＭＳ Ｐゴシック" pitchFamily="34" charset="-128"/>
                <a:cs typeface="Arial" charset="0"/>
              </a:rPr>
              <a:t>Een specifiek toepassingsgebied van informatievaardigheden is het gebruik van internet.</a:t>
            </a:r>
          </a:p>
          <a:p>
            <a:pPr eaLnBrk="1" hangingPunct="1"/>
            <a:endParaRPr lang="nl-NL" altLang="nl-NL" sz="1200" baseline="0" dirty="0" smtClean="0">
              <a:latin typeface="+mj-lt"/>
              <a:ea typeface="ＭＳ Ｐゴシック" pitchFamily="34" charset="-128"/>
              <a:cs typeface="Arial" charset="0"/>
            </a:endParaRPr>
          </a:p>
          <a:p>
            <a:pPr eaLnBrk="1" hangingPunct="1"/>
            <a:r>
              <a:rPr lang="nl-NL" sz="1200" kern="1200" dirty="0" smtClean="0">
                <a:solidFill>
                  <a:schemeClr val="tx1"/>
                </a:solidFill>
                <a:effectLst/>
                <a:latin typeface="+mj-lt"/>
              </a:rPr>
              <a:t>Specifiek voor het omgaan met informatie op het internet onder andere de volgende deelvaardigheden:</a:t>
            </a:r>
          </a:p>
          <a:p>
            <a:pPr marL="171450" lvl="0" indent="-171450">
              <a:buFont typeface="Arial" panose="020B0604020202020204" pitchFamily="34" charset="0"/>
              <a:buChar char="•"/>
            </a:pPr>
            <a:r>
              <a:rPr lang="nl-NL" sz="1200" kern="1200" dirty="0" smtClean="0">
                <a:solidFill>
                  <a:schemeClr val="tx1"/>
                </a:solidFill>
                <a:effectLst/>
                <a:latin typeface="+mj-lt"/>
              </a:rPr>
              <a:t>Het kunnen kiezen van een geschikt zoeksysteem (of plaats om informatie te zoeken).</a:t>
            </a:r>
            <a:endParaRPr lang="nl-NL" dirty="0" smtClean="0">
              <a:effectLst/>
              <a:latin typeface="+mj-lt"/>
            </a:endParaRPr>
          </a:p>
          <a:p>
            <a:pPr marL="171450" lvl="0" indent="-171450">
              <a:buFont typeface="Arial" panose="020B0604020202020204" pitchFamily="34" charset="0"/>
              <a:buChar char="•"/>
            </a:pPr>
            <a:r>
              <a:rPr lang="nl-NL" sz="1200" kern="1200" dirty="0" smtClean="0">
                <a:solidFill>
                  <a:schemeClr val="tx1"/>
                </a:solidFill>
                <a:effectLst/>
                <a:latin typeface="+mj-lt"/>
              </a:rPr>
              <a:t>Het kunnen definiëren van zoekwoorden die zich op het informatieprobleem richten.</a:t>
            </a:r>
            <a:endParaRPr lang="nl-NL" dirty="0" smtClean="0">
              <a:effectLst/>
              <a:latin typeface="+mj-lt"/>
            </a:endParaRPr>
          </a:p>
          <a:p>
            <a:pPr marL="171450" lvl="0" indent="-171450">
              <a:buFont typeface="Arial" panose="020B0604020202020204" pitchFamily="34" charset="0"/>
              <a:buChar char="•"/>
            </a:pPr>
            <a:r>
              <a:rPr lang="nl-NL" sz="1200" kern="1200" dirty="0" smtClean="0">
                <a:solidFill>
                  <a:schemeClr val="tx1"/>
                </a:solidFill>
                <a:effectLst/>
                <a:latin typeface="+mj-lt"/>
              </a:rPr>
              <a:t>Het kunnen selecteren van geschikte informatiebronnen (op een website of in de resultaten van een zoekopdracht).</a:t>
            </a:r>
            <a:endParaRPr lang="nl-NL" dirty="0" smtClean="0">
              <a:effectLst/>
              <a:latin typeface="+mj-lt"/>
            </a:endParaRPr>
          </a:p>
          <a:p>
            <a:pPr marL="171450" lvl="0" indent="-171450">
              <a:buFont typeface="Arial" panose="020B0604020202020204" pitchFamily="34" charset="0"/>
              <a:buChar char="•"/>
            </a:pPr>
            <a:r>
              <a:rPr lang="nl-NL" sz="1200" kern="1200" dirty="0" smtClean="0">
                <a:solidFill>
                  <a:schemeClr val="tx1"/>
                </a:solidFill>
                <a:effectLst/>
                <a:latin typeface="+mj-lt"/>
              </a:rPr>
              <a:t>Het kunnen evalueren van informatiebronnen.</a:t>
            </a:r>
            <a:endParaRPr lang="nl-NL" dirty="0" smtClean="0">
              <a:effectLst/>
              <a:latin typeface="+mj-lt"/>
            </a:endParaRPr>
          </a:p>
          <a:p>
            <a:pPr marL="171450" lvl="0" indent="-171450">
              <a:buFont typeface="Arial" panose="020B0604020202020204" pitchFamily="34" charset="0"/>
              <a:buChar char="•"/>
            </a:pPr>
            <a:r>
              <a:rPr lang="nl-NL" sz="1200" kern="1200" dirty="0" smtClean="0">
                <a:solidFill>
                  <a:schemeClr val="tx1"/>
                </a:solidFill>
                <a:effectLst/>
                <a:latin typeface="+mj-lt"/>
              </a:rPr>
              <a:t>Om kunnen gaan met auteursrechten, </a:t>
            </a:r>
            <a:r>
              <a:rPr lang="nl-NL" sz="1200" kern="1200" dirty="0" err="1" smtClean="0">
                <a:solidFill>
                  <a:schemeClr val="tx1"/>
                </a:solidFill>
                <a:effectLst/>
                <a:latin typeface="+mj-lt"/>
              </a:rPr>
              <a:t>creative</a:t>
            </a:r>
            <a:r>
              <a:rPr lang="nl-NL" sz="1200" kern="1200" dirty="0" smtClean="0">
                <a:solidFill>
                  <a:schemeClr val="tx1"/>
                </a:solidFill>
                <a:effectLst/>
                <a:latin typeface="+mj-lt"/>
              </a:rPr>
              <a:t> </a:t>
            </a:r>
            <a:r>
              <a:rPr lang="nl-NL" sz="1200" kern="1200" dirty="0" err="1" smtClean="0">
                <a:solidFill>
                  <a:schemeClr val="tx1"/>
                </a:solidFill>
                <a:effectLst/>
                <a:latin typeface="+mj-lt"/>
              </a:rPr>
              <a:t>commons</a:t>
            </a:r>
            <a:r>
              <a:rPr lang="nl-NL" sz="1200" kern="1200" dirty="0" smtClean="0">
                <a:solidFill>
                  <a:schemeClr val="tx1"/>
                </a:solidFill>
                <a:effectLst/>
                <a:latin typeface="+mj-lt"/>
              </a:rPr>
              <a:t> en stockfoto’s.</a:t>
            </a:r>
          </a:p>
          <a:p>
            <a:pPr marL="0" lvl="0" indent="0">
              <a:buFont typeface="Arial" panose="020B0604020202020204" pitchFamily="34" charset="0"/>
              <a:buNone/>
            </a:pPr>
            <a:endParaRPr lang="nl-NL" sz="1200" kern="1200" dirty="0" smtClean="0">
              <a:solidFill>
                <a:schemeClr val="tx1"/>
              </a:solidFill>
              <a:effectLst/>
              <a:latin typeface="+mj-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sz="1200" b="1" kern="1200" baseline="0" dirty="0" smtClean="0">
                <a:solidFill>
                  <a:schemeClr val="tx1"/>
                </a:solidFill>
                <a:latin typeface="+mn-lt"/>
                <a:ea typeface="ＭＳ Ｐゴシック" pitchFamily="34" charset="-128"/>
                <a:cs typeface="Arial" charset="0"/>
              </a:rPr>
              <a:t>Zie verder de Sprekerstoelichting.</a:t>
            </a:r>
          </a:p>
        </p:txBody>
      </p:sp>
    </p:spTree>
    <p:extLst>
      <p:ext uri="{BB962C8B-B14F-4D97-AF65-F5344CB8AC3E}">
        <p14:creationId xmlns:p14="http://schemas.microsoft.com/office/powerpoint/2010/main" val="296745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nl-NL" sz="1200" b="1" kern="1200" dirty="0" smtClean="0">
                <a:solidFill>
                  <a:schemeClr val="tx1"/>
                </a:solidFill>
                <a:effectLst/>
                <a:latin typeface="+mj-lt"/>
              </a:rPr>
              <a:t>Opmerking voor de spreker: </a:t>
            </a:r>
            <a:r>
              <a:rPr lang="nl-NL" sz="1200" b="0" kern="1200" dirty="0" smtClean="0">
                <a:solidFill>
                  <a:schemeClr val="tx1"/>
                </a:solidFill>
                <a:effectLst/>
                <a:latin typeface="+mj-lt"/>
              </a:rPr>
              <a:t>Eventueel</a:t>
            </a:r>
            <a:r>
              <a:rPr lang="nl-NL" sz="1200" b="0" kern="1200" baseline="0" dirty="0" smtClean="0">
                <a:solidFill>
                  <a:schemeClr val="tx1"/>
                </a:solidFill>
                <a:effectLst/>
                <a:latin typeface="+mj-lt"/>
              </a:rPr>
              <a:t> kan het onderdeel ‘onderliggende vaardigheden’ uit de presentatie worden gelaten.</a:t>
            </a:r>
          </a:p>
          <a:p>
            <a:endParaRPr lang="nl-NL" dirty="0">
              <a:latin typeface="+mj-lt"/>
            </a:endParaRPr>
          </a:p>
          <a:p>
            <a:r>
              <a:rPr lang="nl-NL" sz="1200" kern="1200" dirty="0" smtClean="0">
                <a:solidFill>
                  <a:schemeClr val="tx1"/>
                </a:solidFill>
                <a:effectLst/>
                <a:latin typeface="+mj-lt"/>
              </a:rPr>
              <a:t>Om het Big6- of Super3-model goed te kunnen uitvoeren zijn allerlei cognitieve en praktische vaardigheden nodig. Deze vaardigheden zien we echter niet terug in de beschrijving van de stappen zelf.</a:t>
            </a:r>
          </a:p>
          <a:p>
            <a:endParaRPr lang="en-US" sz="1200" kern="1200" dirty="0" smtClean="0">
              <a:solidFill>
                <a:schemeClr val="tx1"/>
              </a:solidFill>
              <a:effectLst/>
              <a:latin typeface="+mj-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effectLst/>
                <a:latin typeface="+mn-lt"/>
                <a:ea typeface="+mn-ea"/>
                <a:cs typeface="+mn-cs"/>
              </a:rPr>
              <a:t>Drie vaardigheidsdimensies die van belang zijn bij de juiste uitvoering van het stappenplan en een effectieve en efficiënte oplossing van een informatieprobleem zijn: </a:t>
            </a:r>
          </a:p>
          <a:p>
            <a:pPr marL="171450" indent="-171450">
              <a:buFont typeface="Arial" panose="020B0604020202020204" pitchFamily="34" charset="0"/>
              <a:buChar char="•"/>
            </a:pPr>
            <a:r>
              <a:rPr lang="nl-NL" altLang="nl-NL" sz="1200" b="0" u="none" dirty="0" smtClean="0">
                <a:effectLst/>
                <a:latin typeface="+mj-lt"/>
                <a:ea typeface="ＭＳ Ｐゴシック" pitchFamily="34" charset="-128"/>
                <a:cs typeface="Arial" charset="0"/>
              </a:rPr>
              <a:t>Instrumentele vaardigheden.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sz="1200" b="0" u="none" kern="1200" dirty="0" smtClean="0">
                <a:solidFill>
                  <a:schemeClr val="tx1"/>
                </a:solidFill>
                <a:effectLst/>
                <a:latin typeface="+mj-lt"/>
              </a:rPr>
              <a:t>Structurele vaardigheden.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sz="1200" b="0" u="none" kern="1200" dirty="0" smtClean="0">
                <a:solidFill>
                  <a:schemeClr val="tx1"/>
                </a:solidFill>
                <a:effectLst/>
                <a:latin typeface="+mj-lt"/>
              </a:rPr>
              <a:t>Strategische</a:t>
            </a:r>
            <a:r>
              <a:rPr lang="nl-NL" altLang="nl-NL" sz="1200" b="0" u="none" kern="1200" baseline="0" dirty="0" smtClean="0">
                <a:solidFill>
                  <a:schemeClr val="tx1"/>
                </a:solidFill>
                <a:effectLst/>
                <a:latin typeface="+mj-lt"/>
              </a:rPr>
              <a:t> vaardigheden.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sz="1200" b="0" u="sng" kern="1200" baseline="0" dirty="0" smtClean="0">
              <a:solidFill>
                <a:schemeClr val="tx1"/>
              </a:solidFill>
              <a:effectLst/>
              <a:latin typeface="+mj-lt"/>
            </a:endParaRPr>
          </a:p>
          <a:p>
            <a:r>
              <a:rPr lang="nl-NL" sz="1200" b="1" kern="1200" dirty="0" smtClean="0">
                <a:solidFill>
                  <a:schemeClr val="tx1"/>
                </a:solidFill>
                <a:effectLst/>
                <a:latin typeface="+mn-lt"/>
                <a:ea typeface="+mn-ea"/>
                <a:cs typeface="+mn-cs"/>
              </a:rPr>
              <a:t>Zie verder</a:t>
            </a:r>
            <a:r>
              <a:rPr lang="nl-NL" sz="1200" b="1" kern="1200" baseline="0" dirty="0" smtClean="0">
                <a:solidFill>
                  <a:schemeClr val="tx1"/>
                </a:solidFill>
                <a:effectLst/>
                <a:latin typeface="+mn-lt"/>
                <a:ea typeface="+mn-ea"/>
                <a:cs typeface="+mn-cs"/>
              </a:rPr>
              <a:t> de</a:t>
            </a:r>
            <a:r>
              <a:rPr lang="nl-NL" sz="1200" b="1" kern="1200" dirty="0" smtClean="0">
                <a:solidFill>
                  <a:schemeClr val="tx1"/>
                </a:solidFill>
                <a:effectLst/>
                <a:latin typeface="+mn-lt"/>
                <a:ea typeface="+mn-ea"/>
                <a:cs typeface="+mn-cs"/>
              </a:rPr>
              <a:t> Sprekerstoelichting.</a:t>
            </a:r>
          </a:p>
        </p:txBody>
      </p:sp>
    </p:spTree>
    <p:extLst>
      <p:ext uri="{BB962C8B-B14F-4D97-AF65-F5344CB8AC3E}">
        <p14:creationId xmlns:p14="http://schemas.microsoft.com/office/powerpoint/2010/main" val="296745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dirty="0" smtClean="0">
                <a:latin typeface="+mj-lt"/>
              </a:rPr>
              <a:t>Expliciete aandacht voor informatievaardigheden nodig.</a:t>
            </a:r>
          </a:p>
          <a:p>
            <a:pPr marL="171450" indent="-171450">
              <a:buFont typeface="Arial" panose="020B0604020202020204" pitchFamily="34" charset="0"/>
              <a:buChar char="•"/>
            </a:pPr>
            <a:r>
              <a:rPr lang="nl-NL" altLang="nl-NL" sz="1200" dirty="0" smtClean="0">
                <a:latin typeface="+mj-lt"/>
              </a:rPr>
              <a:t>Leeftijdsafhankelijk opbouw van vaardigheden.</a:t>
            </a:r>
          </a:p>
          <a:p>
            <a:pPr marL="171450" indent="-171450">
              <a:buFont typeface="Arial" panose="020B0604020202020204" pitchFamily="34" charset="0"/>
              <a:buChar char="•"/>
            </a:pPr>
            <a:r>
              <a:rPr lang="nl-NL" altLang="nl-NL" sz="1200" dirty="0" smtClean="0">
                <a:latin typeface="+mj-lt"/>
              </a:rPr>
              <a:t>Informatievaardige docenten.</a:t>
            </a:r>
          </a:p>
          <a:p>
            <a:pPr marL="0" indent="0">
              <a:buFont typeface="Arial" panose="020B0604020202020204" pitchFamily="34" charset="0"/>
              <a:buNone/>
            </a:pPr>
            <a:endParaRPr lang="nl-NL" altLang="nl-NL" sz="1200" dirty="0" smtClean="0">
              <a:latin typeface="+mj-lt"/>
            </a:endParaRPr>
          </a:p>
          <a:p>
            <a:pPr marR="0" algn="l" defTabSz="914400" rtl="0" eaLnBrk="0" fontAlgn="base" latinLnBrk="0" hangingPunct="0">
              <a:lnSpc>
                <a:spcPct val="100000"/>
              </a:lnSpc>
              <a:spcBef>
                <a:spcPct val="30000"/>
              </a:spcBef>
              <a:spcAft>
                <a:spcPct val="0"/>
              </a:spcAft>
              <a:buClrTx/>
              <a:buSzTx/>
              <a:tabLst/>
              <a:defRPr/>
            </a:pPr>
            <a:r>
              <a:rPr lang="nl-NL" sz="1200" b="1" kern="1200" dirty="0" smtClean="0">
                <a:solidFill>
                  <a:schemeClr val="tx1"/>
                </a:solidFill>
                <a:latin typeface="+mn-lt"/>
                <a:ea typeface="+mn-ea"/>
                <a:cs typeface="+mn-cs"/>
              </a:rPr>
              <a:t>Zie verder de Sprekerstoelichting.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nl-NL" sz="1200" kern="1200" dirty="0" smtClean="0">
              <a:solidFill>
                <a:schemeClr val="tx1"/>
              </a:solidFill>
              <a:latin typeface="+mn-lt"/>
              <a:ea typeface="+mn-ea"/>
              <a:cs typeface="+mn-cs"/>
            </a:endParaRPr>
          </a:p>
          <a:p>
            <a:pPr marL="0" indent="0">
              <a:buFont typeface="Arial" panose="020B0604020202020204" pitchFamily="34" charset="0"/>
              <a:buNone/>
            </a:pPr>
            <a:r>
              <a:rPr lang="nl-NL" altLang="nl-NL" sz="1200" b="1" dirty="0" smtClean="0">
                <a:latin typeface="+mj-lt"/>
              </a:rPr>
              <a:t>Foto’s:</a:t>
            </a:r>
            <a:endParaRPr lang="nl-NL" altLang="nl-NL" sz="1200" b="0" dirty="0" smtClean="0">
              <a:latin typeface="+mj-lt"/>
            </a:endParaRPr>
          </a:p>
          <a:p>
            <a:pPr marL="0" indent="0">
              <a:buFont typeface="Arial" panose="020B0604020202020204" pitchFamily="34" charset="0"/>
              <a:buNone/>
            </a:pPr>
            <a:r>
              <a:rPr lang="nl-NL" altLang="nl-NL" sz="1200" b="0" dirty="0" smtClean="0">
                <a:latin typeface="+mj-lt"/>
              </a:rPr>
              <a:t>http://www.opvoedingsondersteuningopmaat.nl/</a:t>
            </a:r>
          </a:p>
          <a:p>
            <a:pPr marL="0" indent="0">
              <a:buFont typeface="Arial" panose="020B0604020202020204" pitchFamily="34" charset="0"/>
              <a:buNone/>
            </a:pPr>
            <a:r>
              <a:rPr lang="nl-NL" altLang="nl-NL" sz="1200" b="0" dirty="0" smtClean="0">
                <a:latin typeface="+mj-lt"/>
              </a:rPr>
              <a:t>http://www.ecdl.nl/ecdl/nieuws/detail/?tx_news_pi1%5Bnews%5D=99&amp;tx_news_pi1%5Bcontroller%5D=News&amp;tx_news_pi1%5Baction%5D=detail&amp;cHash=60b14c5163ffaf594225ed6411417fcb</a:t>
            </a:r>
          </a:p>
          <a:p>
            <a:pPr marL="0" indent="0">
              <a:buFont typeface="Arial" panose="020B0604020202020204" pitchFamily="34" charset="0"/>
              <a:buNone/>
            </a:pPr>
            <a:endParaRPr lang="nl-NL" altLang="nl-NL" sz="1200" b="1" dirty="0" smtClean="0">
              <a:latin typeface="+mj-lt"/>
            </a:endParaRPr>
          </a:p>
        </p:txBody>
      </p:sp>
    </p:spTree>
    <p:extLst>
      <p:ext uri="{BB962C8B-B14F-4D97-AF65-F5344CB8AC3E}">
        <p14:creationId xmlns:p14="http://schemas.microsoft.com/office/powerpoint/2010/main" val="296745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R="0" algn="l" defTabSz="914400" rtl="0" eaLnBrk="0" fontAlgn="base" latinLnBrk="0" hangingPunct="0">
              <a:lnSpc>
                <a:spcPct val="100000"/>
              </a:lnSpc>
              <a:spcBef>
                <a:spcPct val="30000"/>
              </a:spcBef>
              <a:spcAft>
                <a:spcPct val="0"/>
              </a:spcAft>
              <a:buClrTx/>
              <a:buSzTx/>
              <a:tabLst/>
              <a:defRPr/>
            </a:pPr>
            <a:r>
              <a:rPr lang="nl-NL" sz="1200" b="1" dirty="0" smtClean="0"/>
              <a:t>Zie de Sprekerstoelichting voor een toelichting</a:t>
            </a:r>
            <a:r>
              <a:rPr lang="nl-NL" sz="1200" b="1" baseline="0" dirty="0" smtClean="0"/>
              <a:t> bij de bullets.</a:t>
            </a:r>
            <a:endParaRPr lang="nl-NL" sz="1200" b="1" dirty="0" smtClean="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15</a:t>
            </a:fld>
            <a:endParaRPr lang="nl-NL"/>
          </a:p>
        </p:txBody>
      </p:sp>
    </p:spTree>
    <p:extLst>
      <p:ext uri="{BB962C8B-B14F-4D97-AF65-F5344CB8AC3E}">
        <p14:creationId xmlns:p14="http://schemas.microsoft.com/office/powerpoint/2010/main" val="148775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effectLst/>
                <a:latin typeface="+mj-lt"/>
              </a:rPr>
              <a:t>De informatievaardigheden die leerlingen kunnen leren</a:t>
            </a:r>
            <a:r>
              <a:rPr lang="nl-NL" sz="1200" kern="1200" baseline="0" dirty="0" smtClean="0">
                <a:solidFill>
                  <a:schemeClr val="tx1"/>
                </a:solidFill>
                <a:effectLst/>
                <a:latin typeface="+mj-lt"/>
              </a:rPr>
              <a:t> </a:t>
            </a:r>
            <a:r>
              <a:rPr lang="nl-NL" sz="1200" kern="1200" dirty="0" smtClean="0">
                <a:solidFill>
                  <a:schemeClr val="tx1"/>
                </a:solidFill>
                <a:effectLst/>
                <a:latin typeface="+mj-lt"/>
              </a:rPr>
              <a:t>zijn leeftijd afhankelijk. Het niveau van de informatievaardigheden zal daarom langzaam moeten worden opgebouwd. Mediawijzer.net geeft een globaal overzicht van wat we aan competenties voor de vaardigheden ‘informatie vinden en verwerken’ mogen verwachten bij kinderen in de leeftijd van groep 1 tot en met groep 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j-lt"/>
            </a:endParaRPr>
          </a:p>
          <a:p>
            <a:pPr fontAlgn="base"/>
            <a:r>
              <a:rPr lang="nl-NL" sz="1200" b="1" kern="1200" cap="small" dirty="0" smtClean="0">
                <a:solidFill>
                  <a:schemeClr val="tx1"/>
                </a:solidFill>
                <a:effectLst/>
                <a:latin typeface="+mj-lt"/>
              </a:rPr>
              <a:t>Groep 1/2</a:t>
            </a:r>
            <a:endParaRPr lang="nl-NL" sz="1200" kern="1200" dirty="0" smtClean="0">
              <a:solidFill>
                <a:schemeClr val="tx1"/>
              </a:solidFill>
              <a:effectLst/>
              <a:latin typeface="+mj-lt"/>
            </a:endParaRPr>
          </a:p>
          <a:p>
            <a:pPr fontAlgn="base"/>
            <a:r>
              <a:rPr lang="nl-NL" sz="1200" kern="1200" dirty="0" smtClean="0">
                <a:solidFill>
                  <a:schemeClr val="tx1"/>
                </a:solidFill>
                <a:effectLst/>
                <a:latin typeface="+mj-lt"/>
              </a:rPr>
              <a:t>Bij deze kinderen kan nog geen sprake zijn van een reëel competentieniveau op het gebied van informatievaardigheden. Wel zijn al enkele concrete taakuitvoeringen te benoemen die zij zouden moeten beheersen. </a:t>
            </a:r>
          </a:p>
          <a:p>
            <a:pPr fontAlgn="base"/>
            <a:endParaRPr lang="en-US" altLang="nl-NL" sz="1200" b="1" dirty="0" smtClean="0">
              <a:latin typeface="+mj-lt"/>
              <a:ea typeface="ＭＳ Ｐゴシック" pitchFamily="34" charset="-128"/>
              <a:cs typeface="Arial" charset="0"/>
            </a:endParaRPr>
          </a:p>
          <a:p>
            <a:pPr fontAlgn="base"/>
            <a:r>
              <a:rPr lang="nl-NL" sz="1200" b="1" kern="1200" cap="small" dirty="0" smtClean="0">
                <a:solidFill>
                  <a:schemeClr val="tx1"/>
                </a:solidFill>
                <a:effectLst/>
                <a:latin typeface="+mj-lt"/>
              </a:rPr>
              <a:t>Groep 3/4</a:t>
            </a:r>
            <a:endParaRPr lang="nl-NL" sz="1200" kern="1200" dirty="0" smtClean="0">
              <a:solidFill>
                <a:schemeClr val="tx1"/>
              </a:solidFill>
              <a:effectLst/>
              <a:latin typeface="+mj-lt"/>
            </a:endParaRPr>
          </a:p>
          <a:p>
            <a:r>
              <a:rPr lang="nl-NL" sz="1200" kern="1200" dirty="0" smtClean="0">
                <a:solidFill>
                  <a:schemeClr val="tx1"/>
                </a:solidFill>
                <a:effectLst/>
                <a:latin typeface="+mj-lt"/>
              </a:rPr>
              <a:t>Van kinderen van 6 tot 8 jaar mag verwacht worden dat zij:</a:t>
            </a:r>
          </a:p>
          <a:p>
            <a:pPr marL="171450" lvl="0" indent="-171450">
              <a:buFont typeface="Arial" panose="020B0604020202020204" pitchFamily="34" charset="0"/>
              <a:buChar char="•"/>
            </a:pPr>
            <a:r>
              <a:rPr lang="nl-NL" sz="1200" kern="1200" dirty="0" smtClean="0">
                <a:solidFill>
                  <a:schemeClr val="tx1"/>
                </a:solidFill>
                <a:effectLst/>
                <a:latin typeface="+mj-lt"/>
              </a:rPr>
              <a:t>Diverse gedrukte, digitale en audiovisuele informatiebronnen kunnen benutten om basale informatie te vinden. </a:t>
            </a:r>
          </a:p>
          <a:p>
            <a:endParaRPr lang="nl-NL" sz="1200" kern="1200" dirty="0" smtClean="0">
              <a:solidFill>
                <a:schemeClr val="tx1"/>
              </a:solidFill>
              <a:effectLst/>
              <a:latin typeface="+mj-lt"/>
            </a:endParaRPr>
          </a:p>
          <a:p>
            <a:r>
              <a:rPr lang="nl-NL" sz="1200" kern="1200" dirty="0" smtClean="0">
                <a:solidFill>
                  <a:schemeClr val="tx1"/>
                </a:solidFill>
                <a:effectLst/>
                <a:latin typeface="+mj-lt"/>
              </a:rPr>
              <a:t>Taken die zij moeten kunnen uitvoeren zijn:</a:t>
            </a:r>
          </a:p>
          <a:p>
            <a:pPr marL="171450" lvl="0" indent="-171450">
              <a:buFont typeface="Arial" panose="020B0604020202020204" pitchFamily="34" charset="0"/>
              <a:buChar char="•"/>
            </a:pPr>
            <a:r>
              <a:rPr lang="nl-NL" sz="1200" kern="1200" dirty="0" smtClean="0">
                <a:solidFill>
                  <a:schemeClr val="tx1"/>
                </a:solidFill>
                <a:effectLst/>
                <a:latin typeface="+mj-lt"/>
              </a:rPr>
              <a:t>enkelvoudige zoektermen intypen in zoekmachine;</a:t>
            </a:r>
          </a:p>
          <a:p>
            <a:pPr marL="171450" lvl="0" indent="-171450">
              <a:buFont typeface="Arial" panose="020B0604020202020204" pitchFamily="34" charset="0"/>
              <a:buChar char="•"/>
            </a:pPr>
            <a:r>
              <a:rPr lang="nl-NL" sz="1200" kern="1200" dirty="0" smtClean="0">
                <a:solidFill>
                  <a:schemeClr val="tx1"/>
                </a:solidFill>
                <a:effectLst/>
                <a:latin typeface="+mj-lt"/>
              </a:rPr>
              <a:t>beoordelen of gevonden informatie (binnen een gesloten systeem) aan de voorwaarden voldoet.</a:t>
            </a:r>
          </a:p>
          <a:p>
            <a:endParaRPr lang="en-US" altLang="nl-NL" sz="1200" b="1" dirty="0" smtClean="0">
              <a:latin typeface="+mj-lt"/>
              <a:ea typeface="ＭＳ Ｐゴシック" pitchFamily="34" charset="-128"/>
              <a:cs typeface="Arial" charset="0"/>
            </a:endParaRPr>
          </a:p>
        </p:txBody>
      </p:sp>
    </p:spTree>
    <p:extLst>
      <p:ext uri="{BB962C8B-B14F-4D97-AF65-F5344CB8AC3E}">
        <p14:creationId xmlns:p14="http://schemas.microsoft.com/office/powerpoint/2010/main" val="296745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fontAlgn="base"/>
            <a:r>
              <a:rPr lang="nl-NL" sz="1200" b="1" kern="1200" cap="small" dirty="0" smtClean="0">
                <a:solidFill>
                  <a:schemeClr val="tx1"/>
                </a:solidFill>
                <a:effectLst/>
                <a:latin typeface="+mn-lt"/>
                <a:ea typeface="+mn-ea"/>
                <a:cs typeface="+mn-cs"/>
              </a:rPr>
              <a:t>Groep 5/6</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Van kinderen van 8 tot 10 jaar mag verwacht worden dat zij:</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Bij verschillende informatiebehoeften het juiste medium kunnen kiezen,</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De aard van informatiebronnen kunnen inschatten: zij weten bijvoorbeeld informatieve bronnen van entertainmentbronnen te onderscheiden.</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(Crossmediaal) kunnen schakelen tussen diverse informatiebronnen.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Weten hoe ze diverse online informatiebronnen kunnen benutten om informatie te vinden en te gebruiken voor eigen doelen.</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Taken die zij moeten kunnen uitvoeren zijn: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meerdere zoektermen combineren en deze zelf uit een opdrachtomschrijving halen;</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beoordelen of gevonden informatie (binnen een open systeem) aan de voorwaarden voldoet.</a:t>
            </a:r>
          </a:p>
          <a:p>
            <a:endParaRPr lang="en-US" altLang="nl-NL" sz="1200" b="1"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967458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fontAlgn="base"/>
            <a:r>
              <a:rPr lang="nl-NL" sz="1200" b="1" kern="1200" cap="small" dirty="0" smtClean="0">
                <a:solidFill>
                  <a:schemeClr val="tx1"/>
                </a:solidFill>
                <a:effectLst/>
                <a:latin typeface="+mn-lt"/>
                <a:ea typeface="+mn-ea"/>
                <a:cs typeface="+mn-cs"/>
              </a:rPr>
              <a:t>Groep 7/8</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Van kinderen van 10 tot 12 jaar mag worden verwacht dat zij:</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De betrouwbaarheid van informatie kunnen beoordelen.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Informatie van diverse bronnen met elkaar kunnen vergelijken en de gevonden informatie kunnen synthetiseren.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Binnen het totale (gevraagde en ongevraagde) informatieaanbod relevante informatie kunnen selecteren.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Relevante informatie systematisch kunnen beheren.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Taken die zij moeten kunnen uitvoeren zijn: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zowel open als gesloten zoekopdrachten omzetten in juiste trefwoorden;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zelfstandig informatie beoordelen, en aangeven waarom hij/zij informatie wel of juist niet gebruikt en waar dit van afhangt.</a:t>
            </a:r>
            <a:endParaRPr lang="en-US" altLang="nl-NL" sz="1200" b="1"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96745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fontAlgn="base">
              <a:buFont typeface="+mj-lt"/>
              <a:buAutoNum type="arabicPeriod"/>
            </a:pPr>
            <a:r>
              <a:rPr lang="nl-NL" sz="1200" kern="1200" dirty="0" smtClean="0">
                <a:solidFill>
                  <a:schemeClr val="tx1"/>
                </a:solidFill>
                <a:effectLst/>
                <a:latin typeface="+mj-lt"/>
              </a:rPr>
              <a:t>Systematisch aanpak, maatwerk en borging, gericht op kwaliteit.</a:t>
            </a:r>
          </a:p>
          <a:p>
            <a:pPr marL="228600" indent="-228600" fontAlgn="base">
              <a:buFont typeface="+mj-lt"/>
              <a:buAutoNum type="arabicPeriod"/>
            </a:pPr>
            <a:endParaRPr lang="nl-NL" sz="1200" kern="1200" dirty="0" smtClean="0">
              <a:solidFill>
                <a:schemeClr val="tx1"/>
              </a:solidFill>
              <a:effectLst/>
              <a:latin typeface="+mj-lt"/>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nl-NL" altLang="nl-NL" sz="1200" noProof="0" dirty="0" smtClean="0">
                <a:latin typeface="+mj-lt"/>
                <a:ea typeface="ＭＳ Ｐゴシック" pitchFamily="34" charset="-128"/>
                <a:cs typeface="Arial" charset="0"/>
              </a:rPr>
              <a:t>Hulp en advies bij keuze leermiddelen of ontwikkeling integrale leeropdrachten.</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nl-NL" altLang="nl-NL" sz="1200" dirty="0" smtClean="0">
              <a:latin typeface="+mj-lt"/>
              <a:ea typeface="ＭＳ Ｐゴシック" pitchFamily="34" charset="-128"/>
              <a:cs typeface="Arial"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nl-NL" altLang="nl-NL" sz="1200" dirty="0" smtClean="0">
                <a:latin typeface="+mj-lt"/>
                <a:ea typeface="ＭＳ Ｐゴシック" pitchFamily="34" charset="-128"/>
                <a:cs typeface="Arial" charset="0"/>
              </a:rPr>
              <a:t>Ondersteuning bij de ontwikkeling van een doorgaande lijn. </a:t>
            </a:r>
          </a:p>
          <a:p>
            <a:pPr marL="228600" indent="-228600" fontAlgn="base">
              <a:buFont typeface="+mj-lt"/>
              <a:buAutoNum type="arabicPeriod"/>
            </a:pPr>
            <a:endParaRPr lang="nl-NL" sz="1200" kern="1200" baseline="0" noProof="0" dirty="0" smtClean="0">
              <a:solidFill>
                <a:schemeClr val="tx1"/>
              </a:solidFill>
              <a:effectLst/>
              <a:latin typeface="+mj-lt"/>
            </a:endParaRPr>
          </a:p>
          <a:p>
            <a:pPr marL="228600" indent="-228600" fontAlgn="base">
              <a:buFont typeface="+mj-lt"/>
              <a:buAutoNum type="arabicPeriod"/>
            </a:pPr>
            <a:r>
              <a:rPr lang="nl-NL" sz="1200" kern="1200" noProof="0" dirty="0" smtClean="0">
                <a:solidFill>
                  <a:schemeClr val="tx1"/>
                </a:solidFill>
                <a:effectLst/>
                <a:latin typeface="+mj-lt"/>
              </a:rPr>
              <a:t>Doorlopende ondersteuning bij de uitvoering door een getrainde bibliotheekmedewerker.</a:t>
            </a:r>
          </a:p>
          <a:p>
            <a:pPr marL="0" indent="0" fontAlgn="base">
              <a:buFont typeface="+mj-lt"/>
              <a:buNone/>
            </a:pPr>
            <a:endParaRPr lang="nl-NL" sz="1200" kern="1200" noProof="0" dirty="0" smtClean="0">
              <a:solidFill>
                <a:schemeClr val="tx1"/>
              </a:solidFill>
              <a:effectLst/>
              <a:latin typeface="+mj-lt"/>
            </a:endParaRPr>
          </a:p>
          <a:p>
            <a:pPr fontAlgn="base"/>
            <a:r>
              <a:rPr lang="nl-NL" sz="1200" b="1" kern="1200" dirty="0" smtClean="0">
                <a:solidFill>
                  <a:schemeClr val="tx1"/>
                </a:solidFill>
                <a:effectLst/>
                <a:latin typeface="+mn-lt"/>
                <a:ea typeface="+mn-ea"/>
                <a:cs typeface="+mn-cs"/>
              </a:rPr>
              <a:t>Zie verder</a:t>
            </a:r>
            <a:r>
              <a:rPr lang="nl-NL" sz="1200" b="1" kern="1200" baseline="0" dirty="0" smtClean="0">
                <a:solidFill>
                  <a:schemeClr val="tx1"/>
                </a:solidFill>
                <a:effectLst/>
                <a:latin typeface="+mn-lt"/>
                <a:ea typeface="+mn-ea"/>
                <a:cs typeface="+mn-cs"/>
              </a:rPr>
              <a:t> de</a:t>
            </a:r>
            <a:r>
              <a:rPr lang="nl-NL" sz="1200" b="1" kern="1200" dirty="0" smtClean="0">
                <a:solidFill>
                  <a:schemeClr val="tx1"/>
                </a:solidFill>
                <a:effectLst/>
                <a:latin typeface="+mn-lt"/>
                <a:ea typeface="+mn-ea"/>
                <a:cs typeface="+mn-cs"/>
              </a:rPr>
              <a:t> Sprekerstoelichting.</a:t>
            </a:r>
          </a:p>
          <a:p>
            <a:pPr fontAlgn="base"/>
            <a:endParaRPr lang="nl-NL" sz="1200" kern="1200" dirty="0" smtClean="0">
              <a:solidFill>
                <a:schemeClr val="tx1"/>
              </a:solidFill>
              <a:latin typeface="+mn-lt"/>
              <a:ea typeface="+mn-ea"/>
              <a:cs typeface="+mn-cs"/>
            </a:endParaRPr>
          </a:p>
          <a:p>
            <a:pPr marL="0" indent="0" fontAlgn="base">
              <a:buFont typeface="+mj-lt"/>
              <a:buNone/>
            </a:pPr>
            <a:r>
              <a:rPr lang="nl-NL" sz="1200" b="1" kern="1200" noProof="0" dirty="0" smtClean="0">
                <a:solidFill>
                  <a:schemeClr val="tx1"/>
                </a:solidFill>
                <a:effectLst/>
                <a:latin typeface="+mj-lt"/>
              </a:rPr>
              <a:t>Foto:</a:t>
            </a:r>
            <a:endParaRPr lang="nl-NL" sz="1200" b="0" kern="1200" noProof="0" dirty="0" smtClean="0">
              <a:solidFill>
                <a:schemeClr val="tx1"/>
              </a:solidFill>
              <a:effectLst/>
              <a:latin typeface="+mj-lt"/>
            </a:endParaRPr>
          </a:p>
          <a:p>
            <a:pPr marL="0" indent="0" fontAlgn="base">
              <a:buFont typeface="+mj-lt"/>
              <a:buNone/>
            </a:pPr>
            <a:r>
              <a:rPr lang="nl-NL" sz="1200" b="0" kern="1200" noProof="0" dirty="0" smtClean="0">
                <a:solidFill>
                  <a:schemeClr val="tx1"/>
                </a:solidFill>
                <a:effectLst/>
                <a:latin typeface="+mj-lt"/>
              </a:rPr>
              <a:t>http://happykidshappyparents.nl/11-vragen-die-zorgen-dat-je-wel-antwoord-krijgt-op-de-vraag-hoe-was-het-op-school/</a:t>
            </a:r>
          </a:p>
        </p:txBody>
      </p:sp>
    </p:spTree>
    <p:extLst>
      <p:ext uri="{BB962C8B-B14F-4D97-AF65-F5344CB8AC3E}">
        <p14:creationId xmlns:p14="http://schemas.microsoft.com/office/powerpoint/2010/main" val="296745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Klik in je presentatie op de afbeelding en bekijk het filmpje op</a:t>
            </a:r>
          </a:p>
          <a:p>
            <a:r>
              <a:rPr lang="nl-NL" dirty="0" smtClean="0"/>
              <a:t>https://www.youtube.com/watch?v=Bn2MTlFvHsg</a:t>
            </a:r>
          </a:p>
          <a:p>
            <a:endParaRPr lang="nl-NL" dirty="0" smtClean="0"/>
          </a:p>
          <a:p>
            <a:r>
              <a:rPr lang="nl-NL" dirty="0" smtClean="0"/>
              <a:t>Benadruk hierbij wel dat het bij informatievaardigheden niet alleen om online informatie gaat!</a:t>
            </a:r>
          </a:p>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a:t>
            </a:fld>
            <a:endParaRPr lang="nl-NL" dirty="0"/>
          </a:p>
        </p:txBody>
      </p:sp>
    </p:spTree>
    <p:extLst>
      <p:ext uri="{BB962C8B-B14F-4D97-AF65-F5344CB8AC3E}">
        <p14:creationId xmlns:p14="http://schemas.microsoft.com/office/powerpoint/2010/main" val="4198103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dirty="0" smtClean="0"/>
              <a:t>De stappen die we met elkaar gaan zetten als jullie overtuigd zijn van het belang van structurele informatievaardigheden</a:t>
            </a:r>
            <a:r>
              <a:rPr lang="nl-NL" baseline="0" dirty="0" smtClean="0"/>
              <a:t> in het onderwijs.</a:t>
            </a:r>
          </a:p>
          <a:p>
            <a:pPr marL="0" indent="0">
              <a:buFont typeface="+mj-lt"/>
              <a:buNone/>
            </a:pPr>
            <a:endParaRPr lang="nl-NL" dirty="0" smtClean="0"/>
          </a:p>
          <a:p>
            <a:pPr marL="0" indent="0">
              <a:buFont typeface="+mj-lt"/>
              <a:buNone/>
            </a:pPr>
            <a:r>
              <a:rPr lang="nl-NL" dirty="0" smtClean="0"/>
              <a:t>1. Situatie, knelpunten en behoeften in kaart brengen.</a:t>
            </a:r>
          </a:p>
          <a:p>
            <a:endParaRPr lang="nl-NL" dirty="0" smtClean="0"/>
          </a:p>
          <a:p>
            <a:pPr marL="0" indent="0">
              <a:buFont typeface="+mj-lt"/>
              <a:buNone/>
            </a:pPr>
            <a:r>
              <a:rPr lang="nl-NL" dirty="0" smtClean="0"/>
              <a:t>2. Plan van aanpak maken.</a:t>
            </a:r>
          </a:p>
          <a:p>
            <a:pPr marL="0" indent="0">
              <a:buFont typeface="+mj-lt"/>
              <a:buNone/>
            </a:pPr>
            <a:endParaRPr lang="nl-NL" dirty="0" smtClean="0"/>
          </a:p>
          <a:p>
            <a:pPr marL="0" indent="0">
              <a:buFont typeface="+mj-lt"/>
              <a:buNone/>
            </a:pPr>
            <a:r>
              <a:rPr lang="nl-NL" dirty="0" smtClean="0"/>
              <a:t>3. Doorlopende ondersteuning bij de uitvoering van het leerplan, en eventuele monitoring en verbetering.</a:t>
            </a:r>
          </a:p>
          <a:p>
            <a:endParaRPr lang="nl-NL" dirty="0"/>
          </a:p>
          <a:p>
            <a:r>
              <a:rPr lang="nl-NL" dirty="0" smtClean="0"/>
              <a:t>Het woord is aan de school!</a:t>
            </a:r>
          </a:p>
          <a:p>
            <a:endParaRPr lang="nl-NL" dirty="0" smtClean="0"/>
          </a:p>
          <a:p>
            <a:pPr fontAlgn="base"/>
            <a:r>
              <a:rPr lang="nl-NL" sz="1200" b="1" kern="1200" dirty="0" smtClean="0">
                <a:solidFill>
                  <a:schemeClr val="tx1"/>
                </a:solidFill>
                <a:effectLst/>
                <a:latin typeface="+mn-lt"/>
                <a:ea typeface="+mn-ea"/>
                <a:cs typeface="+mn-cs"/>
              </a:rPr>
              <a:t>Zie verder</a:t>
            </a:r>
            <a:r>
              <a:rPr lang="nl-NL" sz="1200" b="1" kern="1200" baseline="0" dirty="0" smtClean="0">
                <a:solidFill>
                  <a:schemeClr val="tx1"/>
                </a:solidFill>
                <a:effectLst/>
                <a:latin typeface="+mn-lt"/>
                <a:ea typeface="+mn-ea"/>
                <a:cs typeface="+mn-cs"/>
              </a:rPr>
              <a:t> de S</a:t>
            </a:r>
            <a:r>
              <a:rPr lang="nl-NL" sz="1200" b="1" kern="1200" dirty="0" smtClean="0">
                <a:solidFill>
                  <a:schemeClr val="tx1"/>
                </a:solidFill>
                <a:effectLst/>
                <a:latin typeface="+mn-lt"/>
                <a:ea typeface="+mn-ea"/>
                <a:cs typeface="+mn-cs"/>
              </a:rPr>
              <a:t>prekerstoelichting</a:t>
            </a:r>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20</a:t>
            </a:fld>
            <a:endParaRPr lang="nl-NL"/>
          </a:p>
        </p:txBody>
      </p:sp>
    </p:spTree>
    <p:extLst>
      <p:ext uri="{BB962C8B-B14F-4D97-AF65-F5344CB8AC3E}">
        <p14:creationId xmlns:p14="http://schemas.microsoft.com/office/powerpoint/2010/main" val="130455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b="1" u="sng" dirty="0" smtClean="0"/>
              <a:t>Opmerkingen voor de spreker:</a:t>
            </a:r>
          </a:p>
          <a:p>
            <a:endParaRPr lang="nl-NL" altLang="nl-NL" u="sng" dirty="0" smtClean="0"/>
          </a:p>
          <a:p>
            <a:r>
              <a:rPr lang="nl-NL" altLang="nl-NL" dirty="0" smtClean="0"/>
              <a:t>Bovenstaande punten moeten in ieder geval in je presentatie terugkomen. Hoe je je verhaal precies opbouwt en hoe uitgebreid je op de verschillende</a:t>
            </a:r>
            <a:r>
              <a:rPr lang="nl-NL" altLang="nl-NL" baseline="0" dirty="0" smtClean="0"/>
              <a:t> aspecten in gaat hangt af van </a:t>
            </a:r>
            <a:r>
              <a:rPr lang="nl-NL" altLang="nl-NL" dirty="0" smtClean="0"/>
              <a:t>het kennisniveau van je publiek, het reeds aanwezige draagvlak voor extra aandacht voor informatievaardigheden</a:t>
            </a:r>
            <a:r>
              <a:rPr lang="nl-NL" altLang="nl-NL" baseline="0" dirty="0" smtClean="0"/>
              <a:t> in het curriculum </a:t>
            </a:r>
            <a:r>
              <a:rPr lang="nl-NL" altLang="nl-NL" dirty="0" smtClean="0"/>
              <a:t>en de tijd die je tot je beschikking hebt.</a:t>
            </a:r>
          </a:p>
          <a:p>
            <a:endParaRPr lang="nl-NL" altLang="nl-NL" dirty="0" smtClean="0"/>
          </a:p>
          <a:p>
            <a:r>
              <a:rPr lang="nl-NL" altLang="nl-NL" dirty="0" smtClean="0"/>
              <a:t>Bij de volgende dia’s staan steeds suggesties en achtergronden. Maak hieruit je eigen keuze. Laat eventueel meer of minder onderwerpen/</a:t>
            </a:r>
            <a:r>
              <a:rPr lang="en-US" altLang="nl-NL" noProof="0" dirty="0" smtClean="0"/>
              <a:t>bullets</a:t>
            </a:r>
            <a:r>
              <a:rPr lang="nl-NL" altLang="nl-NL" dirty="0" smtClean="0"/>
              <a:t> op de slides terugkomen. Maak de bullets of slides</a:t>
            </a:r>
            <a:r>
              <a:rPr lang="nl-NL" altLang="nl-NL" baseline="0" dirty="0" smtClean="0"/>
              <a:t> eventueel dynamisch.</a:t>
            </a:r>
            <a:r>
              <a:rPr lang="nl-NL" altLang="nl-NL" dirty="0" smtClean="0"/>
              <a:t> Laat eventueel dia’s weg en voeg dia’s toe naar eigen inzicht.</a:t>
            </a:r>
          </a:p>
          <a:p>
            <a:endParaRPr lang="en-US" altLang="nl-NL" dirty="0" smtClean="0"/>
          </a:p>
          <a:p>
            <a:r>
              <a:rPr lang="nl-NL" altLang="nl-NL" b="1" u="none" noProof="0" dirty="0" smtClean="0"/>
              <a:t>Gebruik bij het voorbereiden</a:t>
            </a:r>
            <a:r>
              <a:rPr lang="nl-NL" altLang="nl-NL" b="1" u="none" baseline="0" noProof="0" dirty="0" smtClean="0"/>
              <a:t> van je presentatie ook de Sprekerstoelichting bij de PowerPoint.</a:t>
            </a:r>
            <a:r>
              <a:rPr lang="nl-NL" altLang="nl-NL" u="none" baseline="0" noProof="0" dirty="0" smtClean="0"/>
              <a:t> Hierin vind je uitgebreidere informatie bij de onderwerpen die op de slides aan bod komen. Hoe beter je bekend bent met die informatie hoe beter je je verhaal kunt vertellen en vragen kunt beantwoorden.</a:t>
            </a:r>
            <a:endParaRPr lang="nl-NL" altLang="nl-NL" u="none" noProof="0" dirty="0" smtClean="0"/>
          </a:p>
          <a:p>
            <a:endParaRPr lang="nl-NL" altLang="nl-NL" dirty="0" smtClean="0"/>
          </a:p>
          <a:p>
            <a:r>
              <a:rPr lang="nl-NL" altLang="nl-NL" dirty="0" smtClean="0"/>
              <a:t>Meer informatie</a:t>
            </a:r>
            <a:r>
              <a:rPr lang="nl-NL" altLang="nl-NL" baseline="0" dirty="0" smtClean="0"/>
              <a:t> over de verschillende onderwerpen die in de slides worden besproken en aanvullende onderwerpen vind je ook in de ‘Kennisverdieping bij het thema informatievaardigheden binnen de Bibliotheek </a:t>
            </a:r>
            <a:r>
              <a:rPr lang="nl-NL" altLang="nl-NL" i="1" baseline="0" dirty="0" smtClean="0"/>
              <a:t>op school’</a:t>
            </a:r>
            <a:r>
              <a:rPr lang="nl-NL" altLang="nl-NL" baseline="0" dirty="0" smtClean="0"/>
              <a:t>’, de brochure ‘Slimmer Zoeken’, en het ‘Stappenplan voor informatievaardigheden binnen de Bibliotheek </a:t>
            </a:r>
            <a:r>
              <a:rPr lang="nl-NL" altLang="nl-NL" i="1" baseline="0" dirty="0" smtClean="0"/>
              <a:t>op school</a:t>
            </a:r>
            <a:r>
              <a:rPr lang="nl-NL" altLang="nl-NL" baseline="0" dirty="0" smtClean="0"/>
              <a:t>’. </a:t>
            </a:r>
          </a:p>
          <a:p>
            <a:endParaRPr lang="nl-NL" altLang="nl-NL" baseline="0" dirty="0" smtClean="0"/>
          </a:p>
          <a:p>
            <a:r>
              <a:rPr lang="nl-NL" altLang="nl-NL" baseline="0" dirty="0" smtClean="0"/>
              <a:t>Alle ondersteunende stukken zijn te vinden in de toolkit van de Bibliotheek </a:t>
            </a:r>
            <a:r>
              <a:rPr lang="nl-NL" altLang="nl-NL" i="1" baseline="0" dirty="0" smtClean="0"/>
              <a:t>op school</a:t>
            </a:r>
            <a:r>
              <a:rPr lang="nl-NL" altLang="nl-NL" baseline="0" dirty="0" smtClean="0"/>
              <a:t>.</a:t>
            </a:r>
            <a:endParaRPr lang="nl-NL" altLang="nl-NL" dirty="0" smtClean="0"/>
          </a:p>
        </p:txBody>
      </p:sp>
      <p:sp>
        <p:nvSpPr>
          <p:cNvPr id="4" name="Tijdelijke aanduiding voor dianummer 3"/>
          <p:cNvSpPr>
            <a:spLocks noGrp="1"/>
          </p:cNvSpPr>
          <p:nvPr>
            <p:ph type="sldNum" sz="quarter" idx="5"/>
          </p:nvPr>
        </p:nvSpPr>
        <p:spPr/>
        <p:txBody>
          <a:bodyPr/>
          <a:lstStyle/>
          <a:p>
            <a:pPr>
              <a:defRPr/>
            </a:pPr>
            <a:fld id="{ED636F0D-B2F2-42FA-9CBE-445B2B4BADDC}" type="slidenum">
              <a:rPr lang="nl-NL" smtClean="0"/>
              <a:pPr>
                <a:defRPr/>
              </a:pPr>
              <a:t>3</a:t>
            </a:fld>
            <a:endParaRPr lang="nl-NL" dirty="0"/>
          </a:p>
        </p:txBody>
      </p:sp>
    </p:spTree>
    <p:extLst>
      <p:ext uri="{BB962C8B-B14F-4D97-AF65-F5344CB8AC3E}">
        <p14:creationId xmlns:p14="http://schemas.microsoft.com/office/powerpoint/2010/main" val="8074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nl-NL" altLang="nl-NL" sz="1200" b="0" dirty="0" smtClean="0">
                <a:latin typeface="+mj-lt"/>
                <a:ea typeface="ＭＳ Ｐゴシック" pitchFamily="34" charset="-128"/>
                <a:cs typeface="Arial" charset="0"/>
              </a:rPr>
              <a:t>Weten hoe je moet leren.</a:t>
            </a:r>
          </a:p>
          <a:p>
            <a:pPr marL="228600" indent="-228600" eaLnBrk="1" hangingPunct="1">
              <a:spcBef>
                <a:spcPct val="0"/>
              </a:spcBef>
              <a:buFont typeface="+mj-lt"/>
              <a:buAutoNum type="arabicPeriod"/>
            </a:pPr>
            <a:endParaRPr lang="nl-NL" altLang="nl-NL" b="0" dirty="0" smtClean="0">
              <a:latin typeface="+mj-lt"/>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nl-NL" altLang="nl-NL" sz="1200" b="0" dirty="0" smtClean="0">
                <a:latin typeface="+mj-lt"/>
                <a:ea typeface="ＭＳ Ｐゴシック" pitchFamily="34" charset="-128"/>
                <a:cs typeface="Arial" charset="0"/>
              </a:rPr>
              <a:t>Zoeken, vinden, beoordelen en verwerken.</a:t>
            </a:r>
            <a:endParaRPr lang="nl-NL" altLang="nl-NL" b="0" dirty="0" smtClean="0">
              <a:latin typeface="+mj-lt"/>
              <a:ea typeface="ＭＳ Ｐゴシック" pitchFamily="34" charset="-128"/>
              <a:cs typeface="Arial" charset="0"/>
            </a:endParaRPr>
          </a:p>
          <a:p>
            <a:pPr marL="171450" indent="-171450" eaLnBrk="1" hangingPunct="1">
              <a:spcBef>
                <a:spcPct val="0"/>
              </a:spcBef>
              <a:buFont typeface="Arial" panose="020B0604020202020204" pitchFamily="34" charset="0"/>
              <a:buChar char="•"/>
            </a:pPr>
            <a:endParaRPr lang="nl-NL" altLang="nl-NL" dirty="0" smtClean="0">
              <a:latin typeface="+mj-lt"/>
            </a:endParaRPr>
          </a:p>
          <a:p>
            <a:pPr marL="0" indent="0" eaLnBrk="1" hangingPunct="1">
              <a:spcBef>
                <a:spcPct val="0"/>
              </a:spcBef>
              <a:buFont typeface="Arial" panose="020B0604020202020204" pitchFamily="34" charset="0"/>
              <a:buNone/>
            </a:pPr>
            <a:r>
              <a:rPr lang="nl-NL" sz="1200" kern="1200" dirty="0" smtClean="0">
                <a:solidFill>
                  <a:schemeClr val="tx1"/>
                </a:solidFill>
                <a:effectLst/>
                <a:latin typeface="+mj-lt"/>
              </a:rPr>
              <a:t>Specifiek voor het primair en voortgezet onderwijs geeft de ALA een nadere beschrijving:</a:t>
            </a:r>
            <a:r>
              <a:rPr lang="nl-NL" sz="1200" kern="1200" baseline="0" dirty="0" smtClean="0">
                <a:solidFill>
                  <a:schemeClr val="tx1"/>
                </a:solidFill>
                <a:effectLst/>
                <a:latin typeface="+mj-lt"/>
              </a:rPr>
              <a:t> Een leerling is informatievaardig als hij of zij in staat is om:</a:t>
            </a:r>
          </a:p>
          <a:p>
            <a:pPr marL="0" indent="0" eaLnBrk="1" hangingPunct="1">
              <a:spcBef>
                <a:spcPct val="0"/>
              </a:spcBef>
              <a:buFont typeface="Arial" panose="020B0604020202020204" pitchFamily="34" charset="0"/>
              <a:buNone/>
            </a:pPr>
            <a:endParaRPr lang="nl-NL" altLang="nl-NL" sz="1200" kern="1200" baseline="0" dirty="0" smtClean="0">
              <a:solidFill>
                <a:schemeClr val="tx1"/>
              </a:solidFill>
              <a:effectLst/>
              <a:latin typeface="+mj-lt"/>
            </a:endParaRPr>
          </a:p>
          <a:p>
            <a:pPr marL="171450" indent="-171450" eaLnBrk="1" hangingPunct="1">
              <a:spcBef>
                <a:spcPct val="0"/>
              </a:spcBef>
              <a:buFont typeface="Arial" panose="020B0604020202020204" pitchFamily="34" charset="0"/>
              <a:buChar char="•"/>
            </a:pPr>
            <a:r>
              <a:rPr lang="nl-NL" altLang="nl-NL" dirty="0" smtClean="0">
                <a:latin typeface="+mj-lt"/>
              </a:rPr>
              <a:t>efficiënt en effectief informatie te zoeken;</a:t>
            </a:r>
          </a:p>
          <a:p>
            <a:pPr marL="171450" indent="-171450" eaLnBrk="1" hangingPunct="1">
              <a:spcBef>
                <a:spcPct val="0"/>
              </a:spcBef>
              <a:buFont typeface="Arial" panose="020B0604020202020204" pitchFamily="34" charset="0"/>
              <a:buChar char="•"/>
            </a:pPr>
            <a:r>
              <a:rPr lang="nl-NL" sz="1200" kern="1200" dirty="0" smtClean="0">
                <a:solidFill>
                  <a:schemeClr val="tx1"/>
                </a:solidFill>
                <a:effectLst/>
                <a:latin typeface="+mj-lt"/>
              </a:rPr>
              <a:t>informatie kritisch en deskundig te beoordelen;</a:t>
            </a:r>
          </a:p>
          <a:p>
            <a:pPr marL="171450" indent="-171450" eaLnBrk="1" hangingPunct="1">
              <a:spcBef>
                <a:spcPct val="0"/>
              </a:spcBef>
              <a:buFont typeface="Arial" panose="020B0604020202020204" pitchFamily="34" charset="0"/>
              <a:buChar char="•"/>
            </a:pPr>
            <a:r>
              <a:rPr lang="nl-NL" altLang="nl-NL" sz="1200" kern="1200" dirty="0" smtClean="0">
                <a:solidFill>
                  <a:schemeClr val="tx1"/>
                </a:solidFill>
                <a:effectLst/>
                <a:latin typeface="+mj-lt"/>
              </a:rPr>
              <a:t>informatie juist en creatief te gebruiken.</a:t>
            </a:r>
          </a:p>
          <a:p>
            <a:pPr marL="171450" indent="-171450" eaLnBrk="1" hangingPunct="1">
              <a:spcBef>
                <a:spcPct val="0"/>
              </a:spcBef>
              <a:buFont typeface="Arial" panose="020B0604020202020204" pitchFamily="34" charset="0"/>
              <a:buChar char="•"/>
            </a:pPr>
            <a:endParaRPr lang="nl-NL" altLang="nl-NL" sz="1200" kern="1200" dirty="0" smtClean="0">
              <a:solidFill>
                <a:schemeClr val="tx1"/>
              </a:solidFill>
              <a:effectLst/>
              <a:latin typeface="+mj-lt"/>
            </a:endParaRPr>
          </a:p>
          <a:p>
            <a:pPr eaLnBrk="1" hangingPunct="1">
              <a:spcBef>
                <a:spcPct val="0"/>
              </a:spcBef>
            </a:pPr>
            <a:r>
              <a:rPr lang="nl-NL" altLang="nl-NL" b="1" dirty="0" smtClean="0">
                <a:latin typeface="+mj-lt"/>
              </a:rPr>
              <a:t>Zie verder</a:t>
            </a:r>
            <a:r>
              <a:rPr lang="nl-NL" altLang="nl-NL" b="1" baseline="0" dirty="0" smtClean="0">
                <a:latin typeface="+mj-lt"/>
              </a:rPr>
              <a:t> de S</a:t>
            </a:r>
            <a:r>
              <a:rPr lang="nl-NL" altLang="nl-NL" b="1" dirty="0" smtClean="0">
                <a:latin typeface="+mj-lt"/>
              </a:rPr>
              <a:t>prekerstoelichting.</a:t>
            </a:r>
          </a:p>
          <a:p>
            <a:pPr eaLnBrk="1" hangingPunct="1">
              <a:spcBef>
                <a:spcPct val="0"/>
              </a:spcBef>
            </a:pPr>
            <a:endParaRPr lang="nl-NL" altLang="nl-NL" sz="1200" b="1" kern="1200" dirty="0" smtClean="0">
              <a:solidFill>
                <a:schemeClr val="tx1"/>
              </a:solidFill>
              <a:effectLst/>
              <a:latin typeface="+mj-lt"/>
            </a:endParaRPr>
          </a:p>
          <a:p>
            <a:pPr eaLnBrk="1" hangingPunct="1">
              <a:spcBef>
                <a:spcPct val="0"/>
              </a:spcBef>
            </a:pPr>
            <a:r>
              <a:rPr lang="nl-NL" altLang="nl-NL" sz="1200" b="1" kern="1200" dirty="0" smtClean="0">
                <a:solidFill>
                  <a:schemeClr val="tx1"/>
                </a:solidFill>
                <a:effectLst/>
                <a:latin typeface="+mj-lt"/>
              </a:rPr>
              <a:t>Foto:</a:t>
            </a:r>
          </a:p>
          <a:p>
            <a:pPr eaLnBrk="1" hangingPunct="1">
              <a:spcBef>
                <a:spcPct val="0"/>
              </a:spcBef>
            </a:pPr>
            <a:r>
              <a:rPr lang="nl-NL" altLang="nl-NL" sz="1200" b="0" kern="1200" dirty="0" smtClean="0">
                <a:solidFill>
                  <a:schemeClr val="tx1"/>
                </a:solidFill>
                <a:effectLst/>
                <a:latin typeface="+mj-lt"/>
              </a:rPr>
              <a:t>http://www.mediawijsheid.nl/informatievaardigheden/</a:t>
            </a:r>
          </a:p>
          <a:p>
            <a:pPr eaLnBrk="1" hangingPunct="1">
              <a:spcBef>
                <a:spcPct val="0"/>
              </a:spcBef>
            </a:pPr>
            <a:endParaRPr lang="nl-NL" altLang="nl-NL" sz="1200" b="1" kern="1200" dirty="0" smtClean="0">
              <a:solidFill>
                <a:schemeClr val="tx1"/>
              </a:solidFill>
              <a:effectLst/>
              <a:latin typeface="+mj-lt"/>
            </a:endParaRPr>
          </a:p>
        </p:txBody>
      </p:sp>
      <p:sp>
        <p:nvSpPr>
          <p:cNvPr id="317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2253-B7F6-40D8-AD56-2D456989964F}" type="slidenum">
              <a:rPr lang="nl-NL" smtClean="0"/>
              <a:pPr fontAlgn="base">
                <a:spcBef>
                  <a:spcPct val="0"/>
                </a:spcBef>
                <a:spcAft>
                  <a:spcPct val="0"/>
                </a:spcAft>
                <a:defRPr/>
              </a:pPr>
              <a:t>4</a:t>
            </a:fld>
            <a:endParaRPr lang="nl-NL" dirty="0" smtClean="0"/>
          </a:p>
        </p:txBody>
      </p:sp>
    </p:spTree>
    <p:extLst>
      <p:ext uri="{BB962C8B-B14F-4D97-AF65-F5344CB8AC3E}">
        <p14:creationId xmlns:p14="http://schemas.microsoft.com/office/powerpoint/2010/main" val="314693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xfrm>
            <a:off x="665963" y="4714714"/>
            <a:ext cx="5330813" cy="4929125"/>
          </a:xfrm>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nl-NL" altLang="nl-NL" dirty="0" smtClean="0">
                <a:ea typeface="ＭＳ Ｐゴシック" pitchFamily="34" charset="-128"/>
                <a:cs typeface="Arial" charset="0"/>
              </a:rPr>
              <a:t>Prestaties op school en tijdens</a:t>
            </a:r>
            <a:r>
              <a:rPr lang="nl-NL" altLang="nl-NL" baseline="0" dirty="0" smtClean="0">
                <a:ea typeface="ＭＳ Ｐゴシック" pitchFamily="34" charset="-128"/>
                <a:cs typeface="Arial" charset="0"/>
              </a:rPr>
              <a:t> studie.</a:t>
            </a:r>
            <a:endParaRPr lang="nl-NL" altLang="nl-NL" dirty="0" smtClean="0">
              <a:ea typeface="ＭＳ Ｐゴシック" pitchFamily="34" charset="-128"/>
              <a:cs typeface="Arial" charset="0"/>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nl-NL" altLang="nl-NL" dirty="0" smtClean="0">
              <a:ea typeface="ＭＳ Ｐゴシック" pitchFamily="34" charset="-128"/>
              <a:cs typeface="Arial" charset="0"/>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nl-NL" altLang="nl-NL" dirty="0" smtClean="0">
                <a:ea typeface="ＭＳ Ｐゴシック" pitchFamily="34" charset="-128"/>
                <a:cs typeface="Arial" charset="0"/>
              </a:rPr>
              <a:t>Brandstof voor leven lang leren.</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nl-NL" altLang="nl-NL" dirty="0" smtClean="0">
              <a:ea typeface="ＭＳ Ｐゴシック" pitchFamily="34" charset="-128"/>
              <a:cs typeface="Arial" charset="0"/>
            </a:endParaRPr>
          </a:p>
          <a:p>
            <a:pPr marL="228600" indent="-228600" eaLnBrk="1" hangingPunct="1">
              <a:spcBef>
                <a:spcPct val="0"/>
              </a:spcBef>
              <a:buFont typeface="+mj-lt"/>
              <a:buAutoNum type="arabicPeriod"/>
            </a:pPr>
            <a:r>
              <a:rPr lang="nl-NL" altLang="nl-NL" dirty="0" smtClean="0">
                <a:ea typeface="ＭＳ Ｐゴシック" pitchFamily="34" charset="-128"/>
                <a:cs typeface="Arial" charset="0"/>
              </a:rPr>
              <a:t>Het gebruik van internet als ‘bron’.</a:t>
            </a:r>
          </a:p>
          <a:p>
            <a:pPr marL="228600" indent="-228600" eaLnBrk="1" hangingPunct="1">
              <a:spcBef>
                <a:spcPct val="0"/>
              </a:spcBef>
              <a:buFont typeface="+mj-lt"/>
              <a:buAutoNum type="arabicPeriod"/>
            </a:pPr>
            <a:endParaRPr lang="nl-NL" altLang="nl-NL" dirty="0" smtClean="0">
              <a:ea typeface="ＭＳ Ｐゴシック" pitchFamily="34" charset="-128"/>
              <a:cs typeface="Arial" charset="0"/>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nl-NL" altLang="nl-NL" dirty="0" smtClean="0">
                <a:ea typeface="ＭＳ Ｐゴシック" pitchFamily="34" charset="-128"/>
                <a:cs typeface="Arial" charset="0"/>
              </a:rPr>
              <a:t>Belangrijk onderdeel van mediawijsheid.</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nl-NL" altLang="nl-NL" dirty="0" smtClean="0">
              <a:ea typeface="ＭＳ Ｐゴシック" pitchFamily="34" charset="-128"/>
              <a:cs typeface="Arial" charset="0"/>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nl-NL" altLang="nl-NL" noProof="0" dirty="0" smtClean="0">
                <a:ea typeface="ＭＳ Ｐゴシック" pitchFamily="34" charset="-128"/>
                <a:cs typeface="Arial" charset="0"/>
              </a:rPr>
              <a:t>Onderdeel</a:t>
            </a:r>
            <a:r>
              <a:rPr lang="nl-NL" altLang="nl-NL" dirty="0" smtClean="0">
                <a:ea typeface="ＭＳ Ｐゴシック" pitchFamily="34" charset="-128"/>
                <a:cs typeface="Arial" charset="0"/>
              </a:rPr>
              <a:t> van de 21ste </a:t>
            </a:r>
            <a:r>
              <a:rPr lang="nl-NL" altLang="nl-NL" dirty="0" err="1" smtClean="0">
                <a:ea typeface="ＭＳ Ｐゴシック" pitchFamily="34" charset="-128"/>
                <a:cs typeface="Arial" charset="0"/>
              </a:rPr>
              <a:t>eeuwse</a:t>
            </a:r>
            <a:r>
              <a:rPr lang="nl-NL" altLang="nl-NL" dirty="0" smtClean="0">
                <a:ea typeface="ＭＳ Ｐゴシック" pitchFamily="34" charset="-128"/>
                <a:cs typeface="Arial" charset="0"/>
              </a:rPr>
              <a:t> vaardigheden (zie volgende dia).</a:t>
            </a:r>
          </a:p>
          <a:p>
            <a:pPr marR="0" algn="l" defTabSz="914400" rtl="0" eaLnBrk="0" fontAlgn="base" latinLnBrk="0" hangingPunct="0">
              <a:lnSpc>
                <a:spcPct val="100000"/>
              </a:lnSpc>
              <a:spcBef>
                <a:spcPct val="30000"/>
              </a:spcBef>
              <a:spcAft>
                <a:spcPct val="0"/>
              </a:spcAft>
              <a:buClrTx/>
              <a:buSzTx/>
              <a:tabLst/>
              <a:defRPr/>
            </a:pPr>
            <a:endParaRPr lang="nl-NL" altLang="nl-NL" dirty="0" smtClean="0">
              <a:ea typeface="ＭＳ Ｐゴシック" pitchFamily="34" charset="-128"/>
              <a:cs typeface="Arial" charset="0"/>
            </a:endParaRPr>
          </a:p>
          <a:p>
            <a:pPr marR="0" algn="l" defTabSz="914400" rtl="0" eaLnBrk="0" fontAlgn="base" latinLnBrk="0" hangingPunct="0">
              <a:lnSpc>
                <a:spcPct val="100000"/>
              </a:lnSpc>
              <a:spcBef>
                <a:spcPct val="30000"/>
              </a:spcBef>
              <a:spcAft>
                <a:spcPct val="0"/>
              </a:spcAft>
              <a:buClrTx/>
              <a:buSzTx/>
              <a:tabLst/>
              <a:defRPr/>
            </a:pPr>
            <a:r>
              <a:rPr lang="nl-NL" altLang="nl-NL" b="1" dirty="0" smtClean="0">
                <a:ea typeface="ＭＳ Ｐゴシック" pitchFamily="34" charset="-128"/>
                <a:cs typeface="Arial" charset="0"/>
              </a:rPr>
              <a:t>Zie verder</a:t>
            </a:r>
            <a:r>
              <a:rPr lang="nl-NL" altLang="nl-NL" b="1" baseline="0" dirty="0" smtClean="0">
                <a:ea typeface="ＭＳ Ｐゴシック" pitchFamily="34" charset="-128"/>
                <a:cs typeface="Arial" charset="0"/>
              </a:rPr>
              <a:t> de S</a:t>
            </a:r>
            <a:r>
              <a:rPr lang="nl-NL" altLang="nl-NL" b="1" dirty="0" smtClean="0">
                <a:ea typeface="ＭＳ Ｐゴシック" pitchFamily="34" charset="-128"/>
                <a:cs typeface="Arial" charset="0"/>
              </a:rPr>
              <a:t>prekerstoelichting.</a:t>
            </a:r>
          </a:p>
          <a:p>
            <a:pPr marR="0" algn="l" defTabSz="914400" rtl="0" eaLnBrk="0" fontAlgn="base" latinLnBrk="0" hangingPunct="0">
              <a:lnSpc>
                <a:spcPct val="100000"/>
              </a:lnSpc>
              <a:spcBef>
                <a:spcPct val="30000"/>
              </a:spcBef>
              <a:spcAft>
                <a:spcPct val="0"/>
              </a:spcAft>
              <a:buClrTx/>
              <a:buSzTx/>
              <a:tabLst/>
              <a:defRPr/>
            </a:pPr>
            <a:endParaRPr lang="nl-NL" altLang="nl-NL" b="1" dirty="0" smtClean="0">
              <a:ea typeface="ＭＳ Ｐゴシック" pitchFamily="34" charset="-128"/>
              <a:cs typeface="Arial" charset="0"/>
            </a:endParaRPr>
          </a:p>
          <a:p>
            <a:pPr marR="0" algn="l" defTabSz="914400" rtl="0" eaLnBrk="0" fontAlgn="base" latinLnBrk="0" hangingPunct="0">
              <a:lnSpc>
                <a:spcPct val="100000"/>
              </a:lnSpc>
              <a:spcBef>
                <a:spcPct val="30000"/>
              </a:spcBef>
              <a:spcAft>
                <a:spcPct val="0"/>
              </a:spcAft>
              <a:buClrTx/>
              <a:buSzTx/>
              <a:tabLst/>
              <a:defRPr/>
            </a:pPr>
            <a:r>
              <a:rPr lang="nl-NL" altLang="nl-NL" b="1" dirty="0" smtClean="0">
                <a:ea typeface="ＭＳ Ｐゴシック" pitchFamily="34" charset="-128"/>
                <a:cs typeface="Arial" charset="0"/>
              </a:rPr>
              <a:t>Foto’s:</a:t>
            </a:r>
          </a:p>
          <a:p>
            <a:pPr marR="0" algn="l" defTabSz="914400" rtl="0" eaLnBrk="0" fontAlgn="base" latinLnBrk="0" hangingPunct="0">
              <a:lnSpc>
                <a:spcPct val="100000"/>
              </a:lnSpc>
              <a:spcBef>
                <a:spcPct val="30000"/>
              </a:spcBef>
              <a:spcAft>
                <a:spcPct val="0"/>
              </a:spcAft>
              <a:buClrTx/>
              <a:buSzTx/>
              <a:tabLst/>
              <a:defRPr/>
            </a:pPr>
            <a:r>
              <a:rPr lang="nl-NL" altLang="nl-NL" b="0" dirty="0" smtClean="0">
                <a:ea typeface="ＭＳ Ｐゴシック" pitchFamily="34" charset="-128"/>
                <a:cs typeface="Arial" charset="0"/>
              </a:rPr>
              <a:t>http://www.oudersvannu.nl/nieuws/actueel/genen-bepalen-schoolprestaties/</a:t>
            </a:r>
          </a:p>
          <a:p>
            <a:pPr marR="0" algn="l" defTabSz="914400" rtl="0" eaLnBrk="0" fontAlgn="base" latinLnBrk="0" hangingPunct="0">
              <a:lnSpc>
                <a:spcPct val="100000"/>
              </a:lnSpc>
              <a:spcBef>
                <a:spcPct val="30000"/>
              </a:spcBef>
              <a:spcAft>
                <a:spcPct val="0"/>
              </a:spcAft>
              <a:buClrTx/>
              <a:buSzTx/>
              <a:tabLst/>
              <a:defRPr/>
            </a:pPr>
            <a:r>
              <a:rPr lang="nl-NL" altLang="nl-NL" b="0" dirty="0" smtClean="0">
                <a:ea typeface="ＭＳ Ｐゴシック" pitchFamily="34" charset="-128"/>
                <a:cs typeface="Arial" charset="0"/>
              </a:rPr>
              <a:t>http://www.autoweek.nl/nieuws/22595/vraag-naar-brandstof-daalt</a:t>
            </a:r>
          </a:p>
          <a:p>
            <a:pPr marR="0" algn="l" defTabSz="914400" rtl="0" eaLnBrk="0" fontAlgn="base" latinLnBrk="0" hangingPunct="0">
              <a:lnSpc>
                <a:spcPct val="100000"/>
              </a:lnSpc>
              <a:spcBef>
                <a:spcPct val="30000"/>
              </a:spcBef>
              <a:spcAft>
                <a:spcPct val="0"/>
              </a:spcAft>
              <a:buClrTx/>
              <a:buSzTx/>
              <a:tabLst/>
              <a:defRPr/>
            </a:pPr>
            <a:r>
              <a:rPr lang="nl-NL" altLang="nl-NL" b="0" dirty="0" smtClean="0">
                <a:ea typeface="ＭＳ Ｐゴシック" pitchFamily="34" charset="-128"/>
                <a:cs typeface="Arial" charset="0"/>
              </a:rPr>
              <a:t>http://www.aquacristal.nl/koolzuurhoudend-water/</a:t>
            </a:r>
          </a:p>
          <a:p>
            <a:pPr marR="0" algn="l" defTabSz="914400" rtl="0" eaLnBrk="0" fontAlgn="base" latinLnBrk="0" hangingPunct="0">
              <a:lnSpc>
                <a:spcPct val="100000"/>
              </a:lnSpc>
              <a:spcBef>
                <a:spcPct val="30000"/>
              </a:spcBef>
              <a:spcAft>
                <a:spcPct val="0"/>
              </a:spcAft>
              <a:buClrTx/>
              <a:buSzTx/>
              <a:tabLst/>
              <a:defRPr/>
            </a:pPr>
            <a:r>
              <a:rPr lang="nl-NL" altLang="nl-NL" b="0" dirty="0" smtClean="0">
                <a:ea typeface="ＭＳ Ｐゴシック" pitchFamily="34" charset="-128"/>
                <a:cs typeface="Arial" charset="0"/>
              </a:rPr>
              <a:t>http://www.celeritas.nl/mediawijsheid/ </a:t>
            </a:r>
          </a:p>
        </p:txBody>
      </p:sp>
    </p:spTree>
    <p:extLst>
      <p:ext uri="{BB962C8B-B14F-4D97-AF65-F5344CB8AC3E}">
        <p14:creationId xmlns:p14="http://schemas.microsoft.com/office/powerpoint/2010/main" val="296745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altLang="nl-NL" sz="1200" b="1" i="0" u="sng" strike="noStrike" kern="1200" cap="none" spc="0" normalizeH="0" baseline="0" noProof="0" dirty="0" smtClean="0">
                <a:ln>
                  <a:noFill/>
                </a:ln>
                <a:solidFill>
                  <a:prstClr val="black"/>
                </a:solidFill>
                <a:effectLst/>
                <a:uLnTx/>
                <a:uFillTx/>
                <a:latin typeface="+mn-lt"/>
                <a:ea typeface="+mn-ea"/>
                <a:cs typeface="+mn-cs"/>
              </a:rPr>
              <a:t>Opmerking voor de spreker</a:t>
            </a:r>
            <a:r>
              <a:rPr kumimoji="0" lang="nl-NL" altLang="nl-NL" sz="1200" b="0" i="0" u="none" strike="noStrike" kern="1200" cap="none" spc="0" normalizeH="0" baseline="0" noProof="0" dirty="0" smtClean="0">
                <a:ln>
                  <a:noFill/>
                </a:ln>
                <a:solidFill>
                  <a:prstClr val="black"/>
                </a:solidFill>
                <a:effectLst/>
                <a:uLnTx/>
                <a:uFillTx/>
                <a:latin typeface="+mn-lt"/>
                <a:ea typeface="+mn-ea"/>
                <a:cs typeface="+mn-cs"/>
              </a:rPr>
              <a:t>: </a:t>
            </a:r>
            <a:r>
              <a:rPr lang="nl-NL" noProof="0" dirty="0" smtClean="0"/>
              <a:t>Deze dia kan eventueel aansluitend</a:t>
            </a:r>
            <a:r>
              <a:rPr lang="nl-NL" baseline="0" noProof="0" dirty="0" smtClean="0"/>
              <a:t> </a:t>
            </a:r>
            <a:r>
              <a:rPr lang="nl-NL" noProof="0" dirty="0" smtClean="0"/>
              <a:t>getoond worden bij de uitleg over het belang van informatievaardigheden</a:t>
            </a:r>
            <a:r>
              <a:rPr lang="nl-NL" baseline="0" noProof="0" dirty="0" smtClean="0"/>
              <a:t> in de vorige dia.</a:t>
            </a:r>
            <a:endParaRPr lang="nl-NL" noProof="0" dirty="0" smtClean="0"/>
          </a:p>
          <a:p>
            <a:endParaRPr lang="en-US" dirty="0" smtClean="0"/>
          </a:p>
          <a:p>
            <a:r>
              <a:rPr lang="nl-NL" sz="1200" kern="1200" dirty="0" smtClean="0">
                <a:solidFill>
                  <a:schemeClr val="tx1"/>
                </a:solidFill>
                <a:effectLst/>
                <a:latin typeface="+mn-lt"/>
                <a:ea typeface="+mn-ea"/>
                <a:cs typeface="+mn-cs"/>
              </a:rPr>
              <a:t>In het model van SLO en Kennisnet worden elf 21</a:t>
            </a:r>
            <a:r>
              <a:rPr lang="nl-NL" sz="1200" kern="1200" baseline="30000" dirty="0" smtClean="0">
                <a:solidFill>
                  <a:schemeClr val="tx1"/>
                </a:solidFill>
                <a:effectLst/>
                <a:latin typeface="+mn-lt"/>
                <a:ea typeface="+mn-ea"/>
                <a:cs typeface="+mn-cs"/>
              </a:rPr>
              <a:t>ste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eeuwse</a:t>
            </a:r>
            <a:r>
              <a:rPr lang="nl-NL" sz="1200" kern="1200" dirty="0" smtClean="0">
                <a:solidFill>
                  <a:schemeClr val="tx1"/>
                </a:solidFill>
                <a:effectLst/>
                <a:latin typeface="+mn-lt"/>
                <a:ea typeface="+mn-ea"/>
                <a:cs typeface="+mn-cs"/>
              </a:rPr>
              <a:t> vaardigheden beschreven die leerlingen in hun latere leven nodig hebben</a:t>
            </a:r>
            <a:r>
              <a:rPr lang="nl-NL" sz="1200" kern="1200" baseline="0" dirty="0" smtClean="0">
                <a:solidFill>
                  <a:schemeClr val="tx1"/>
                </a:solidFill>
                <a:effectLst/>
                <a:latin typeface="+mn-lt"/>
                <a:ea typeface="+mn-ea"/>
                <a:cs typeface="+mn-cs"/>
              </a:rPr>
              <a:t> en</a:t>
            </a:r>
            <a:r>
              <a:rPr lang="nl-NL" sz="1200" kern="1200" dirty="0" smtClean="0">
                <a:solidFill>
                  <a:schemeClr val="tx1"/>
                </a:solidFill>
                <a:effectLst/>
                <a:latin typeface="+mn-lt"/>
                <a:ea typeface="+mn-ea"/>
                <a:cs typeface="+mn-cs"/>
              </a:rPr>
              <a:t> die ze zich nu in het onderwijs eigen moeten gaan maken.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gaat om vaardigheden als 'kritisch denken', 'creatief denken', '</a:t>
            </a:r>
            <a:r>
              <a:rPr lang="nl-NL" sz="1200" kern="1200" dirty="0" err="1" smtClean="0">
                <a:solidFill>
                  <a:schemeClr val="tx1"/>
                </a:solidFill>
                <a:effectLst/>
                <a:latin typeface="+mn-lt"/>
                <a:ea typeface="+mn-ea"/>
                <a:cs typeface="+mn-cs"/>
              </a:rPr>
              <a:t>probleemoplossen</a:t>
            </a:r>
            <a:r>
              <a:rPr lang="nl-NL" sz="1200" kern="1200" dirty="0" smtClean="0">
                <a:solidFill>
                  <a:schemeClr val="tx1"/>
                </a:solidFill>
                <a:effectLst/>
                <a:latin typeface="+mn-lt"/>
                <a:ea typeface="+mn-ea"/>
                <a:cs typeface="+mn-cs"/>
              </a:rPr>
              <a:t>',  ‘ICT-basisvaardigheden', 'informatievaardigheden' en '</a:t>
            </a:r>
            <a:r>
              <a:rPr lang="nl-NL" sz="1200" kern="1200" dirty="0" err="1" smtClean="0">
                <a:solidFill>
                  <a:schemeClr val="tx1"/>
                </a:solidFill>
                <a:effectLst/>
                <a:latin typeface="+mn-lt"/>
                <a:ea typeface="+mn-ea"/>
                <a:cs typeface="+mn-cs"/>
              </a:rPr>
              <a:t>computational</a:t>
            </a:r>
            <a:r>
              <a:rPr lang="nl-NL" sz="1200" kern="1200" dirty="0" smtClean="0">
                <a:solidFill>
                  <a:schemeClr val="tx1"/>
                </a:solidFill>
                <a:effectLst/>
                <a:latin typeface="+mn-lt"/>
                <a:ea typeface="+mn-ea"/>
                <a:cs typeface="+mn-cs"/>
              </a:rPr>
              <a:t> thinking'.</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belangrijk verschil met een eerder model van SLO</a:t>
            </a:r>
            <a:r>
              <a:rPr lang="nl-NL" sz="1200" kern="1200" baseline="0" dirty="0" smtClean="0">
                <a:solidFill>
                  <a:schemeClr val="tx1"/>
                </a:solidFill>
                <a:effectLst/>
                <a:latin typeface="+mn-lt"/>
                <a:ea typeface="+mn-ea"/>
                <a:cs typeface="+mn-cs"/>
              </a:rPr>
              <a:t> en Kennisnet,</a:t>
            </a:r>
            <a:r>
              <a:rPr lang="nl-NL" sz="1200" kern="1200" dirty="0" smtClean="0">
                <a:solidFill>
                  <a:schemeClr val="tx1"/>
                </a:solidFill>
                <a:effectLst/>
                <a:latin typeface="+mn-lt"/>
                <a:ea typeface="+mn-ea"/>
                <a:cs typeface="+mn-cs"/>
              </a:rPr>
              <a:t> is dat het onderwerp 'digitale geletterdheid‘</a:t>
            </a:r>
            <a:r>
              <a:rPr lang="nl-NL" sz="1200" kern="1200" baseline="0" dirty="0" smtClean="0">
                <a:solidFill>
                  <a:schemeClr val="tx1"/>
                </a:solidFill>
                <a:effectLst/>
                <a:latin typeface="+mn-lt"/>
                <a:ea typeface="+mn-ea"/>
                <a:cs typeface="+mn-cs"/>
              </a:rPr>
              <a:t> nu is uitgesplitst in zijn componenten.</a:t>
            </a:r>
            <a:r>
              <a:rPr lang="nl-NL" sz="1200" kern="1200" dirty="0" smtClean="0">
                <a:solidFill>
                  <a:schemeClr val="tx1"/>
                </a:solidFill>
                <a:effectLst/>
                <a:latin typeface="+mn-lt"/>
                <a:ea typeface="+mn-ea"/>
                <a:cs typeface="+mn-cs"/>
              </a:rPr>
              <a:t>  Digitale geletterdheid is het geheel van ICT-(basis)vaardigheden, mediawijsheid, informatievaardigheden en </a:t>
            </a:r>
            <a:r>
              <a:rPr lang="nl-NL" sz="1200" kern="1200" dirty="0" err="1" smtClean="0">
                <a:solidFill>
                  <a:schemeClr val="tx1"/>
                </a:solidFill>
                <a:effectLst/>
                <a:latin typeface="+mn-lt"/>
                <a:ea typeface="+mn-ea"/>
                <a:cs typeface="+mn-cs"/>
              </a:rPr>
              <a:t>computational</a:t>
            </a:r>
            <a:r>
              <a:rPr lang="nl-NL" sz="1200" kern="1200" dirty="0" smtClean="0">
                <a:solidFill>
                  <a:schemeClr val="tx1"/>
                </a:solidFill>
                <a:effectLst/>
                <a:latin typeface="+mn-lt"/>
                <a:ea typeface="+mn-ea"/>
                <a:cs typeface="+mn-cs"/>
              </a:rPr>
              <a:t> thinking. Deze vaardigheden zijn in het nieuwe model allemaal expliciet benoemd. Hiermee wordt het belang van deze vaardigheden onderstreept.</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Kijk voor meer informatie over alle vaardigheden in deze </a:t>
            </a:r>
            <a:r>
              <a:rPr lang="nl-NL" sz="1200" kern="1200" dirty="0" err="1" smtClean="0">
                <a:solidFill>
                  <a:schemeClr val="tx1"/>
                </a:solidFill>
                <a:effectLst/>
                <a:latin typeface="+mn-lt"/>
                <a:ea typeface="+mn-ea"/>
                <a:cs typeface="+mn-cs"/>
              </a:rPr>
              <a:t>infographic</a:t>
            </a:r>
            <a:r>
              <a:rPr lang="nl-NL" sz="1200" kern="1200" dirty="0" smtClean="0">
                <a:solidFill>
                  <a:schemeClr val="tx1"/>
                </a:solidFill>
                <a:effectLst/>
                <a:latin typeface="+mn-lt"/>
                <a:ea typeface="+mn-ea"/>
                <a:cs typeface="+mn-cs"/>
              </a:rPr>
              <a:t> op http://curriculumvandetoekomst.slo.nl/21e-eeuwse-vaardigheden.</a:t>
            </a:r>
          </a:p>
          <a:p>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6</a:t>
            </a:fld>
            <a:endParaRPr lang="nl-NL"/>
          </a:p>
        </p:txBody>
      </p:sp>
    </p:spTree>
    <p:extLst>
      <p:ext uri="{BB962C8B-B14F-4D97-AF65-F5344CB8AC3E}">
        <p14:creationId xmlns:p14="http://schemas.microsoft.com/office/powerpoint/2010/main" val="235854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 typeface="+mj-lt"/>
              <a:buAutoNum type="arabicPeriod"/>
            </a:pPr>
            <a:r>
              <a:rPr lang="nl-NL" altLang="nl-NL" sz="1200" dirty="0" smtClean="0">
                <a:latin typeface="+mj-lt"/>
                <a:ea typeface="ＭＳ Ｐゴシック" pitchFamily="34" charset="-128"/>
                <a:cs typeface="Arial" charset="0"/>
              </a:rPr>
              <a:t>Om</a:t>
            </a:r>
            <a:r>
              <a:rPr lang="nl-NL" altLang="nl-NL" sz="1200" baseline="0" dirty="0" smtClean="0">
                <a:latin typeface="+mj-lt"/>
                <a:ea typeface="ＭＳ Ｐゴシック" pitchFamily="34" charset="-128"/>
                <a:cs typeface="Arial" charset="0"/>
              </a:rPr>
              <a:t> op de juiste wijze met informatievraagstukken om te kunnen gaan moeten leerlingen zich een </a:t>
            </a:r>
            <a:r>
              <a:rPr lang="nl-NL" altLang="nl-NL" sz="1200" b="1" baseline="0" dirty="0" smtClean="0">
                <a:latin typeface="+mj-lt"/>
                <a:ea typeface="ＭＳ Ｐゴシック" pitchFamily="34" charset="-128"/>
                <a:cs typeface="Arial" charset="0"/>
              </a:rPr>
              <a:t>procesmatige aanpak </a:t>
            </a:r>
            <a:r>
              <a:rPr lang="nl-NL" altLang="nl-NL" sz="1200" baseline="0" dirty="0" smtClean="0">
                <a:latin typeface="+mj-lt"/>
                <a:ea typeface="ＭＳ Ｐゴシック" pitchFamily="34" charset="-128"/>
                <a:cs typeface="Arial" charset="0"/>
              </a:rPr>
              <a:t>eigen maken.</a:t>
            </a:r>
          </a:p>
          <a:p>
            <a:pPr marL="228600" indent="-228600" eaLnBrk="1" hangingPunct="1">
              <a:buFont typeface="+mj-lt"/>
              <a:buAutoNum type="arabicPeriod"/>
            </a:pPr>
            <a:endParaRPr lang="nl-NL" altLang="nl-NL" sz="1200" baseline="0" dirty="0" smtClean="0">
              <a:latin typeface="+mj-lt"/>
              <a:ea typeface="ＭＳ Ｐゴシック" pitchFamily="34" charset="-128"/>
              <a:cs typeface="Arial" charset="0"/>
            </a:endParaRPr>
          </a:p>
          <a:p>
            <a:pPr marL="228600" indent="-228600" eaLnBrk="1" hangingPunct="1">
              <a:buFont typeface="+mj-lt"/>
              <a:buAutoNum type="arabicPeriod"/>
            </a:pPr>
            <a:r>
              <a:rPr lang="nl-NL" altLang="nl-NL" sz="1200" baseline="0" dirty="0" smtClean="0">
                <a:latin typeface="+mj-lt"/>
                <a:ea typeface="ＭＳ Ｐゴシック" pitchFamily="34" charset="-128"/>
                <a:cs typeface="Arial" charset="0"/>
              </a:rPr>
              <a:t>Een specifiek toepassingsgebied van informatievaardigheden is het gebruik van internet. Internet biedt met zijn overweldigende aanbod van informatie en ondoorzichtige, eigen structuur een uitdaging die om </a:t>
            </a:r>
            <a:r>
              <a:rPr lang="nl-NL" altLang="nl-NL" sz="1200" b="1" baseline="0" dirty="0" smtClean="0">
                <a:latin typeface="+mj-lt"/>
                <a:ea typeface="ＭＳ Ｐゴシック" pitchFamily="34" charset="-128"/>
                <a:cs typeface="Arial" charset="0"/>
              </a:rPr>
              <a:t>specifieke deelvaardigheden </a:t>
            </a:r>
            <a:r>
              <a:rPr lang="nl-NL" altLang="nl-NL" sz="1200" baseline="0" dirty="0" smtClean="0">
                <a:latin typeface="+mj-lt"/>
                <a:ea typeface="ＭＳ Ｐゴシック" pitchFamily="34" charset="-128"/>
                <a:cs typeface="Arial" charset="0"/>
              </a:rPr>
              <a:t>vraagt. </a:t>
            </a:r>
          </a:p>
          <a:p>
            <a:pPr marL="228600" indent="-228600" eaLnBrk="1" hangingPunct="1">
              <a:buFont typeface="+mj-lt"/>
              <a:buAutoNum type="arabicPeriod"/>
            </a:pPr>
            <a:endParaRPr lang="nl-NL" altLang="nl-NL" sz="1200" baseline="0" dirty="0" smtClean="0">
              <a:latin typeface="+mj-lt"/>
              <a:ea typeface="ＭＳ Ｐゴシック" pitchFamily="34" charset="-128"/>
              <a:cs typeface="Arial" charset="0"/>
            </a:endParaRPr>
          </a:p>
          <a:p>
            <a:pPr marL="228600" indent="-228600" eaLnBrk="1" hangingPunct="1">
              <a:buFont typeface="+mj-lt"/>
              <a:buAutoNum type="arabicPeriod"/>
            </a:pPr>
            <a:r>
              <a:rPr lang="nl-NL" altLang="nl-NL" sz="1200" baseline="0" dirty="0" smtClean="0">
                <a:latin typeface="+mj-lt"/>
                <a:ea typeface="ＭＳ Ｐゴシック" pitchFamily="34" charset="-128"/>
                <a:cs typeface="Arial" charset="0"/>
              </a:rPr>
              <a:t>Voor het juist toepassen van zowel de procesmatige aanpak als vaardigheden voor het beoordelen van informatie op internet dienen leerlingen bovendien over een aantal </a:t>
            </a:r>
            <a:r>
              <a:rPr lang="nl-NL" altLang="nl-NL" sz="1200" b="1" baseline="0" dirty="0" smtClean="0">
                <a:latin typeface="+mj-lt"/>
                <a:ea typeface="ＭＳ Ｐゴシック" pitchFamily="34" charset="-128"/>
                <a:cs typeface="Arial" charset="0"/>
              </a:rPr>
              <a:t>onderliggende vaardigheden </a:t>
            </a:r>
            <a:r>
              <a:rPr lang="nl-NL" altLang="nl-NL" sz="1200" baseline="0" dirty="0" smtClean="0">
                <a:latin typeface="+mj-lt"/>
                <a:ea typeface="ＭＳ Ｐゴシック" pitchFamily="34" charset="-128"/>
                <a:cs typeface="Arial" charset="0"/>
              </a:rPr>
              <a:t>te beschikken.</a:t>
            </a:r>
          </a:p>
          <a:p>
            <a:pPr eaLnBrk="1" hangingPunct="1"/>
            <a:endParaRPr lang="nl-NL" altLang="nl-NL" sz="1200" baseline="0" dirty="0" smtClean="0">
              <a:latin typeface="+mj-lt"/>
              <a:ea typeface="ＭＳ Ｐゴシック" pitchFamily="34" charset="-128"/>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l-NL" sz="1200" kern="1200" dirty="0" smtClean="0">
                <a:solidFill>
                  <a:schemeClr val="tx1"/>
                </a:solidFill>
                <a:effectLst/>
                <a:latin typeface="+mj-lt"/>
              </a:rPr>
              <a:t>Opmerking voor de spreker: Eventueel</a:t>
            </a:r>
            <a:r>
              <a:rPr lang="nl-NL" sz="1200" kern="1200" baseline="0" dirty="0" smtClean="0">
                <a:solidFill>
                  <a:schemeClr val="tx1"/>
                </a:solidFill>
                <a:effectLst/>
                <a:latin typeface="+mj-lt"/>
              </a:rPr>
              <a:t> kan het onderdeel ‘onderliggende vaardigheden’ uit de presentatie worden gelaten.</a:t>
            </a:r>
            <a:endParaRPr lang="nl-NL" sz="1200" kern="1200" dirty="0" smtClean="0">
              <a:solidFill>
                <a:schemeClr val="tx1"/>
              </a:solidFill>
              <a:effectLst/>
              <a:latin typeface="+mj-lt"/>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nl-NL" altLang="nl-NL" sz="1200" b="1" dirty="0" smtClean="0">
              <a:latin typeface="+mj-lt"/>
              <a:ea typeface="ＭＳ Ｐゴシック" pitchFamily="34" charset="-128"/>
              <a:cs typeface="Arial" charset="0"/>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altLang="nl-NL" sz="1200" b="1" dirty="0" smtClean="0">
                <a:latin typeface="+mj-lt"/>
                <a:ea typeface="ＭＳ Ｐゴシック" pitchFamily="34" charset="-128"/>
                <a:cs typeface="Arial" charset="0"/>
              </a:rPr>
              <a:t>Foto’s:</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altLang="nl-NL" sz="1200" b="0" dirty="0" smtClean="0">
                <a:latin typeface="+mj-lt"/>
                <a:ea typeface="ＭＳ Ｐゴシック" pitchFamily="34" charset="-128"/>
                <a:cs typeface="Arial" charset="0"/>
              </a:rPr>
              <a:t>http://www.managementbase.com/kennisitems/procesmodellering-de-methode-om-bedrijfsprocessen-in-kaart-te-brengen/</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altLang="nl-NL" sz="1200" b="0" dirty="0" smtClean="0">
                <a:latin typeface="+mj-lt"/>
                <a:ea typeface="ＭＳ Ｐゴシック" pitchFamily="34" charset="-128"/>
                <a:cs typeface="Arial" charset="0"/>
              </a:rPr>
              <a:t>http://amweb.nl/branche-724322/tevreden-nl-gaat-adviseurs-beoordelen</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altLang="nl-NL" sz="1200" b="0" dirty="0" smtClean="0">
                <a:latin typeface="+mj-lt"/>
                <a:ea typeface="ＭＳ Ｐゴシック" pitchFamily="34" charset="-128"/>
                <a:cs typeface="Arial" charset="0"/>
              </a:rPr>
              <a:t>http://nl.dice.com/technieuws/top-5-vaardigheden-waar-toekomst-zit/</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nl-NL" altLang="nl-NL" sz="1200" b="1" dirty="0" smtClean="0">
              <a:latin typeface="+mj-lt"/>
              <a:ea typeface="ＭＳ Ｐゴシック" pitchFamily="34" charset="-128"/>
              <a:cs typeface="Arial" charset="0"/>
            </a:endParaRPr>
          </a:p>
        </p:txBody>
      </p:sp>
    </p:spTree>
    <p:extLst>
      <p:ext uri="{BB962C8B-B14F-4D97-AF65-F5344CB8AC3E}">
        <p14:creationId xmlns:p14="http://schemas.microsoft.com/office/powerpoint/2010/main" val="296745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altLang="nl-NL" sz="1200" b="0" dirty="0" smtClean="0">
                <a:latin typeface="+mj-lt"/>
                <a:ea typeface="ＭＳ Ｐゴシック" pitchFamily="34" charset="-128"/>
                <a:cs typeface="Arial" charset="0"/>
              </a:rPr>
              <a:t>Of iemand informatievaardig is komt feitelijk tot uiting in de wijze waarop iemand omgaat met informatievraagstukken. Belangrijk kenmerk van een goede omgang met informatievraagstukken is het hanteren van een procesmatige aanpak. Hiervoor worden in de praktijk verschillende maar vergelijkbare stappenplannen gebruikt.</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nl-NL" sz="1200" b="0" dirty="0" smtClean="0">
              <a:latin typeface="+mj-lt"/>
              <a:ea typeface="ＭＳ Ｐゴシック" pitchFamily="34" charset="-128"/>
              <a:cs typeface="Arial" charset="0"/>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altLang="nl-NL" sz="1200" b="1" dirty="0" smtClean="0">
                <a:latin typeface="+mj-lt"/>
                <a:ea typeface="ＭＳ Ｐゴシック" pitchFamily="34" charset="-128"/>
                <a:cs typeface="Arial" charset="0"/>
              </a:rPr>
              <a:t>We brengen hier 2 modellen onder de aandacht.</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nl-NL" sz="1200" b="1" dirty="0" smtClean="0">
              <a:latin typeface="+mj-lt"/>
              <a:ea typeface="ＭＳ Ｐゴシック" pitchFamily="34" charset="-128"/>
              <a:cs typeface="Arial" charset="0"/>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1200" kern="1200" dirty="0" smtClean="0">
                <a:solidFill>
                  <a:schemeClr val="tx1"/>
                </a:solidFill>
                <a:effectLst/>
                <a:latin typeface="+mj-lt"/>
              </a:rPr>
              <a:t>Het belangrijkste en meest gebruikte stappenplan: het door Michael Eisenberg en Robert </a:t>
            </a:r>
            <a:r>
              <a:rPr lang="nl-NL" sz="1200" kern="1200" dirty="0" err="1" smtClean="0">
                <a:solidFill>
                  <a:schemeClr val="tx1"/>
                </a:solidFill>
                <a:effectLst/>
                <a:latin typeface="+mj-lt"/>
              </a:rPr>
              <a:t>Berkowitz</a:t>
            </a:r>
            <a:r>
              <a:rPr lang="nl-NL" sz="1200" kern="1200" dirty="0" smtClean="0">
                <a:solidFill>
                  <a:schemeClr val="tx1"/>
                </a:solidFill>
                <a:effectLst/>
                <a:latin typeface="+mj-lt"/>
              </a:rPr>
              <a:t> (1987) van de hiervoor besproken ALA-standaard afgeleide Big6-model. Veel andere modellen zijn hier op gebaseerd.</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kern="1200" dirty="0" smtClean="0">
              <a:solidFill>
                <a:schemeClr val="tx1"/>
              </a:solidFill>
              <a:effectLst/>
              <a:latin typeface="+mj-lt"/>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mtClean="0"/>
              <a:t>Het Super3-model is een vereenvoudigde variant van de Big6 en kan als start in de onder- en middenbouw gebruikt worden.</a:t>
            </a:r>
            <a:endParaRPr lang="nl-NL" sz="1200" kern="1200" noProof="0" dirty="0" smtClean="0">
              <a:solidFill>
                <a:schemeClr val="tx1"/>
              </a:solidFill>
              <a:effectLst/>
              <a:latin typeface="+mj-lt"/>
            </a:endParaRPr>
          </a:p>
        </p:txBody>
      </p:sp>
    </p:spTree>
    <p:extLst>
      <p:ext uri="{BB962C8B-B14F-4D97-AF65-F5344CB8AC3E}">
        <p14:creationId xmlns:p14="http://schemas.microsoft.com/office/powerpoint/2010/main" val="296745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Het Big6-model bestaat uit zes opeenvolgende stappen. Iemand die deze stappen goed zelfstandig kan doorlopen is in staat op een betrouwbare manier in informatiebehoeften te voorzien. Het Big6-model bestaat uit de volgende stappen:</a:t>
            </a:r>
          </a:p>
          <a:p>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1. Taakdefinitie: </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definieer het probleem;</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maak een hoofdvraag met deelvragen.</a:t>
            </a:r>
            <a:endParaRPr lang="nl-NL" dirty="0" smtClean="0">
              <a:effectLst/>
            </a:endParaRPr>
          </a:p>
          <a:p>
            <a:pPr lvl="0"/>
            <a:r>
              <a:rPr lang="nl-NL" sz="1200" kern="1200" dirty="0" smtClean="0">
                <a:solidFill>
                  <a:schemeClr val="tx1"/>
                </a:solidFill>
                <a:effectLst/>
                <a:latin typeface="+mn-lt"/>
                <a:ea typeface="+mn-ea"/>
                <a:cs typeface="+mn-cs"/>
              </a:rPr>
              <a:t>2. Zoekstrategie: </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bepaal de mogelijke bronnen;</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maak een zoekplan.</a:t>
            </a:r>
            <a:endParaRPr lang="nl-NL" dirty="0" smtClean="0">
              <a:effectLst/>
            </a:endParaRPr>
          </a:p>
          <a:p>
            <a:pPr lvl="0"/>
            <a:r>
              <a:rPr lang="nl-NL" sz="1200" kern="1200" dirty="0" smtClean="0">
                <a:solidFill>
                  <a:schemeClr val="tx1"/>
                </a:solidFill>
                <a:effectLst/>
                <a:latin typeface="+mn-lt"/>
                <a:ea typeface="+mn-ea"/>
                <a:cs typeface="+mn-cs"/>
              </a:rPr>
              <a:t>3. Zoeken: </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voer je zoekplan uit;</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verzamel de informatie.</a:t>
            </a:r>
            <a:endParaRPr lang="nl-NL" dirty="0" smtClean="0">
              <a:effectLst/>
            </a:endParaRPr>
          </a:p>
          <a:p>
            <a:pPr lvl="0"/>
            <a:r>
              <a:rPr lang="nl-NL" sz="1200" kern="1200" dirty="0" smtClean="0">
                <a:solidFill>
                  <a:schemeClr val="tx1"/>
                </a:solidFill>
                <a:effectLst/>
                <a:latin typeface="+mn-lt"/>
                <a:ea typeface="+mn-ea"/>
                <a:cs typeface="+mn-cs"/>
              </a:rPr>
              <a:t>4. Beoordeling:</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lees, beluister…… de informatie;</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beoordeel op bruikbaarheid.</a:t>
            </a:r>
            <a:endParaRPr lang="nl-NL" dirty="0" smtClean="0">
              <a:effectLst/>
            </a:endParaRPr>
          </a:p>
          <a:p>
            <a:pPr lvl="0"/>
            <a:r>
              <a:rPr lang="nl-NL" sz="1200" kern="1200" dirty="0" smtClean="0">
                <a:solidFill>
                  <a:schemeClr val="tx1"/>
                </a:solidFill>
                <a:effectLst/>
                <a:latin typeface="+mn-lt"/>
                <a:ea typeface="+mn-ea"/>
                <a:cs typeface="+mn-cs"/>
              </a:rPr>
              <a:t>5. Presentatie: </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orden de informatie;</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verwerk tot een presentatievorm.</a:t>
            </a:r>
            <a:endParaRPr lang="nl-NL" dirty="0" smtClean="0">
              <a:effectLst/>
            </a:endParaRPr>
          </a:p>
          <a:p>
            <a:pPr lvl="0"/>
            <a:r>
              <a:rPr lang="nl-NL" sz="1200" kern="1200" dirty="0" smtClean="0">
                <a:solidFill>
                  <a:schemeClr val="tx1"/>
                </a:solidFill>
                <a:effectLst/>
                <a:latin typeface="+mn-lt"/>
                <a:ea typeface="+mn-ea"/>
                <a:cs typeface="+mn-cs"/>
              </a:rPr>
              <a:t>6. Evaluatie:</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bepaal of de hoofdvraag is beantwoord;</a:t>
            </a:r>
            <a:endParaRPr lang="nl-NL" dirty="0" smtClean="0">
              <a:effectLst/>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beoordeel of je tevreden bent over de aanpak.</a:t>
            </a:r>
            <a:endParaRPr lang="nl-NL" dirty="0" smtClean="0">
              <a:effectLst/>
            </a:endParaRPr>
          </a:p>
          <a:p>
            <a:pPr marR="0" algn="l" defTabSz="914400" rtl="0" eaLnBrk="1" fontAlgn="base" latinLnBrk="0" hangingPunct="1">
              <a:lnSpc>
                <a:spcPct val="100000"/>
              </a:lnSpc>
              <a:spcBef>
                <a:spcPct val="0"/>
              </a:spcBef>
              <a:spcAft>
                <a:spcPct val="0"/>
              </a:spcAft>
              <a:buClrTx/>
              <a:buSzTx/>
              <a:tabLst/>
              <a:defRPr/>
            </a:pPr>
            <a:endParaRPr lang="nl-NL" altLang="nl-NL" b="1" dirty="0" smtClean="0"/>
          </a:p>
          <a:p>
            <a:pPr marR="0" algn="l" defTabSz="914400" rtl="0" eaLnBrk="1" fontAlgn="base" latinLnBrk="0" hangingPunct="1">
              <a:lnSpc>
                <a:spcPct val="100000"/>
              </a:lnSpc>
              <a:spcBef>
                <a:spcPct val="0"/>
              </a:spcBef>
              <a:spcAft>
                <a:spcPct val="0"/>
              </a:spcAft>
              <a:buClrTx/>
              <a:buSzTx/>
              <a:tabLst/>
              <a:defRPr/>
            </a:pPr>
            <a:r>
              <a:rPr lang="nl-NL" altLang="nl-NL" b="1" dirty="0" smtClean="0"/>
              <a:t>Zie verder</a:t>
            </a:r>
            <a:r>
              <a:rPr lang="nl-NL" altLang="nl-NL" b="1" baseline="0" dirty="0" smtClean="0"/>
              <a:t> de</a:t>
            </a:r>
            <a:r>
              <a:rPr lang="nl-NL" altLang="nl-NL" b="1" dirty="0" smtClean="0"/>
              <a:t> Sprekerstoelichting.</a:t>
            </a:r>
            <a:endParaRPr lang="en-US" altLang="nl-NL" sz="1200" b="1"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967458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smtClean="0"/>
              <a:t>Klik om de stijl te bewerken</a:t>
            </a:r>
            <a:endParaRPr lang="nl-N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nl-NL" smtClean="0"/>
              <a:t>tekst</a:t>
            </a: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E6842E-F591-4982-AAB9-BCCA47AC89CE}"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68313" y="917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1027" name="Tijdelijke aanduiding voor tekst 2"/>
          <p:cNvSpPr>
            <a:spLocks noGrp="1"/>
          </p:cNvSpPr>
          <p:nvPr>
            <p:ph type="body" idx="1"/>
          </p:nvPr>
        </p:nvSpPr>
        <p:spPr bwMode="auto">
          <a:xfrm>
            <a:off x="468313" y="2124075"/>
            <a:ext cx="8229600" cy="375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Tree>
  </p:cSld>
  <p:clrMap bg1="lt1" tx1="dk1" bg2="lt2" tx2="dk2" accent1="accent1" accent2="accent2" accent3="accent3" accent4="accent4" accent5="accent5" accent6="accent6" hlink="hlink" folHlink="folHlink"/>
  <p:sldLayoutIdLst>
    <p:sldLayoutId id="2147483787" r:id="rId1"/>
    <p:sldLayoutId id="2147483782" r:id="rId2"/>
    <p:sldLayoutId id="2147483783" r:id="rId3"/>
    <p:sldLayoutId id="2147483784" r:id="rId4"/>
    <p:sldLayoutId id="2147483785" r:id="rId5"/>
    <p:sldLayoutId id="2147483786" r:id="rId6"/>
    <p:sldLayoutId id="2147483788" r:id="rId7"/>
  </p:sldLayoutIdLst>
  <p:timing>
    <p:tnLst>
      <p:par>
        <p:cTn id="1" dur="indefinite" restart="never" nodeType="tmRoot"/>
      </p:par>
    </p:tnLst>
  </p:timing>
  <p:hf hdr="0" dt="0"/>
  <p:txStyles>
    <p:titleStyle>
      <a:lvl1pPr algn="ctr" rtl="0" eaLnBrk="0" fontAlgn="base" hangingPunct="0">
        <a:spcBef>
          <a:spcPct val="0"/>
        </a:spcBef>
        <a:spcAft>
          <a:spcPct val="0"/>
        </a:spcAft>
        <a:defRPr sz="3200" b="1" kern="1200">
          <a:solidFill>
            <a:srgbClr val="FF7320"/>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FF7320"/>
          </a:solidFill>
          <a:latin typeface="Arial" pitchFamily="34" charset="0"/>
          <a:cs typeface="Arial" pitchFamily="34" charset="0"/>
        </a:defRPr>
      </a:lvl2pPr>
      <a:lvl3pPr algn="ctr" rtl="0" eaLnBrk="0" fontAlgn="base" hangingPunct="0">
        <a:spcBef>
          <a:spcPct val="0"/>
        </a:spcBef>
        <a:spcAft>
          <a:spcPct val="0"/>
        </a:spcAft>
        <a:defRPr sz="3200" b="1">
          <a:solidFill>
            <a:srgbClr val="FF7320"/>
          </a:solidFill>
          <a:latin typeface="Arial" pitchFamily="34" charset="0"/>
          <a:cs typeface="Arial" pitchFamily="34" charset="0"/>
        </a:defRPr>
      </a:lvl3pPr>
      <a:lvl4pPr algn="ctr" rtl="0" eaLnBrk="0" fontAlgn="base" hangingPunct="0">
        <a:spcBef>
          <a:spcPct val="0"/>
        </a:spcBef>
        <a:spcAft>
          <a:spcPct val="0"/>
        </a:spcAft>
        <a:defRPr sz="3200" b="1">
          <a:solidFill>
            <a:srgbClr val="FF7320"/>
          </a:solidFill>
          <a:latin typeface="Arial" pitchFamily="34" charset="0"/>
          <a:cs typeface="Arial" pitchFamily="34" charset="0"/>
        </a:defRPr>
      </a:lvl4pPr>
      <a:lvl5pPr algn="ctr" rtl="0" eaLnBrk="0" fontAlgn="base" hangingPunct="0">
        <a:spcBef>
          <a:spcPct val="0"/>
        </a:spcBef>
        <a:spcAft>
          <a:spcPct val="0"/>
        </a:spcAft>
        <a:defRPr sz="3200" b="1">
          <a:solidFill>
            <a:srgbClr val="FF7320"/>
          </a:solidFill>
          <a:latin typeface="Arial" pitchFamily="34" charset="0"/>
          <a:cs typeface="Arial" pitchFamily="34" charset="0"/>
        </a:defRPr>
      </a:lvl5pPr>
      <a:lvl6pPr marL="457200" algn="ctr" rtl="0" fontAlgn="base">
        <a:spcBef>
          <a:spcPct val="0"/>
        </a:spcBef>
        <a:spcAft>
          <a:spcPct val="0"/>
        </a:spcAft>
        <a:defRPr sz="3200" b="1">
          <a:solidFill>
            <a:srgbClr val="FF7320"/>
          </a:solidFill>
          <a:latin typeface="Arial" pitchFamily="34" charset="0"/>
          <a:cs typeface="Arial" pitchFamily="34" charset="0"/>
        </a:defRPr>
      </a:lvl6pPr>
      <a:lvl7pPr marL="914400" algn="ctr" rtl="0" fontAlgn="base">
        <a:spcBef>
          <a:spcPct val="0"/>
        </a:spcBef>
        <a:spcAft>
          <a:spcPct val="0"/>
        </a:spcAft>
        <a:defRPr sz="3200" b="1">
          <a:solidFill>
            <a:srgbClr val="FF7320"/>
          </a:solidFill>
          <a:latin typeface="Arial" pitchFamily="34" charset="0"/>
          <a:cs typeface="Arial" pitchFamily="34" charset="0"/>
        </a:defRPr>
      </a:lvl7pPr>
      <a:lvl8pPr marL="1371600" algn="ctr" rtl="0" fontAlgn="base">
        <a:spcBef>
          <a:spcPct val="0"/>
        </a:spcBef>
        <a:spcAft>
          <a:spcPct val="0"/>
        </a:spcAft>
        <a:defRPr sz="3200" b="1">
          <a:solidFill>
            <a:srgbClr val="FF7320"/>
          </a:solidFill>
          <a:latin typeface="Arial" pitchFamily="34" charset="0"/>
          <a:cs typeface="Arial" pitchFamily="34" charset="0"/>
        </a:defRPr>
      </a:lvl8pPr>
      <a:lvl9pPr marL="1828800" algn="ctr" rtl="0" fontAlgn="base">
        <a:spcBef>
          <a:spcPct val="0"/>
        </a:spcBef>
        <a:spcAft>
          <a:spcPct val="0"/>
        </a:spcAft>
        <a:defRPr sz="3200" b="1">
          <a:solidFill>
            <a:srgbClr val="FF732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7320"/>
        </a:buClr>
        <a:buSzPct val="80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7320"/>
        </a:buClr>
        <a:buSzPct val="60000"/>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F7320"/>
        </a:buClr>
        <a:buSzPct val="55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F7320"/>
        </a:buClr>
        <a:buSzPct val="55000"/>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F7320"/>
        </a:buClr>
        <a:buSzPct val="55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_Wxi-ZVuK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1zti40sXKAhUH2Q4KHW-iAAoQjRwIBw&amp;url=http://amweb.nl/branche-724322/tevreden-nl-gaat-adviseurs-beoordelen&amp;bvm=bv.112454388,d.ZWU&amp;psig=AFQjCNFUCFXteu22ZFC9I45pMOta39aQSA&amp;ust=145383465993276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NtvD40sXKAhXCpw4KHd4iD-4QjRwIBw&amp;url=http://nl.dice.com/technieuws/top-5-vaardigheden-waar-toekomst-zit/&amp;bvm=bv.112454388,d.ZWU&amp;psig=AFQjCNEPCJuEPJTKp6KWainNK1K6K8AtFA&amp;ust=145383477447242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8.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n2MTlFvHs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oogle.nl/url?sa=i&amp;rct=j&amp;q=&amp;esrc=s&amp;source=images&amp;cd=&amp;cad=rja&amp;uact=8&amp;ved=0ahUKEwjFjdz-ysXKAhXEXg8KHYYaBjcQjRwIBw&amp;url=http://www.oudersvannu.nl/nieuws/actueel/genen-bepalen-schoolprestaties/&amp;bvm=bv.112454388,d.ZWU&amp;psig=AFQjCNEPQmT5R0-zAMPv7EwwsjMaIyMUEw&amp;ust=1453832659025649" TargetMode="External"/><Relationship Id="rId7" Type="http://schemas.openxmlformats.org/officeDocument/2006/relationships/hyperlink" Target="http://www.google.nl/url?sa=i&amp;rct=j&amp;q=&amp;esrc=s&amp;source=images&amp;cd=&amp;cad=rja&amp;uact=8&amp;ved=0ahUKEwictuWJz8XKAhXC2w4KHbMQC0IQjRwIBw&amp;url=http://www.celeritas.nl/mediawijsheid/&amp;bvm=bv.112454388,d.ZWU&amp;psig=AFQjCNEvFjazxBKlHbz0EUA-uHnRhQg_kA&amp;ust=145383363337448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nl/url?sa=i&amp;rct=j&amp;q=&amp;esrc=s&amp;source=images&amp;cd=&amp;cad=rja&amp;uact=8&amp;ved=0ahUKEwiVgOXjzMXKAhVDaQ8KHbJNCRgQjRwIBw&amp;url=http://www.autoweek.nl/nieuws/22595/vraag-naar-brandstof-daalt&amp;bvm=bv.112454388,d.ZWU&amp;psig=AFQjCNHqw3excqDUVbXobZjYW7LfTOILJg&amp;ust=1453833166413357"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www.google.nl/url?sa=i&amp;rct=j&amp;q=&amp;esrc=s&amp;source=images&amp;cd=&amp;cad=rja&amp;uact=8&amp;ved=0ahUKEwjq5eDezcXKAhXDhg8KHckVAAQQjRwIBw&amp;url=http://www.aquacristal.nl/koolzuurhoudend-water/&amp;bvm=bv.112454388,d.ZWU&amp;psig=AFQjCNHj4VySJnkWKB0S4473d6AjDvWLzg&amp;ust=14538333689710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nl/url?sa=i&amp;rct=j&amp;q=&amp;esrc=s&amp;source=images&amp;cd=&amp;cad=rja&amp;uact=8&amp;ved=0ahUKEwiEyYLd0cXKAhXBpg4KHRRxDtsQjRwIBw&amp;url=http://www.managementbase.com/kennisitems/procesmodellering-de-methode-om-bedrijfsprocessen-in-kaart-te-brengen/&amp;bvm=bv.112454388,d.ZWU&amp;psig=AFQjCNGQ3K4jyi4iZ5JpJTSLRifZNvuq0Q&amp;ust=1453834482189155" TargetMode="External"/><Relationship Id="rId7" Type="http://schemas.openxmlformats.org/officeDocument/2006/relationships/hyperlink" Target="http://www.google.nl/url?sa=i&amp;rct=j&amp;q=&amp;esrc=s&amp;source=images&amp;cd=&amp;cad=rja&amp;uact=8&amp;ved=0ahUKEwiNtvD40sXKAhXCpw4KHd4iD-4QjRwIBw&amp;url=http://nl.dice.com/technieuws/top-5-vaardigheden-waar-toekomst-zit/&amp;bvm=bv.112454388,d.ZWU&amp;psig=AFQjCNEPCJuEPJTKp6KWainNK1K6K8AtFA&amp;ust=14538347744724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nl/url?sa=i&amp;rct=j&amp;q=&amp;esrc=s&amp;source=images&amp;cd=&amp;cad=rja&amp;uact=8&amp;ved=0ahUKEwj1zti40sXKAhUH2Q4KHW-iAAoQjRwIBw&amp;url=http://amweb.nl/branche-724322/tevreden-nl-gaat-adviseurs-beoordelen&amp;bvm=bv.112454388,d.ZWU&amp;psig=AFQjCNFUCFXteu22ZFC9I45pMOta39aQSA&amp;ust=1453834659932766"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EyYLd0cXKAhXBpg4KHRRxDtsQjRwIBw&amp;url=http://www.managementbase.com/kennisitems/procesmodellering-de-methode-om-bedrijfsprocessen-in-kaart-te-brengen/&amp;bvm=bv.112454388,d.ZWU&amp;psig=AFQjCNGQ3K4jyi4iZ5JpJTSLRifZNvuq0Q&amp;ust=145383448218915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4272" y="332656"/>
            <a:ext cx="5687888" cy="2117799"/>
          </a:xfrm>
        </p:spPr>
        <p:txBody>
          <a:bodyPr rtlCol="0">
            <a:noAutofit/>
          </a:bodyPr>
          <a:lstStyle/>
          <a:p>
            <a:pPr eaLnBrk="1" fontAlgn="auto" hangingPunct="1">
              <a:spcAft>
                <a:spcPts val="0"/>
              </a:spcAft>
              <a:defRPr/>
            </a:pPr>
            <a:r>
              <a:rPr lang="nl-NL" sz="3600" dirty="0" smtClean="0"/>
              <a:t>Informatievaardig met </a:t>
            </a:r>
            <a:br>
              <a:rPr lang="nl-NL" sz="3600" dirty="0" smtClean="0"/>
            </a:br>
            <a:r>
              <a:rPr lang="nl-NL" sz="3600" dirty="0" smtClean="0"/>
              <a:t>de Bibliotheek </a:t>
            </a:r>
            <a:r>
              <a:rPr lang="nl-NL" sz="3600" i="1" dirty="0"/>
              <a:t>op </a:t>
            </a:r>
            <a:r>
              <a:rPr lang="nl-NL" sz="3600" i="1" dirty="0" smtClean="0"/>
              <a:t>school</a:t>
            </a:r>
            <a:endParaRPr lang="nl-NL" sz="3600" dirty="0"/>
          </a:p>
        </p:txBody>
      </p:sp>
      <p:sp>
        <p:nvSpPr>
          <p:cNvPr id="6147" name="Titel 1"/>
          <p:cNvSpPr txBox="1">
            <a:spLocks/>
          </p:cNvSpPr>
          <p:nvPr/>
        </p:nvSpPr>
        <p:spPr bwMode="auto">
          <a:xfrm>
            <a:off x="5580063" y="3871913"/>
            <a:ext cx="3744912" cy="993775"/>
          </a:xfrm>
          <a:prstGeom prst="rect">
            <a:avLst/>
          </a:prstGeom>
          <a:noFill/>
          <a:ln w="9525">
            <a:noFill/>
            <a:miter lim="800000"/>
            <a:headEnd/>
            <a:tailEnd/>
          </a:ln>
        </p:spPr>
        <p:txBody>
          <a:bodyPr anchor="ctr"/>
          <a:lstStyle/>
          <a:p>
            <a:pPr algn="ctr"/>
            <a:r>
              <a:rPr lang="nl-NL" altLang="nl-NL" sz="3200" b="1" dirty="0">
                <a:solidFill>
                  <a:srgbClr val="F0720A"/>
                </a:solidFill>
                <a:cs typeface="Arial" charset="0"/>
              </a:rPr>
              <a:t>Naam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p:cNvPr>
          <p:cNvPicPr>
            <a:picLocks noChangeAspect="1"/>
          </p:cNvPicPr>
          <p:nvPr/>
        </p:nvPicPr>
        <p:blipFill>
          <a:blip r:embed="rId4"/>
          <a:stretch>
            <a:fillRect/>
          </a:stretch>
        </p:blipFill>
        <p:spPr>
          <a:xfrm>
            <a:off x="457200" y="1095375"/>
            <a:ext cx="8229600" cy="4667250"/>
          </a:xfrm>
          <a:prstGeom prst="rect">
            <a:avLst/>
          </a:prstGeom>
        </p:spPr>
      </p:pic>
    </p:spTree>
    <p:extLst>
      <p:ext uri="{BB962C8B-B14F-4D97-AF65-F5344CB8AC3E}">
        <p14:creationId xmlns:p14="http://schemas.microsoft.com/office/powerpoint/2010/main" val="41915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1" y="97942"/>
            <a:ext cx="5581112" cy="6641758"/>
          </a:xfrm>
          <a:prstGeom prst="rect">
            <a:avLst/>
          </a:prstGeom>
        </p:spPr>
      </p:pic>
    </p:spTree>
    <p:extLst>
      <p:ext uri="{BB962C8B-B14F-4D97-AF65-F5344CB8AC3E}">
        <p14:creationId xmlns:p14="http://schemas.microsoft.com/office/powerpoint/2010/main" val="2498097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1124744"/>
            <a:ext cx="8229600" cy="1143000"/>
          </a:xfrm>
        </p:spPr>
        <p:txBody>
          <a:bodyPr/>
          <a:lstStyle/>
          <a:p>
            <a:pPr eaLnBrk="1" hangingPunct="1"/>
            <a:r>
              <a:rPr lang="nl-NL" altLang="nl-NL" dirty="0" smtClean="0">
                <a:latin typeface="Arial" charset="0"/>
                <a:ea typeface="ＭＳ Ｐゴシック" pitchFamily="34" charset="-128"/>
                <a:cs typeface="Arial" charset="0"/>
              </a:rPr>
              <a:t>Deelvaardigheid: Informatie op het internet beoordelen</a:t>
            </a:r>
            <a:endParaRPr lang="nl-NL" altLang="nl-NL" dirty="0">
              <a:latin typeface="Arial" charset="0"/>
              <a:ea typeface="ＭＳ Ｐゴシック" pitchFamily="34" charset="-128"/>
              <a:cs typeface="Arial" charset="0"/>
            </a:endParaRPr>
          </a:p>
        </p:txBody>
      </p:sp>
      <p:sp>
        <p:nvSpPr>
          <p:cNvPr id="9219" name="Tijdelijke aanduiding voor inhoud 3"/>
          <p:cNvSpPr>
            <a:spLocks noGrp="1"/>
          </p:cNvSpPr>
          <p:nvPr>
            <p:ph idx="1"/>
          </p:nvPr>
        </p:nvSpPr>
        <p:spPr>
          <a:xfrm>
            <a:off x="457200" y="2132856"/>
            <a:ext cx="8507288" cy="3993307"/>
          </a:xfrm>
        </p:spPr>
        <p:txBody>
          <a:bodyPr/>
          <a:lstStyle/>
          <a:p>
            <a:pPr eaLnBrk="1" hangingPunct="1">
              <a:lnSpc>
                <a:spcPct val="80000"/>
              </a:lnSpc>
            </a:pPr>
            <a:endParaRPr lang="nl-NL" altLang="nl-NL" sz="2400" dirty="0" smtClean="0">
              <a:latin typeface="Arial" charset="0"/>
              <a:ea typeface="ＭＳ Ｐゴシック" pitchFamily="34" charset="-128"/>
              <a:cs typeface="Arial" charset="0"/>
            </a:endParaRPr>
          </a:p>
          <a:p>
            <a:pPr lvl="0"/>
            <a:endParaRPr lang="nl-NL" sz="2400" dirty="0" smtClean="0"/>
          </a:p>
          <a:p>
            <a:pPr lvl="0"/>
            <a:r>
              <a:rPr lang="nl-NL" sz="2400" dirty="0" smtClean="0"/>
              <a:t>Een geschikt </a:t>
            </a:r>
            <a:r>
              <a:rPr lang="nl-NL" sz="2400" dirty="0"/>
              <a:t>zoeksysteem kiezen </a:t>
            </a:r>
            <a:r>
              <a:rPr lang="nl-NL" sz="2400" dirty="0" smtClean="0"/>
              <a:t/>
            </a:r>
            <a:br>
              <a:rPr lang="nl-NL" sz="2400" dirty="0" smtClean="0"/>
            </a:br>
            <a:r>
              <a:rPr lang="nl-NL" sz="2400" dirty="0" smtClean="0"/>
              <a:t>(</a:t>
            </a:r>
            <a:r>
              <a:rPr lang="nl-NL" sz="2400" dirty="0"/>
              <a:t>of plaats om informatie te zoeken</a:t>
            </a:r>
            <a:r>
              <a:rPr lang="nl-NL" sz="2400" dirty="0" smtClean="0"/>
              <a:t>).</a:t>
            </a:r>
            <a:endParaRPr lang="nl-NL" sz="2400" dirty="0"/>
          </a:p>
          <a:p>
            <a:pPr lvl="0"/>
            <a:r>
              <a:rPr lang="nl-NL" sz="2400" dirty="0" smtClean="0"/>
              <a:t>Zoekwoorden kiezen.</a:t>
            </a:r>
            <a:endParaRPr lang="nl-NL" sz="2400" dirty="0"/>
          </a:p>
          <a:p>
            <a:pPr lvl="0"/>
            <a:r>
              <a:rPr lang="nl-NL" sz="2400" dirty="0" smtClean="0"/>
              <a:t>Geschikte informatiebronnen selecteren </a:t>
            </a:r>
            <a:br>
              <a:rPr lang="nl-NL" sz="2400" dirty="0" smtClean="0"/>
            </a:br>
            <a:r>
              <a:rPr lang="nl-NL" sz="2400" dirty="0" smtClean="0"/>
              <a:t>(</a:t>
            </a:r>
            <a:r>
              <a:rPr lang="nl-NL" sz="2400" dirty="0"/>
              <a:t>op een website of in de resultaten van een zoekopdracht</a:t>
            </a:r>
            <a:r>
              <a:rPr lang="nl-NL" sz="2400" dirty="0" smtClean="0"/>
              <a:t>).</a:t>
            </a:r>
            <a:endParaRPr lang="nl-NL" sz="2400" dirty="0"/>
          </a:p>
          <a:p>
            <a:pPr lvl="0"/>
            <a:r>
              <a:rPr lang="nl-NL" sz="2400" dirty="0" smtClean="0"/>
              <a:t>Informatiebronnen evalueren.</a:t>
            </a:r>
            <a:endParaRPr lang="nl-NL" sz="2400" dirty="0"/>
          </a:p>
          <a:p>
            <a:pPr lvl="0"/>
            <a:r>
              <a:rPr lang="nl-NL" sz="2400" dirty="0" smtClean="0"/>
              <a:t>Auteursrechten</a:t>
            </a:r>
            <a:r>
              <a:rPr lang="nl-NL" sz="2400" dirty="0"/>
              <a:t>, </a:t>
            </a:r>
            <a:r>
              <a:rPr lang="nl-NL" sz="2400" dirty="0" err="1"/>
              <a:t>creative</a:t>
            </a:r>
            <a:r>
              <a:rPr lang="nl-NL" sz="2400" dirty="0"/>
              <a:t> </a:t>
            </a:r>
            <a:r>
              <a:rPr lang="nl-NL" sz="2400" dirty="0" err="1"/>
              <a:t>commons</a:t>
            </a:r>
            <a:r>
              <a:rPr lang="nl-NL" sz="2400" dirty="0"/>
              <a:t> en </a:t>
            </a:r>
            <a:r>
              <a:rPr lang="nl-NL" sz="2400" dirty="0" smtClean="0"/>
              <a:t>stockfoto’s.</a:t>
            </a:r>
            <a:endParaRPr lang="nl-NL" sz="2400" dirty="0"/>
          </a:p>
          <a:p>
            <a:pPr eaLnBrk="1" hangingPunct="1">
              <a:lnSpc>
                <a:spcPct val="80000"/>
              </a:lnSpc>
              <a:buFont typeface="Wingdings" pitchFamily="2" charset="2"/>
              <a:buNone/>
            </a:pPr>
            <a:r>
              <a:rPr lang="en-US" altLang="nl-NL" sz="2400" dirty="0" smtClean="0">
                <a:latin typeface="Arial" charset="0"/>
                <a:ea typeface="ＭＳ Ｐゴシック" pitchFamily="34" charset="-128"/>
                <a:cs typeface="Arial" charset="0"/>
              </a:rPr>
              <a:t>	</a:t>
            </a:r>
            <a:endParaRPr lang="nl-NL" altLang="nl-NL" sz="2400" dirty="0" smtClean="0">
              <a:latin typeface="Arial" charset="0"/>
              <a:ea typeface="ＭＳ Ｐゴシック" pitchFamily="34" charset="-128"/>
              <a:cs typeface="Arial" charset="0"/>
            </a:endParaRPr>
          </a:p>
        </p:txBody>
      </p:sp>
      <p:pic>
        <p:nvPicPr>
          <p:cNvPr id="5" name="Picture 4" descr="http://amweb.nl/wp-content/uploads/2014/07/klanttevredenheid-300x22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132856"/>
            <a:ext cx="2760729" cy="207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72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NL" altLang="nl-NL" dirty="0" smtClean="0">
                <a:latin typeface="Arial" charset="0"/>
                <a:ea typeface="ＭＳ Ｐゴシック" pitchFamily="34" charset="-128"/>
                <a:cs typeface="Arial" charset="0"/>
              </a:rPr>
              <a:t>Onderliggende vaardigheden</a:t>
            </a:r>
            <a:endParaRPr lang="nl-NL" altLang="nl-NL" dirty="0">
              <a:latin typeface="Arial" charset="0"/>
              <a:ea typeface="ＭＳ Ｐゴシック" pitchFamily="34" charset="-128"/>
              <a:cs typeface="Arial" charset="0"/>
            </a:endParaRPr>
          </a:p>
        </p:txBody>
      </p:sp>
      <p:sp>
        <p:nvSpPr>
          <p:cNvPr id="9219" name="Tijdelijke aanduiding voor inhoud 3"/>
          <p:cNvSpPr>
            <a:spLocks noGrp="1"/>
          </p:cNvSpPr>
          <p:nvPr>
            <p:ph idx="1"/>
          </p:nvPr>
        </p:nvSpPr>
        <p:spPr>
          <a:xfrm>
            <a:off x="457200" y="1981200"/>
            <a:ext cx="8229600" cy="4144963"/>
          </a:xfrm>
        </p:spPr>
        <p:txBody>
          <a:bodyPr/>
          <a:lstStyle/>
          <a:p>
            <a:pPr eaLnBrk="1" hangingPunct="1">
              <a:lnSpc>
                <a:spcPct val="80000"/>
              </a:lnSpc>
            </a:pPr>
            <a:endParaRPr lang="nl-NL" altLang="nl-NL" sz="2800" dirty="0" smtClean="0">
              <a:latin typeface="Arial" charset="0"/>
              <a:ea typeface="ＭＳ Ｐゴシック" pitchFamily="34" charset="-128"/>
              <a:cs typeface="Arial" charset="0"/>
            </a:endParaRPr>
          </a:p>
          <a:p>
            <a:r>
              <a:rPr lang="nl-NL" sz="2800" dirty="0" smtClean="0"/>
              <a:t>Instrumentele vaardigheden</a:t>
            </a:r>
            <a:endParaRPr lang="nl-NL" sz="2800" dirty="0"/>
          </a:p>
          <a:p>
            <a:r>
              <a:rPr lang="nl-NL" sz="2800" dirty="0" smtClean="0"/>
              <a:t>Structurele vaardigheden</a:t>
            </a:r>
            <a:endParaRPr lang="nl-NL" sz="2800" dirty="0"/>
          </a:p>
          <a:p>
            <a:r>
              <a:rPr lang="nl-NL" sz="2800" dirty="0" smtClean="0"/>
              <a:t>Strategische vaardigheden</a:t>
            </a:r>
            <a:r>
              <a:rPr lang="en-US" altLang="nl-NL" sz="1400" dirty="0" smtClean="0">
                <a:latin typeface="Arial" charset="0"/>
                <a:ea typeface="ＭＳ Ｐゴシック" pitchFamily="34" charset="-128"/>
                <a:cs typeface="Arial" charset="0"/>
              </a:rPr>
              <a:t> </a:t>
            </a:r>
            <a:endParaRPr lang="en-US" altLang="nl-NL" sz="2800" dirty="0" smtClean="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2800" dirty="0" smtClean="0">
                <a:latin typeface="Arial" charset="0"/>
                <a:ea typeface="ＭＳ Ｐゴシック" pitchFamily="34" charset="-128"/>
                <a:cs typeface="Arial" charset="0"/>
              </a:rPr>
              <a:t>	</a:t>
            </a:r>
            <a:endParaRPr lang="nl-NL" altLang="nl-NL" sz="2800" dirty="0" smtClean="0">
              <a:latin typeface="Arial" charset="0"/>
              <a:ea typeface="ＭＳ Ｐゴシック" pitchFamily="34" charset="-128"/>
              <a:cs typeface="Arial" charset="0"/>
            </a:endParaRPr>
          </a:p>
        </p:txBody>
      </p:sp>
      <p:pic>
        <p:nvPicPr>
          <p:cNvPr id="5" name="Picture 6" descr="http://nl.dice.com/technieuws/wp-content/uploads/2014/06/Top_5_IT-vaardighed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485" y="3356992"/>
            <a:ext cx="3284197" cy="218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6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NL" altLang="nl-NL" dirty="0" smtClean="0">
                <a:latin typeface="Arial" charset="0"/>
                <a:ea typeface="ＭＳ Ｐゴシック" pitchFamily="34" charset="-128"/>
                <a:cs typeface="Arial" charset="0"/>
              </a:rPr>
              <a:t>Wat betekent dit voor het onderwijs?</a:t>
            </a:r>
            <a:endParaRPr lang="nl-NL" altLang="nl-NL" dirty="0">
              <a:latin typeface="Arial" charset="0"/>
              <a:ea typeface="ＭＳ Ｐゴシック" pitchFamily="34" charset="-128"/>
              <a:cs typeface="Arial" charset="0"/>
            </a:endParaRPr>
          </a:p>
        </p:txBody>
      </p:sp>
      <p:pic>
        <p:nvPicPr>
          <p:cNvPr id="3074" name="Picture 2" descr="http://www.jostgroup.com/files/459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48880"/>
            <a:ext cx="2929508" cy="29295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pvoedingsondersteuningopmaat.nl/_contentimages/2011-12-29-18-07-16.kinderen%20in%20de%20groe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030064"/>
            <a:ext cx="3528392" cy="23560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cdl.nl/fileadmin/_processed_/csm_Vrouw_beeldscherm_frustratie_d59d348b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386156"/>
            <a:ext cx="3639760" cy="231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28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Expliciete aandacht voor </a:t>
            </a:r>
            <a:r>
              <a:rPr lang="nl-NL" dirty="0" smtClean="0"/>
              <a:t>informatie-vaardigheden.</a:t>
            </a:r>
            <a:endParaRPr lang="nl-NL" dirty="0"/>
          </a:p>
        </p:txBody>
      </p:sp>
      <p:sp>
        <p:nvSpPr>
          <p:cNvPr id="3" name="Tijdelijke aanduiding voor inhoud 2"/>
          <p:cNvSpPr>
            <a:spLocks noGrp="1"/>
          </p:cNvSpPr>
          <p:nvPr>
            <p:ph idx="1"/>
          </p:nvPr>
        </p:nvSpPr>
        <p:spPr>
          <a:xfrm>
            <a:off x="468000" y="2276872"/>
            <a:ext cx="8229600" cy="3600400"/>
          </a:xfrm>
        </p:spPr>
        <p:txBody>
          <a:bodyPr/>
          <a:lstStyle/>
          <a:p>
            <a:endParaRPr lang="nl-NL" sz="2800" dirty="0" smtClean="0"/>
          </a:p>
          <a:p>
            <a:r>
              <a:rPr lang="nl-NL" sz="2800" dirty="0" smtClean="0"/>
              <a:t>Geïntegreerd in curriculum of </a:t>
            </a:r>
            <a:br>
              <a:rPr lang="nl-NL" sz="2800" dirty="0" smtClean="0"/>
            </a:br>
            <a:r>
              <a:rPr lang="nl-NL" sz="2800" dirty="0" smtClean="0"/>
              <a:t>aparte lessen.</a:t>
            </a:r>
          </a:p>
          <a:p>
            <a:r>
              <a:rPr lang="nl-NL" sz="2800" dirty="0" smtClean="0"/>
              <a:t>Bij voorkeur over een langere </a:t>
            </a:r>
            <a:br>
              <a:rPr lang="nl-NL" sz="2800" dirty="0" smtClean="0"/>
            </a:br>
            <a:r>
              <a:rPr lang="nl-NL" sz="2800" dirty="0" smtClean="0"/>
              <a:t>periode.</a:t>
            </a:r>
          </a:p>
          <a:p>
            <a:r>
              <a:rPr lang="nl-NL" sz="2800" dirty="0" smtClean="0"/>
              <a:t>Steeds alle stappen.</a:t>
            </a:r>
            <a:endParaRPr lang="nl-NL" sz="2800" dirty="0"/>
          </a:p>
        </p:txBody>
      </p:sp>
      <p:pic>
        <p:nvPicPr>
          <p:cNvPr id="4" name="Picture 2" descr="http://www.jostgroup.com/files/459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884" y="2947764"/>
            <a:ext cx="2929508" cy="292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81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457200" y="764704"/>
            <a:ext cx="8229600" cy="998984"/>
          </a:xfrm>
        </p:spPr>
        <p:txBody>
          <a:bodyPr/>
          <a:lstStyle/>
          <a:p>
            <a:pPr eaLnBrk="1" hangingPunct="1"/>
            <a:r>
              <a:rPr lang="nl-NL" altLang="nl-NL" dirty="0" smtClean="0">
                <a:latin typeface="Arial" charset="0"/>
                <a:ea typeface="ＭＳ Ｐゴシック" pitchFamily="34" charset="-128"/>
                <a:cs typeface="Arial" charset="0"/>
              </a:rPr>
              <a:t>Leeftijdsafhankelijke opbouw (1/3)</a:t>
            </a:r>
            <a:endParaRPr lang="nl-NL" altLang="nl-NL" dirty="0">
              <a:latin typeface="Arial" charset="0"/>
              <a:ea typeface="ＭＳ Ｐゴシック" pitchFamily="34" charset="-128"/>
              <a:cs typeface="Arial" charset="0"/>
            </a:endParaRPr>
          </a:p>
        </p:txBody>
      </p:sp>
      <p:sp>
        <p:nvSpPr>
          <p:cNvPr id="9219" name="Tijdelijke aanduiding voor inhoud 3"/>
          <p:cNvSpPr>
            <a:spLocks noGrp="1"/>
          </p:cNvSpPr>
          <p:nvPr>
            <p:ph idx="1"/>
          </p:nvPr>
        </p:nvSpPr>
        <p:spPr>
          <a:xfrm>
            <a:off x="457200" y="1844824"/>
            <a:ext cx="8229600" cy="4680520"/>
          </a:xfrm>
        </p:spPr>
        <p:txBody>
          <a:bodyPr/>
          <a:lstStyle/>
          <a:p>
            <a:pPr marL="0" indent="0">
              <a:buNone/>
            </a:pPr>
            <a:r>
              <a:rPr lang="nl-NL" sz="2000" b="1" cap="small" dirty="0" smtClean="0"/>
              <a:t>Groep </a:t>
            </a:r>
            <a:r>
              <a:rPr lang="nl-NL" sz="2000" b="1" cap="small" dirty="0"/>
              <a:t>1/2</a:t>
            </a:r>
            <a:endParaRPr lang="nl-NL" sz="2000" dirty="0"/>
          </a:p>
          <a:p>
            <a:pPr lvl="0"/>
            <a:r>
              <a:rPr lang="nl-NL" sz="2000" dirty="0" smtClean="0"/>
              <a:t>Een </a:t>
            </a:r>
            <a:r>
              <a:rPr lang="nl-NL" sz="2000" dirty="0"/>
              <a:t>keuze maken uit </a:t>
            </a:r>
            <a:r>
              <a:rPr lang="nl-NL" sz="2000" dirty="0" smtClean="0"/>
              <a:t>pictogrammen.</a:t>
            </a:r>
            <a:endParaRPr lang="nl-NL" sz="2000" dirty="0"/>
          </a:p>
          <a:p>
            <a:pPr lvl="0"/>
            <a:r>
              <a:rPr lang="nl-NL" sz="2000" dirty="0" smtClean="0"/>
              <a:t>Op </a:t>
            </a:r>
            <a:r>
              <a:rPr lang="nl-NL" sz="2000" dirty="0"/>
              <a:t>één pagina content vinden die aan </a:t>
            </a:r>
            <a:r>
              <a:rPr lang="nl-NL" sz="2000" dirty="0" smtClean="0"/>
              <a:t>voorwaarde </a:t>
            </a:r>
            <a:r>
              <a:rPr lang="nl-NL" sz="2000" dirty="0"/>
              <a:t>voldoet (bijvoorbeeld een kleurplaat of een spelletje</a:t>
            </a:r>
            <a:r>
              <a:rPr lang="nl-NL" sz="2000" dirty="0" smtClean="0"/>
              <a:t>).</a:t>
            </a:r>
            <a:endParaRPr lang="nl-NL" sz="2000" dirty="0"/>
          </a:p>
          <a:p>
            <a:endParaRPr lang="nl-NL" sz="2000" dirty="0"/>
          </a:p>
          <a:p>
            <a:pPr marL="0" indent="0">
              <a:buNone/>
            </a:pPr>
            <a:r>
              <a:rPr lang="nl-NL" sz="2000" b="1" cap="small" dirty="0"/>
              <a:t>Groep 3/4</a:t>
            </a:r>
            <a:endParaRPr lang="nl-NL" sz="2000" dirty="0"/>
          </a:p>
          <a:p>
            <a:pPr lvl="0"/>
            <a:r>
              <a:rPr lang="nl-NL" sz="2000" dirty="0" smtClean="0"/>
              <a:t>Gedrukte</a:t>
            </a:r>
            <a:r>
              <a:rPr lang="nl-NL" sz="2000" dirty="0"/>
              <a:t>, digitale en audiovisuele informatiebronnen </a:t>
            </a:r>
            <a:r>
              <a:rPr lang="nl-NL" sz="2000" dirty="0" smtClean="0"/>
              <a:t>benutten </a:t>
            </a:r>
            <a:r>
              <a:rPr lang="nl-NL" sz="2000" dirty="0"/>
              <a:t>om basale informatie te </a:t>
            </a:r>
            <a:r>
              <a:rPr lang="nl-NL" sz="2000" dirty="0" smtClean="0"/>
              <a:t>vinden.</a:t>
            </a:r>
            <a:endParaRPr lang="nl-NL" sz="2000" dirty="0"/>
          </a:p>
          <a:p>
            <a:pPr lvl="0"/>
            <a:r>
              <a:rPr lang="nl-NL" sz="2000" dirty="0" smtClean="0"/>
              <a:t>Enkelvoudige </a:t>
            </a:r>
            <a:r>
              <a:rPr lang="nl-NL" sz="2000" dirty="0"/>
              <a:t>zoektermen intypen in </a:t>
            </a:r>
            <a:r>
              <a:rPr lang="nl-NL" sz="2000" dirty="0" smtClean="0"/>
              <a:t>zoekmachine.</a:t>
            </a:r>
            <a:endParaRPr lang="nl-NL" sz="2000" dirty="0"/>
          </a:p>
          <a:p>
            <a:pPr lvl="0"/>
            <a:r>
              <a:rPr lang="nl-NL" sz="2000" dirty="0" smtClean="0"/>
              <a:t>Beoordelen </a:t>
            </a:r>
            <a:r>
              <a:rPr lang="nl-NL" sz="2000" dirty="0"/>
              <a:t>of gevonden </a:t>
            </a:r>
            <a:r>
              <a:rPr lang="nl-NL" sz="2000" dirty="0" smtClean="0"/>
              <a:t>informatie </a:t>
            </a:r>
            <a:r>
              <a:rPr lang="nl-NL" sz="2000" dirty="0"/>
              <a:t>aan de </a:t>
            </a:r>
            <a:r>
              <a:rPr lang="nl-NL" sz="2000" dirty="0" smtClean="0"/>
              <a:t/>
            </a:r>
            <a:br>
              <a:rPr lang="nl-NL" sz="2000" dirty="0" smtClean="0"/>
            </a:br>
            <a:r>
              <a:rPr lang="nl-NL" sz="2000" dirty="0" smtClean="0"/>
              <a:t>voorwaarden voldoet.</a:t>
            </a:r>
            <a:endParaRPr lang="nl-NL" sz="2000" dirty="0"/>
          </a:p>
          <a:p>
            <a:pPr marL="0" indent="0">
              <a:buNone/>
            </a:pPr>
            <a:endParaRPr lang="nl-NL" sz="2000" dirty="0"/>
          </a:p>
        </p:txBody>
      </p:sp>
      <p:pic>
        <p:nvPicPr>
          <p:cNvPr id="4" name="Picture 4" descr="http://www.opvoedingsondersteuningopmaat.nl/_contentimages/2011-12-29-18-07-16.kinderen%20in%20de%20groe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5055208"/>
            <a:ext cx="2699792" cy="180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85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764704"/>
            <a:ext cx="8229600" cy="998984"/>
          </a:xfrm>
        </p:spPr>
        <p:txBody>
          <a:bodyPr/>
          <a:lstStyle/>
          <a:p>
            <a:pPr eaLnBrk="1" hangingPunct="1"/>
            <a:r>
              <a:rPr lang="nl-NL" altLang="nl-NL" dirty="0" smtClean="0">
                <a:latin typeface="Arial" charset="0"/>
                <a:ea typeface="ＭＳ Ｐゴシック" pitchFamily="34" charset="-128"/>
                <a:cs typeface="Arial" charset="0"/>
              </a:rPr>
              <a:t>Leeftijdsafhankelijke opbouw (2/3)</a:t>
            </a:r>
            <a:endParaRPr lang="nl-NL" altLang="nl-NL" dirty="0">
              <a:latin typeface="Arial" charset="0"/>
              <a:ea typeface="ＭＳ Ｐゴシック" pitchFamily="34" charset="-128"/>
              <a:cs typeface="Arial" charset="0"/>
            </a:endParaRPr>
          </a:p>
        </p:txBody>
      </p:sp>
      <p:sp>
        <p:nvSpPr>
          <p:cNvPr id="9219" name="Tijdelijke aanduiding voor inhoud 3"/>
          <p:cNvSpPr>
            <a:spLocks noGrp="1"/>
          </p:cNvSpPr>
          <p:nvPr>
            <p:ph idx="1"/>
          </p:nvPr>
        </p:nvSpPr>
        <p:spPr>
          <a:xfrm>
            <a:off x="457200" y="1916832"/>
            <a:ext cx="8229600" cy="3712915"/>
          </a:xfrm>
        </p:spPr>
        <p:txBody>
          <a:bodyPr/>
          <a:lstStyle/>
          <a:p>
            <a:pPr marL="0" indent="0">
              <a:buNone/>
            </a:pPr>
            <a:r>
              <a:rPr lang="nl-NL" sz="2000" b="1" cap="small" dirty="0" smtClean="0"/>
              <a:t>Groep </a:t>
            </a:r>
            <a:r>
              <a:rPr lang="nl-NL" sz="2000" b="1" cap="small" dirty="0"/>
              <a:t>5/6</a:t>
            </a:r>
            <a:endParaRPr lang="nl-NL" sz="2000" dirty="0"/>
          </a:p>
          <a:p>
            <a:pPr lvl="0"/>
            <a:r>
              <a:rPr lang="nl-NL" sz="2000" dirty="0" smtClean="0"/>
              <a:t>Bij </a:t>
            </a:r>
            <a:r>
              <a:rPr lang="nl-NL" sz="2000" dirty="0"/>
              <a:t>verschillende informatiebehoeften het juiste </a:t>
            </a:r>
            <a:r>
              <a:rPr lang="nl-NL" sz="2000" dirty="0" smtClean="0"/>
              <a:t>medium kiezen.</a:t>
            </a:r>
            <a:endParaRPr lang="nl-NL" sz="2000" dirty="0"/>
          </a:p>
          <a:p>
            <a:pPr lvl="0"/>
            <a:r>
              <a:rPr lang="nl-NL" sz="2000" dirty="0"/>
              <a:t>De aard van informatiebronnen </a:t>
            </a:r>
            <a:r>
              <a:rPr lang="nl-NL" sz="2000" dirty="0" smtClean="0"/>
              <a:t>inschatten.</a:t>
            </a:r>
            <a:endParaRPr lang="nl-NL" sz="2000" dirty="0"/>
          </a:p>
          <a:p>
            <a:pPr lvl="0"/>
            <a:r>
              <a:rPr lang="nl-NL" sz="2000" dirty="0"/>
              <a:t>(Crossmediaal) </a:t>
            </a:r>
            <a:r>
              <a:rPr lang="nl-NL" sz="2000" dirty="0" smtClean="0"/>
              <a:t>schakelen </a:t>
            </a:r>
            <a:r>
              <a:rPr lang="nl-NL" sz="2000" dirty="0"/>
              <a:t>tussen </a:t>
            </a:r>
            <a:r>
              <a:rPr lang="nl-NL" sz="2000" dirty="0" smtClean="0"/>
              <a:t>informatiebronnen.</a:t>
            </a:r>
            <a:endParaRPr lang="nl-NL" sz="2000" dirty="0"/>
          </a:p>
          <a:p>
            <a:pPr lvl="0"/>
            <a:r>
              <a:rPr lang="nl-NL" sz="2000" dirty="0" smtClean="0"/>
              <a:t>Online </a:t>
            </a:r>
            <a:r>
              <a:rPr lang="nl-NL" sz="2000" dirty="0"/>
              <a:t>informatiebronnen </a:t>
            </a:r>
            <a:r>
              <a:rPr lang="nl-NL" sz="2000" dirty="0" smtClean="0"/>
              <a:t>benutten en gebruiken </a:t>
            </a:r>
            <a:r>
              <a:rPr lang="nl-NL" sz="2000" dirty="0"/>
              <a:t>voor eigen </a:t>
            </a:r>
            <a:r>
              <a:rPr lang="nl-NL" sz="2000" dirty="0" smtClean="0"/>
              <a:t>doelen.</a:t>
            </a:r>
            <a:endParaRPr lang="nl-NL" sz="2000" dirty="0"/>
          </a:p>
          <a:p>
            <a:r>
              <a:rPr lang="nl-NL" sz="2000" dirty="0" smtClean="0"/>
              <a:t>Zoektermen </a:t>
            </a:r>
            <a:r>
              <a:rPr lang="nl-NL" sz="2000" dirty="0"/>
              <a:t>combineren en </a:t>
            </a:r>
            <a:r>
              <a:rPr lang="nl-NL" sz="2000" dirty="0" smtClean="0"/>
              <a:t>uit </a:t>
            </a:r>
            <a:r>
              <a:rPr lang="nl-NL" sz="2000" dirty="0"/>
              <a:t>een opdrachtomschrijving </a:t>
            </a:r>
            <a:r>
              <a:rPr lang="nl-NL" sz="2000" dirty="0" smtClean="0"/>
              <a:t>halen.</a:t>
            </a:r>
            <a:endParaRPr lang="nl-NL" sz="2000" dirty="0"/>
          </a:p>
          <a:p>
            <a:pPr lvl="0"/>
            <a:r>
              <a:rPr lang="nl-NL" sz="2000" dirty="0" smtClean="0"/>
              <a:t>Beoordelen of informatie </a:t>
            </a:r>
            <a:r>
              <a:rPr lang="nl-NL" sz="2000" dirty="0"/>
              <a:t>(binnen een open systeem) </a:t>
            </a:r>
            <a:r>
              <a:rPr lang="nl-NL" sz="2000" dirty="0" smtClean="0"/>
              <a:t>aan voorwaarden voldoet</a:t>
            </a:r>
            <a:r>
              <a:rPr lang="en-US" sz="2000" dirty="0">
                <a:latin typeface="Arial" charset="0"/>
                <a:ea typeface="ＭＳ Ｐゴシック" pitchFamily="34" charset="-128"/>
                <a:cs typeface="Arial" charset="0"/>
              </a:rPr>
              <a:t>.</a:t>
            </a:r>
            <a:endParaRPr lang="nl-NL" altLang="nl-NL" sz="2000" dirty="0" smtClean="0">
              <a:latin typeface="Arial" charset="0"/>
              <a:ea typeface="ＭＳ Ｐゴシック" pitchFamily="34" charset="-128"/>
              <a:cs typeface="Arial" charset="0"/>
            </a:endParaRPr>
          </a:p>
        </p:txBody>
      </p:sp>
      <p:pic>
        <p:nvPicPr>
          <p:cNvPr id="4" name="Picture 4" descr="http://www.opvoedingsondersteuningopmaat.nl/_contentimages/2011-12-29-18-07-16.kinderen%20in%20de%20gro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055208"/>
            <a:ext cx="2699792" cy="180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49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764704"/>
            <a:ext cx="8229600" cy="998984"/>
          </a:xfrm>
        </p:spPr>
        <p:txBody>
          <a:bodyPr/>
          <a:lstStyle/>
          <a:p>
            <a:pPr eaLnBrk="1" hangingPunct="1"/>
            <a:r>
              <a:rPr lang="nl-NL" altLang="nl-NL" dirty="0" smtClean="0">
                <a:latin typeface="Arial" charset="0"/>
                <a:ea typeface="ＭＳ Ｐゴシック" pitchFamily="34" charset="-128"/>
                <a:cs typeface="Arial" charset="0"/>
              </a:rPr>
              <a:t>Leeftijdsafhankelijke opbouw (3/3)</a:t>
            </a:r>
            <a:endParaRPr lang="nl-NL" altLang="nl-NL" dirty="0">
              <a:latin typeface="Arial" charset="0"/>
              <a:ea typeface="ＭＳ Ｐゴシック" pitchFamily="34" charset="-128"/>
              <a:cs typeface="Arial" charset="0"/>
            </a:endParaRPr>
          </a:p>
        </p:txBody>
      </p:sp>
      <p:sp>
        <p:nvSpPr>
          <p:cNvPr id="9219" name="Tijdelijke aanduiding voor inhoud 3"/>
          <p:cNvSpPr>
            <a:spLocks noGrp="1"/>
          </p:cNvSpPr>
          <p:nvPr>
            <p:ph idx="1"/>
          </p:nvPr>
        </p:nvSpPr>
        <p:spPr>
          <a:xfrm>
            <a:off x="457200" y="1916832"/>
            <a:ext cx="8229600" cy="3856931"/>
          </a:xfrm>
        </p:spPr>
        <p:txBody>
          <a:bodyPr/>
          <a:lstStyle/>
          <a:p>
            <a:pPr marL="0" indent="0">
              <a:buNone/>
            </a:pPr>
            <a:r>
              <a:rPr lang="nl-NL" sz="2000" b="1" cap="small" dirty="0" smtClean="0"/>
              <a:t>Groep </a:t>
            </a:r>
            <a:r>
              <a:rPr lang="nl-NL" sz="2000" b="1" cap="small" dirty="0"/>
              <a:t>7/8</a:t>
            </a:r>
            <a:endParaRPr lang="nl-NL" sz="2000" dirty="0"/>
          </a:p>
          <a:p>
            <a:pPr lvl="0"/>
            <a:r>
              <a:rPr lang="nl-NL" sz="2000" dirty="0" smtClean="0"/>
              <a:t>De </a:t>
            </a:r>
            <a:r>
              <a:rPr lang="nl-NL" sz="2000" dirty="0"/>
              <a:t>betrouwbaarheid van </a:t>
            </a:r>
            <a:r>
              <a:rPr lang="nl-NL" sz="2000" dirty="0" smtClean="0"/>
              <a:t>informatie beoordelen.</a:t>
            </a:r>
            <a:endParaRPr lang="nl-NL" sz="2000" dirty="0"/>
          </a:p>
          <a:p>
            <a:pPr lvl="0"/>
            <a:r>
              <a:rPr lang="nl-NL" sz="2000" dirty="0"/>
              <a:t>Informatie van diverse bronnen </a:t>
            </a:r>
            <a:r>
              <a:rPr lang="nl-NL" sz="2000" dirty="0" smtClean="0"/>
              <a:t>vergelijken </a:t>
            </a:r>
            <a:r>
              <a:rPr lang="nl-NL" sz="2000" dirty="0"/>
              <a:t>en </a:t>
            </a:r>
            <a:r>
              <a:rPr lang="nl-NL" sz="2000" dirty="0" smtClean="0"/>
              <a:t>synthetiseren.</a:t>
            </a:r>
            <a:endParaRPr lang="nl-NL" sz="2000" dirty="0"/>
          </a:p>
          <a:p>
            <a:pPr lvl="0"/>
            <a:r>
              <a:rPr lang="nl-NL" sz="2000" dirty="0"/>
              <a:t>Binnen </a:t>
            </a:r>
            <a:r>
              <a:rPr lang="nl-NL" sz="2000" dirty="0" smtClean="0"/>
              <a:t>informatieaanbod </a:t>
            </a:r>
            <a:r>
              <a:rPr lang="nl-NL" sz="2000" dirty="0"/>
              <a:t>relevante informatie </a:t>
            </a:r>
            <a:r>
              <a:rPr lang="nl-NL" sz="2000" dirty="0" smtClean="0"/>
              <a:t>selecteren.</a:t>
            </a:r>
            <a:endParaRPr lang="nl-NL" sz="2000" dirty="0"/>
          </a:p>
          <a:p>
            <a:pPr lvl="0"/>
            <a:r>
              <a:rPr lang="nl-NL" sz="2000" dirty="0"/>
              <a:t>Relevante informatie systematisch </a:t>
            </a:r>
            <a:r>
              <a:rPr lang="nl-NL" sz="2000" dirty="0" smtClean="0"/>
              <a:t>beheren.</a:t>
            </a:r>
            <a:endParaRPr lang="nl-NL" sz="2000" dirty="0"/>
          </a:p>
          <a:p>
            <a:pPr lvl="0"/>
            <a:r>
              <a:rPr lang="nl-NL" sz="2000" dirty="0" smtClean="0"/>
              <a:t>Open en </a:t>
            </a:r>
            <a:r>
              <a:rPr lang="nl-NL" sz="2000" dirty="0"/>
              <a:t>gesloten zoekopdrachten omzetten in juiste </a:t>
            </a:r>
            <a:r>
              <a:rPr lang="nl-NL" sz="2000" dirty="0" smtClean="0"/>
              <a:t>trefwoorden.</a:t>
            </a:r>
            <a:endParaRPr lang="nl-NL" sz="2000" dirty="0"/>
          </a:p>
          <a:p>
            <a:r>
              <a:rPr lang="nl-NL" sz="2000" dirty="0"/>
              <a:t>Z</a:t>
            </a:r>
            <a:r>
              <a:rPr lang="nl-NL" sz="2000" dirty="0" smtClean="0"/>
              <a:t>elfstandig </a:t>
            </a:r>
            <a:r>
              <a:rPr lang="nl-NL" sz="2000" dirty="0"/>
              <a:t>informatie beoordelen, en aangeven waarom </a:t>
            </a:r>
            <a:r>
              <a:rPr lang="nl-NL" sz="2000" dirty="0" smtClean="0"/>
              <a:t>informatie gebruikt wordt </a:t>
            </a:r>
            <a:r>
              <a:rPr lang="nl-NL" sz="2000" dirty="0"/>
              <a:t>en waar dit van </a:t>
            </a:r>
            <a:r>
              <a:rPr lang="nl-NL" sz="2000" dirty="0" smtClean="0"/>
              <a:t>afhangt</a:t>
            </a:r>
            <a:r>
              <a:rPr lang="en-US" sz="2000" dirty="0">
                <a:latin typeface="Arial" charset="0"/>
                <a:ea typeface="ＭＳ Ｐゴシック" pitchFamily="34" charset="-128"/>
                <a:cs typeface="Arial" charset="0"/>
              </a:rPr>
              <a:t>.</a:t>
            </a:r>
            <a:endParaRPr lang="nl-NL" altLang="nl-NL" sz="2000" dirty="0" smtClean="0">
              <a:latin typeface="Arial" charset="0"/>
              <a:ea typeface="ＭＳ Ｐゴシック" pitchFamily="34" charset="-128"/>
              <a:cs typeface="Arial" charset="0"/>
            </a:endParaRPr>
          </a:p>
        </p:txBody>
      </p:sp>
      <p:pic>
        <p:nvPicPr>
          <p:cNvPr id="4" name="Picture 4" descr="http://www.opvoedingsondersteuningopmaat.nl/_contentimages/2011-12-29-18-07-16.kinderen%20in%20de%20gro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055208"/>
            <a:ext cx="2699792" cy="180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03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98376" y="1052736"/>
            <a:ext cx="8147248" cy="998984"/>
          </a:xfrm>
        </p:spPr>
        <p:txBody>
          <a:bodyPr/>
          <a:lstStyle/>
          <a:p>
            <a:pPr eaLnBrk="1" hangingPunct="1"/>
            <a:r>
              <a:rPr lang="nl-NL" altLang="nl-NL" dirty="0" smtClean="0">
                <a:latin typeface="Arial" charset="0"/>
                <a:ea typeface="ＭＳ Ｐゴシック" pitchFamily="34" charset="-128"/>
                <a:cs typeface="Arial" charset="0"/>
              </a:rPr>
              <a:t>Waarom Informatievaardigheden met </a:t>
            </a:r>
            <a:br>
              <a:rPr lang="nl-NL" altLang="nl-NL" dirty="0" smtClean="0">
                <a:latin typeface="Arial" charset="0"/>
                <a:ea typeface="ＭＳ Ｐゴシック" pitchFamily="34" charset="-128"/>
                <a:cs typeface="Arial" charset="0"/>
              </a:rPr>
            </a:br>
            <a:r>
              <a:rPr lang="nl-NL" altLang="nl-NL" dirty="0" smtClean="0">
                <a:latin typeface="Arial" charset="0"/>
                <a:ea typeface="ＭＳ Ｐゴシック" pitchFamily="34" charset="-128"/>
                <a:cs typeface="Arial" charset="0"/>
              </a:rPr>
              <a:t>de </a:t>
            </a:r>
            <a:r>
              <a:rPr lang="nl-NL" altLang="nl-NL" dirty="0">
                <a:latin typeface="Arial" charset="0"/>
                <a:ea typeface="ＭＳ Ｐゴシック" pitchFamily="34" charset="-128"/>
                <a:cs typeface="Arial" charset="0"/>
              </a:rPr>
              <a:t>Bibliotheek </a:t>
            </a:r>
            <a:r>
              <a:rPr lang="nl-NL" altLang="nl-NL" i="1" dirty="0">
                <a:latin typeface="Arial" charset="0"/>
                <a:ea typeface="ＭＳ Ｐゴシック" pitchFamily="34" charset="-128"/>
                <a:cs typeface="Arial" charset="0"/>
              </a:rPr>
              <a:t>op </a:t>
            </a:r>
            <a:r>
              <a:rPr lang="nl-NL" altLang="nl-NL" i="1" dirty="0" smtClean="0">
                <a:latin typeface="Arial" charset="0"/>
                <a:ea typeface="ＭＳ Ｐゴシック" pitchFamily="34" charset="-128"/>
                <a:cs typeface="Arial" charset="0"/>
              </a:rPr>
              <a:t>school</a:t>
            </a:r>
            <a:r>
              <a:rPr lang="nl-NL" altLang="nl-NL" dirty="0" smtClean="0">
                <a:latin typeface="Arial" charset="0"/>
                <a:ea typeface="ＭＳ Ｐゴシック" pitchFamily="34" charset="-128"/>
                <a:cs typeface="Arial" charset="0"/>
              </a:rPr>
              <a:t>?</a:t>
            </a:r>
            <a:endParaRPr lang="nl-NL" altLang="nl-NL" dirty="0">
              <a:latin typeface="Arial" charset="0"/>
              <a:ea typeface="ＭＳ Ｐゴシック" pitchFamily="34" charset="-128"/>
              <a:cs typeface="Arial" charset="0"/>
            </a:endParaRPr>
          </a:p>
        </p:txBody>
      </p:sp>
      <p:pic>
        <p:nvPicPr>
          <p:cNvPr id="4098" name="Picture 2" descr="1x Leermiddelengids voor informatievaardigheden. Incl. instel- / startkos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9787">
            <a:off x="5416288" y="1892550"/>
            <a:ext cx="2056661" cy="2883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opvoedingsondersteuningopmaat.nl/_contentimages/2011-12-29-18-07-16.kinderen%20in%20de%20groe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961809"/>
            <a:ext cx="3096344" cy="20675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appykidshappyparents.nl/wp-content/uploads/2015/01/Foto-Hoe-was-het-vandaag-op-school-Goed-11-vragen-die-wel-werken-zodat-je-kind-vertelt-hoe-het-op-school-was.-Happy-Kids-Happy-Parents-68213725-Conrad-van-Pruijssen.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616" y="4429315"/>
            <a:ext cx="3635896" cy="242679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257" y="2183056"/>
            <a:ext cx="3721735" cy="2542088"/>
          </a:xfrm>
          <a:prstGeom prst="rect">
            <a:avLst/>
          </a:prstGeom>
        </p:spPr>
      </p:pic>
    </p:spTree>
    <p:extLst>
      <p:ext uri="{BB962C8B-B14F-4D97-AF65-F5344CB8AC3E}">
        <p14:creationId xmlns:p14="http://schemas.microsoft.com/office/powerpoint/2010/main" val="284123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24744"/>
            <a:ext cx="82677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608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Bent u overtuigd?</a:t>
            </a:r>
            <a:endParaRPr lang="nl-NL"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NL" sz="2400" dirty="0" smtClean="0"/>
              <a:t>Situatie, knelpunten en behoeften in kaart brengen.</a:t>
            </a:r>
          </a:p>
          <a:p>
            <a:pPr marL="514350" indent="-514350">
              <a:buFont typeface="+mj-lt"/>
              <a:buAutoNum type="arabicPeriod"/>
            </a:pPr>
            <a:r>
              <a:rPr lang="nl-NL" sz="2400" dirty="0" smtClean="0"/>
              <a:t>Plan van aanpak maken.</a:t>
            </a:r>
          </a:p>
          <a:p>
            <a:pPr marL="514350" indent="-514350">
              <a:buFont typeface="+mj-lt"/>
              <a:buAutoNum type="arabicPeriod"/>
            </a:pPr>
            <a:r>
              <a:rPr lang="nl-NL" sz="2400" dirty="0" smtClean="0"/>
              <a:t>Doorlopende ondersteuning bij de uitvoering van het leerplan, en eventuele monitoring en verbetering.</a:t>
            </a:r>
          </a:p>
          <a:p>
            <a:pPr marL="514350" indent="-514350">
              <a:buFont typeface="+mj-lt"/>
              <a:buAutoNum type="arabicPeriod"/>
            </a:pPr>
            <a:endParaRPr lang="nl-NL" sz="2400" dirty="0"/>
          </a:p>
        </p:txBody>
      </p:sp>
      <p:pic>
        <p:nvPicPr>
          <p:cNvPr id="9218" name="Picture 2" descr="https://grist.files.wordpress.com/2013/10/thumbs-up.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17" y="2445154"/>
            <a:ext cx="7196807" cy="480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7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548680"/>
            <a:ext cx="8229600" cy="864096"/>
          </a:xfrm>
        </p:spPr>
        <p:txBody>
          <a:bodyPr/>
          <a:lstStyle/>
          <a:p>
            <a:pPr eaLnBrk="1" hangingPunct="1"/>
            <a:r>
              <a:rPr lang="nl-NL" altLang="nl-NL" dirty="0" smtClean="0">
                <a:latin typeface="Arial" charset="0"/>
                <a:ea typeface="ＭＳ Ｐゴシック" pitchFamily="34" charset="-128"/>
                <a:cs typeface="Arial" charset="0"/>
              </a:rPr>
              <a:t>Agenda</a:t>
            </a:r>
          </a:p>
        </p:txBody>
      </p:sp>
      <p:sp>
        <p:nvSpPr>
          <p:cNvPr id="7171" name="Tijdelijke aanduiding voor inhoud 2"/>
          <p:cNvSpPr>
            <a:spLocks noGrp="1"/>
          </p:cNvSpPr>
          <p:nvPr>
            <p:ph idx="1"/>
          </p:nvPr>
        </p:nvSpPr>
        <p:spPr>
          <a:xfrm>
            <a:off x="457200" y="1772816"/>
            <a:ext cx="8229600" cy="4248472"/>
          </a:xfrm>
        </p:spPr>
        <p:txBody>
          <a:bodyPr/>
          <a:lstStyle/>
          <a:p>
            <a:pPr eaLnBrk="1" hangingPunct="1"/>
            <a:r>
              <a:rPr lang="nl-NL" altLang="nl-NL" sz="2400" dirty="0" smtClean="0">
                <a:latin typeface="Arial" charset="0"/>
                <a:ea typeface="ＭＳ Ｐゴシック" pitchFamily="34" charset="-128"/>
                <a:cs typeface="Arial" charset="0"/>
              </a:rPr>
              <a:t>Wat zijn informatievaardigheden?</a:t>
            </a:r>
          </a:p>
          <a:p>
            <a:pPr eaLnBrk="1" hangingPunct="1"/>
            <a:endParaRPr lang="nl-NL" altLang="nl-NL" sz="2400" dirty="0" smtClean="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Waarom zijn informatievaardigheden belangrijk?</a:t>
            </a:r>
            <a:endParaRPr lang="nl-NL" altLang="nl-NL" sz="2400" i="1" dirty="0" smtClean="0">
              <a:latin typeface="Arial" charset="0"/>
              <a:ea typeface="ＭＳ Ｐゴシック" pitchFamily="34" charset="-128"/>
              <a:cs typeface="Arial" charset="0"/>
            </a:endParaRPr>
          </a:p>
          <a:p>
            <a:pPr eaLnBrk="1" hangingPunct="1"/>
            <a:endParaRPr lang="nl-NL" altLang="nl-NL" sz="2400" i="1" dirty="0" smtClean="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Wat moeten leerlingen (uiteindelijk) kunnen?</a:t>
            </a:r>
          </a:p>
          <a:p>
            <a:pPr eaLnBrk="1" hangingPunct="1"/>
            <a:endParaRPr lang="nl-NL" altLang="nl-NL" sz="2400" dirty="0" smtClean="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Wat betekent dit voor het onderwijs?</a:t>
            </a:r>
          </a:p>
          <a:p>
            <a:pPr marL="0" indent="0" eaLnBrk="1" hangingPunct="1">
              <a:buNone/>
            </a:pPr>
            <a:endParaRPr lang="nl-NL" altLang="nl-NL" sz="2400" dirty="0" smtClean="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Informatievaardigheden binnen de Bibliotheek </a:t>
            </a:r>
            <a:r>
              <a:rPr lang="nl-NL" altLang="nl-NL" sz="2400" i="1" dirty="0" smtClean="0">
                <a:latin typeface="Arial" charset="0"/>
                <a:ea typeface="ＭＳ Ｐゴシック" pitchFamily="34" charset="-128"/>
                <a:cs typeface="Arial" charset="0"/>
              </a:rPr>
              <a:t>op school</a:t>
            </a:r>
            <a:r>
              <a:rPr lang="nl-NL" altLang="nl-NL" sz="2400" dirty="0" smtClean="0">
                <a:latin typeface="Arial" charset="0"/>
                <a:ea typeface="ＭＳ Ｐゴシック" pitchFamily="34" charset="-128"/>
                <a:cs typeface="Arial"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68313" y="908720"/>
            <a:ext cx="8229600" cy="863823"/>
          </a:xfrm>
        </p:spPr>
        <p:txBody>
          <a:bodyPr/>
          <a:lstStyle/>
          <a:p>
            <a:pPr eaLnBrk="1" hangingPunct="1"/>
            <a:r>
              <a:rPr lang="nl-NL" altLang="nl-NL" dirty="0" smtClean="0">
                <a:latin typeface="Arial" charset="0"/>
                <a:ea typeface="ＭＳ Ｐゴシック" pitchFamily="34" charset="-128"/>
                <a:cs typeface="Arial" charset="0"/>
              </a:rPr>
              <a:t>Wat zijn informatievaardigheden?</a:t>
            </a:r>
          </a:p>
        </p:txBody>
      </p:sp>
      <p:pic>
        <p:nvPicPr>
          <p:cNvPr id="3076" name="Picture 4" descr="http://www.mediawijsheid.nl/wp-content/uploads/2015/02/informatievaardighed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425" y="3808412"/>
            <a:ext cx="6099175" cy="3049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artease.nl/pages/wp-content/uploads/2015/02/lerenl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2132856"/>
            <a:ext cx="4050699"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68313" y="116632"/>
            <a:ext cx="8229600" cy="1143000"/>
          </a:xfrm>
        </p:spPr>
        <p:txBody>
          <a:bodyPr/>
          <a:lstStyle/>
          <a:p>
            <a:pPr eaLnBrk="1" hangingPunct="1"/>
            <a:r>
              <a:rPr lang="nl-NL" altLang="nl-NL" dirty="0">
                <a:latin typeface="Arial" charset="0"/>
                <a:ea typeface="ＭＳ Ｐゴシック" pitchFamily="34" charset="-128"/>
                <a:cs typeface="Arial" charset="0"/>
              </a:rPr>
              <a:t>Waarom zijn </a:t>
            </a:r>
            <a:r>
              <a:rPr lang="nl-NL" altLang="nl-NL" dirty="0" smtClean="0">
                <a:latin typeface="Arial" charset="0"/>
                <a:ea typeface="ＭＳ Ｐゴシック" pitchFamily="34" charset="-128"/>
                <a:cs typeface="Arial" charset="0"/>
              </a:rPr>
              <a:t>informatie-</a:t>
            </a:r>
            <a:br>
              <a:rPr lang="nl-NL" altLang="nl-NL" dirty="0" smtClean="0">
                <a:latin typeface="Arial" charset="0"/>
                <a:ea typeface="ＭＳ Ｐゴシック" pitchFamily="34" charset="-128"/>
                <a:cs typeface="Arial" charset="0"/>
              </a:rPr>
            </a:br>
            <a:r>
              <a:rPr lang="nl-NL" altLang="nl-NL" dirty="0" smtClean="0">
                <a:latin typeface="Arial" charset="0"/>
                <a:ea typeface="ＭＳ Ｐゴシック" pitchFamily="34" charset="-128"/>
                <a:cs typeface="Arial" charset="0"/>
              </a:rPr>
              <a:t>vaardigheden </a:t>
            </a:r>
            <a:r>
              <a:rPr lang="nl-NL" altLang="nl-NL" dirty="0">
                <a:latin typeface="Arial" charset="0"/>
                <a:ea typeface="ＭＳ Ｐゴシック" pitchFamily="34" charset="-128"/>
                <a:cs typeface="Arial" charset="0"/>
              </a:rPr>
              <a:t>belangrijk?</a:t>
            </a:r>
            <a:endParaRPr lang="nl-NL" altLang="nl-NL" i="1" dirty="0">
              <a:latin typeface="Arial" charset="0"/>
              <a:ea typeface="ＭＳ Ｐゴシック" pitchFamily="34" charset="-128"/>
              <a:cs typeface="Arial" charset="0"/>
            </a:endParaRPr>
          </a:p>
        </p:txBody>
      </p:sp>
      <p:pic>
        <p:nvPicPr>
          <p:cNvPr id="4098" name="Picture 2" descr="http://media.oudersvannu.nl/m/nryuf9a2g769.jpg/genen-bepalen-schoolprestat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41502"/>
            <a:ext cx="3384376" cy="27367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edia.autoweek.nl/m/m1dyvv3bd4tr_6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441502"/>
            <a:ext cx="4091601" cy="27254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eleritas.nl/wp-content/uploads/2014/03/mediaws-672x37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4348026"/>
            <a:ext cx="5076056" cy="2809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aquacristal.nl/files/2013/01/waterbron-300x225.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12" y="4319719"/>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84" y="238336"/>
            <a:ext cx="5818840" cy="6381328"/>
          </a:xfrm>
          <a:prstGeom prst="rect">
            <a:avLst/>
          </a:prstGeom>
        </p:spPr>
      </p:pic>
    </p:spTree>
    <p:extLst>
      <p:ext uri="{BB962C8B-B14F-4D97-AF65-F5344CB8AC3E}">
        <p14:creationId xmlns:p14="http://schemas.microsoft.com/office/powerpoint/2010/main" val="153289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68313" y="116632"/>
            <a:ext cx="8229600" cy="1143000"/>
          </a:xfrm>
        </p:spPr>
        <p:txBody>
          <a:bodyPr/>
          <a:lstStyle/>
          <a:p>
            <a:pPr eaLnBrk="1" hangingPunct="1"/>
            <a:r>
              <a:rPr lang="nl-NL" altLang="nl-NL" dirty="0">
                <a:latin typeface="Arial" charset="0"/>
                <a:ea typeface="ＭＳ Ｐゴシック" pitchFamily="34" charset="-128"/>
                <a:cs typeface="Arial" charset="0"/>
              </a:rPr>
              <a:t>Wat moeten leerlingen </a:t>
            </a:r>
            <a:r>
              <a:rPr lang="nl-NL" altLang="nl-NL" dirty="0" smtClean="0">
                <a:latin typeface="Arial" charset="0"/>
                <a:ea typeface="ＭＳ Ｐゴシック" pitchFamily="34" charset="-128"/>
                <a:cs typeface="Arial" charset="0"/>
              </a:rPr>
              <a:t/>
            </a:r>
            <a:br>
              <a:rPr lang="nl-NL" altLang="nl-NL" dirty="0" smtClean="0">
                <a:latin typeface="Arial" charset="0"/>
                <a:ea typeface="ＭＳ Ｐゴシック" pitchFamily="34" charset="-128"/>
                <a:cs typeface="Arial" charset="0"/>
              </a:rPr>
            </a:br>
            <a:r>
              <a:rPr lang="nl-NL" altLang="nl-NL" dirty="0" smtClean="0">
                <a:latin typeface="Arial" charset="0"/>
                <a:ea typeface="ＭＳ Ｐゴシック" pitchFamily="34" charset="-128"/>
                <a:cs typeface="Arial" charset="0"/>
              </a:rPr>
              <a:t>(uiteindelijk) kunnen?</a:t>
            </a:r>
            <a:endParaRPr lang="nl-NL" altLang="nl-NL" dirty="0">
              <a:latin typeface="Arial" charset="0"/>
              <a:ea typeface="ＭＳ Ｐゴシック" pitchFamily="34" charset="-128"/>
              <a:cs typeface="Arial" charset="0"/>
            </a:endParaRPr>
          </a:p>
        </p:txBody>
      </p:sp>
      <p:pic>
        <p:nvPicPr>
          <p:cNvPr id="5122" name="Picture 2" descr="http://www.leadkeeper.net/images/pl/Managementbase/youget/bedrijfsprocess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3408968" cy="27271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mweb.nl/wp-content/uploads/2014/07/klanttevredenheid-300x22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75" y="1412776"/>
            <a:ext cx="3720836" cy="27906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l.dice.com/technieuws/wp-content/uploads/2014/06/Top_5_IT-vaardighede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1850" y="4034289"/>
            <a:ext cx="399644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7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Procesmatige aanpak van </a:t>
            </a:r>
            <a:r>
              <a:rPr lang="nl-NL" altLang="nl-NL" dirty="0" smtClean="0">
                <a:latin typeface="Arial" charset="0"/>
                <a:ea typeface="ＭＳ Ｐゴシック" pitchFamily="34" charset="-128"/>
                <a:cs typeface="Arial" charset="0"/>
              </a:rPr>
              <a:t>informatie-vraagstukken</a:t>
            </a:r>
            <a:endParaRPr lang="nl-NL" altLang="nl-NL" dirty="0">
              <a:latin typeface="Arial" charset="0"/>
              <a:ea typeface="ＭＳ Ｐゴシック" pitchFamily="34" charset="-128"/>
              <a:cs typeface="Arial" charset="0"/>
            </a:endParaRPr>
          </a:p>
        </p:txBody>
      </p:sp>
      <p:sp>
        <p:nvSpPr>
          <p:cNvPr id="2" name="Tijdelijke aanduiding voor inhoud 1"/>
          <p:cNvSpPr>
            <a:spLocks noGrp="1"/>
          </p:cNvSpPr>
          <p:nvPr>
            <p:ph idx="1"/>
          </p:nvPr>
        </p:nvSpPr>
        <p:spPr/>
        <p:txBody>
          <a:bodyPr/>
          <a:lstStyle/>
          <a:p>
            <a:endParaRPr lang="nl-NL" dirty="0" smtClean="0"/>
          </a:p>
          <a:p>
            <a:r>
              <a:rPr lang="nl-NL" dirty="0" smtClean="0"/>
              <a:t>Big6-model</a:t>
            </a:r>
          </a:p>
          <a:p>
            <a:r>
              <a:rPr lang="nl-NL" dirty="0" smtClean="0"/>
              <a:t>Super3-model</a:t>
            </a:r>
            <a:endParaRPr lang="nl-NL" dirty="0"/>
          </a:p>
        </p:txBody>
      </p:sp>
      <p:pic>
        <p:nvPicPr>
          <p:cNvPr id="7" name="Picture 2" descr="http://www.leadkeeper.net/images/pl/Managementbase/youget/bedrijfsprocess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330" y="2996952"/>
            <a:ext cx="3408968" cy="272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7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i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553" y="980728"/>
            <a:ext cx="5365727"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591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2854</TotalTime>
  <Words>2005</Words>
  <Application>Microsoft Office PowerPoint</Application>
  <PresentationFormat>Diavoorstelling (4:3)</PresentationFormat>
  <Paragraphs>276</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Presentatie_dBos_V2</vt:lpstr>
      <vt:lpstr>Informatievaardig met  de Bibliotheek op school</vt:lpstr>
      <vt:lpstr>PowerPoint-presentatie</vt:lpstr>
      <vt:lpstr>Agenda</vt:lpstr>
      <vt:lpstr>Wat zijn informatievaardigheden?</vt:lpstr>
      <vt:lpstr>Waarom zijn informatie- vaardigheden belangrijk?</vt:lpstr>
      <vt:lpstr>PowerPoint-presentatie</vt:lpstr>
      <vt:lpstr>Wat moeten leerlingen  (uiteindelijk) kunnen?</vt:lpstr>
      <vt:lpstr>Procesmatige aanpak van informatie-vraagstukken</vt:lpstr>
      <vt:lpstr>PowerPoint-presentatie</vt:lpstr>
      <vt:lpstr>PowerPoint-presentatie</vt:lpstr>
      <vt:lpstr>PowerPoint-presentatie</vt:lpstr>
      <vt:lpstr>Deelvaardigheid: Informatie op het internet beoordelen</vt:lpstr>
      <vt:lpstr>Onderliggende vaardigheden</vt:lpstr>
      <vt:lpstr>Wat betekent dit voor het onderwijs?</vt:lpstr>
      <vt:lpstr>Expliciete aandacht voor informatie-vaardigheden.</vt:lpstr>
      <vt:lpstr>Leeftijdsafhankelijke opbouw (1/3)</vt:lpstr>
      <vt:lpstr>Leeftijdsafhankelijke opbouw (2/3)</vt:lpstr>
      <vt:lpstr>Leeftijdsafhankelijke opbouw (3/3)</vt:lpstr>
      <vt:lpstr>Waarom Informatievaardigheden met  de Bibliotheek op school?</vt:lpstr>
      <vt:lpstr>Bent u overtuigd?</vt:lpstr>
    </vt:vector>
  </TitlesOfParts>
  <Company>Cubiss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Smit</dc:creator>
  <cp:lastModifiedBy>Astrid v.D.</cp:lastModifiedBy>
  <cp:revision>229</cp:revision>
  <cp:lastPrinted>2014-09-29T11:34:27Z</cp:lastPrinted>
  <dcterms:created xsi:type="dcterms:W3CDTF">2012-07-18T11:34:43Z</dcterms:created>
  <dcterms:modified xsi:type="dcterms:W3CDTF">2016-03-20T13:02:37Z</dcterms:modified>
</cp:coreProperties>
</file>