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264" r:id="rId3"/>
    <p:sldId id="257" r:id="rId4"/>
    <p:sldId id="271" r:id="rId5"/>
    <p:sldId id="281" r:id="rId6"/>
    <p:sldId id="275" r:id="rId7"/>
    <p:sldId id="276" r:id="rId8"/>
    <p:sldId id="277" r:id="rId9"/>
    <p:sldId id="278" r:id="rId10"/>
    <p:sldId id="279" r:id="rId11"/>
    <p:sldId id="280" r:id="rId12"/>
    <p:sldId id="283" r:id="rId13"/>
    <p:sldId id="258" r:id="rId14"/>
    <p:sldId id="266" r:id="rId15"/>
    <p:sldId id="267" r:id="rId16"/>
    <p:sldId id="268" r:id="rId17"/>
    <p:sldId id="269" r:id="rId18"/>
    <p:sldId id="270" r:id="rId19"/>
    <p:sldId id="272" r:id="rId20"/>
    <p:sldId id="282" r:id="rId21"/>
    <p:sldId id="260" r:id="rId22"/>
    <p:sldId id="273" r:id="rId23"/>
    <p:sldId id="274" r:id="rId24"/>
    <p:sldId id="262" r:id="rId25"/>
    <p:sldId id="263" r:id="rId26"/>
    <p:sldId id="265" r:id="rId27"/>
    <p:sldId id="286" r:id="rId28"/>
    <p:sldId id="285" r:id="rId29"/>
    <p:sldId id="284" r:id="rId30"/>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mp;A"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93"/>
    <a:srgbClr val="FF7320"/>
    <a:srgbClr val="FF6600"/>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1202" autoAdjust="0"/>
  </p:normalViewPr>
  <p:slideViewPr>
    <p:cSldViewPr>
      <p:cViewPr varScale="1">
        <p:scale>
          <a:sx n="90" d="100"/>
          <a:sy n="90" d="100"/>
        </p:scale>
        <p:origin x="1608" y="90"/>
      </p:cViewPr>
      <p:guideLst>
        <p:guide orient="horz" pos="2160"/>
        <p:guide pos="2880"/>
      </p:guideLst>
    </p:cSldViewPr>
  </p:slideViewPr>
  <p:outlineViewPr>
    <p:cViewPr>
      <p:scale>
        <a:sx n="33" d="100"/>
        <a:sy n="33" d="100"/>
      </p:scale>
      <p:origin x="0" y="12684"/>
    </p:cViewPr>
  </p:outlineViewPr>
  <p:notesTextViewPr>
    <p:cViewPr>
      <p:scale>
        <a:sx n="1" d="1"/>
        <a:sy n="1" d="1"/>
      </p:scale>
      <p:origin x="0" y="0"/>
    </p:cViewPr>
  </p:notesTextViewPr>
  <p:sorterViewPr>
    <p:cViewPr varScale="1">
      <p:scale>
        <a:sx n="1" d="1"/>
        <a:sy n="1" d="1"/>
      </p:scale>
      <p:origin x="0" y="-3498"/>
    </p:cViewPr>
  </p:sorterViewPr>
  <p:notesViewPr>
    <p:cSldViewPr>
      <p:cViewPr>
        <p:scale>
          <a:sx n="70" d="100"/>
          <a:sy n="70" d="100"/>
        </p:scale>
        <p:origin x="-2298" y="86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45659" cy="496331"/>
          </a:xfrm>
          <a:prstGeom prst="rect">
            <a:avLst/>
          </a:prstGeom>
        </p:spPr>
        <p:txBody>
          <a:bodyPr vert="horz" lIns="91440" tIns="45720" rIns="91440" bIns="45720" rtlCol="0"/>
          <a:lstStyle>
            <a:lvl1pPr algn="l">
              <a:defRPr sz="1200"/>
            </a:lvl1pPr>
          </a:lstStyle>
          <a:p>
            <a:endParaRPr lang="nl-NL"/>
          </a:p>
        </p:txBody>
      </p:sp>
      <p:sp>
        <p:nvSpPr>
          <p:cNvPr id="4" name="Tijdelijke aanduiding voor voettekst 3"/>
          <p:cNvSpPr>
            <a:spLocks noGrp="1"/>
          </p:cNvSpPr>
          <p:nvPr>
            <p:ph type="ftr" sz="quarter" idx="2"/>
          </p:nvPr>
        </p:nvSpPr>
        <p:spPr>
          <a:xfrm>
            <a:off x="1" y="9428584"/>
            <a:ext cx="2945659" cy="49633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4" y="9428584"/>
            <a:ext cx="2945659" cy="496331"/>
          </a:xfrm>
          <a:prstGeom prst="rect">
            <a:avLst/>
          </a:prstGeom>
        </p:spPr>
        <p:txBody>
          <a:bodyPr vert="horz" lIns="91440" tIns="45720" rIns="91440" bIns="45720" rtlCol="0" anchor="b"/>
          <a:lstStyle>
            <a:lvl1pPr algn="r">
              <a:defRPr sz="1200"/>
            </a:lvl1pPr>
          </a:lstStyle>
          <a:p>
            <a:fld id="{167314AC-BAB2-43C5-BE92-D66EE556F4EE}" type="slidenum">
              <a:rPr lang="nl-NL" smtClean="0"/>
              <a:pPr/>
              <a:t>‹nr.›</a:t>
            </a:fld>
            <a:endParaRPr lang="nl-NL"/>
          </a:p>
        </p:txBody>
      </p:sp>
    </p:spTree>
    <p:extLst>
      <p:ext uri="{BB962C8B-B14F-4D97-AF65-F5344CB8AC3E}">
        <p14:creationId xmlns:p14="http://schemas.microsoft.com/office/powerpoint/2010/main" val="2352338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45659" cy="49633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4" y="1"/>
            <a:ext cx="2945659" cy="496331"/>
          </a:xfrm>
          <a:prstGeom prst="rect">
            <a:avLst/>
          </a:prstGeom>
        </p:spPr>
        <p:txBody>
          <a:bodyPr vert="horz" lIns="91440" tIns="45720" rIns="91440" bIns="45720" rtlCol="0"/>
          <a:lstStyle>
            <a:lvl1pPr algn="r">
              <a:defRPr sz="1200"/>
            </a:lvl1pPr>
          </a:lstStyle>
          <a:p>
            <a:fld id="{A99E9C34-BBC1-4F81-B233-737DC3C6060D}" type="datetimeFigureOut">
              <a:rPr lang="nl-NL" smtClean="0"/>
              <a:pPr/>
              <a:t>23-3-2016</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6" name="Tijdelijke aanduiding voor voettekst 5"/>
          <p:cNvSpPr>
            <a:spLocks noGrp="1"/>
          </p:cNvSpPr>
          <p:nvPr>
            <p:ph type="ftr" sz="quarter" idx="4"/>
          </p:nvPr>
        </p:nvSpPr>
        <p:spPr>
          <a:xfrm>
            <a:off x="1" y="9428584"/>
            <a:ext cx="2945659" cy="4963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4" y="9428584"/>
            <a:ext cx="2945659" cy="496331"/>
          </a:xfrm>
          <a:prstGeom prst="rect">
            <a:avLst/>
          </a:prstGeom>
        </p:spPr>
        <p:txBody>
          <a:bodyPr vert="horz" lIns="91440" tIns="45720" rIns="91440" bIns="45720" rtlCol="0" anchor="b"/>
          <a:lstStyle>
            <a:lvl1pPr algn="r">
              <a:defRPr sz="1200"/>
            </a:lvl1pPr>
          </a:lstStyle>
          <a:p>
            <a:fld id="{33AA5897-367F-4041-9129-F49629FAB715}" type="slidenum">
              <a:rPr lang="nl-NL" smtClean="0"/>
              <a:pPr/>
              <a:t>‹nr.›</a:t>
            </a:fld>
            <a:endParaRPr lang="nl-NL"/>
          </a:p>
        </p:txBody>
      </p:sp>
      <p:sp>
        <p:nvSpPr>
          <p:cNvPr id="8" name="Tijdelijke aanduiding voor notities 7"/>
          <p:cNvSpPr>
            <a:spLocks noGrp="1"/>
          </p:cNvSpPr>
          <p:nvPr>
            <p:ph type="body" sz="quarter" idx="3"/>
          </p:nvPr>
        </p:nvSpPr>
        <p:spPr>
          <a:xfrm>
            <a:off x="679768" y="4715153"/>
            <a:ext cx="5438140" cy="446698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05454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debibliotheekopschool.n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33AA5897-367F-4041-9129-F49629FAB715}" type="slidenum">
              <a:rPr lang="nl-NL" smtClean="0"/>
              <a:pPr/>
              <a:t>1</a:t>
            </a:fld>
            <a:endParaRPr lang="nl-NL"/>
          </a:p>
        </p:txBody>
      </p:sp>
      <p:sp>
        <p:nvSpPr>
          <p:cNvPr id="7" name="Tijdelijke aanduiding voor notities 2"/>
          <p:cNvSpPr txBox="1">
            <a:spLocks/>
          </p:cNvSpPr>
          <p:nvPr/>
        </p:nvSpPr>
        <p:spPr>
          <a:xfrm>
            <a:off x="662533" y="4818283"/>
            <a:ext cx="5438140" cy="446698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chemeClr val="tx1"/>
                </a:solidFill>
                <a:effectLst/>
                <a:uLnTx/>
                <a:uFillTx/>
                <a:latin typeface="+mn-lt"/>
                <a:ea typeface="+mn-ea"/>
                <a:cs typeface="+mn-cs"/>
              </a:rPr>
              <a:t>Algemene opmerkingen: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chemeClr val="tx1"/>
                </a:solidFill>
                <a:effectLst/>
                <a:uLnTx/>
                <a:uFillTx/>
                <a:latin typeface="+mn-lt"/>
                <a:ea typeface="+mn-ea"/>
                <a:cs typeface="+mn-cs"/>
              </a:rPr>
              <a:t>Deze </a:t>
            </a:r>
            <a:r>
              <a:rPr kumimoji="0" lang="nl-NL" sz="1200" b="0" i="0" u="none" strike="noStrike" kern="1200" cap="none" spc="0" normalizeH="0" baseline="0" noProof="0" dirty="0" err="1" smtClean="0">
                <a:ln>
                  <a:noFill/>
                </a:ln>
                <a:solidFill>
                  <a:schemeClr val="tx1"/>
                </a:solidFill>
                <a:effectLst/>
                <a:uLnTx/>
                <a:uFillTx/>
                <a:latin typeface="+mn-lt"/>
                <a:ea typeface="+mn-ea"/>
                <a:cs typeface="+mn-cs"/>
              </a:rPr>
              <a:t>powerpoint</a:t>
            </a:r>
            <a:r>
              <a:rPr kumimoji="0" lang="nl-NL" sz="1200" b="0" i="0" u="none" strike="noStrike" kern="1200" cap="none" spc="0" normalizeH="0" baseline="0" noProof="0" dirty="0" smtClean="0">
                <a:ln>
                  <a:noFill/>
                </a:ln>
                <a:solidFill>
                  <a:schemeClr val="tx1"/>
                </a:solidFill>
                <a:effectLst/>
                <a:uLnTx/>
                <a:uFillTx/>
                <a:latin typeface="+mn-lt"/>
                <a:ea typeface="+mn-ea"/>
                <a:cs typeface="+mn-cs"/>
              </a:rPr>
              <a:t> dient als basis voor een presentatie over het wat en hoe van de Bibliotheek </a:t>
            </a:r>
            <a:r>
              <a:rPr kumimoji="0" lang="nl-NL" sz="1200" b="0" i="1" u="none" strike="noStrike" kern="1200" cap="none" spc="0" normalizeH="0" baseline="0" noProof="0" dirty="0" smtClean="0">
                <a:ln>
                  <a:noFill/>
                </a:ln>
                <a:solidFill>
                  <a:schemeClr val="tx1"/>
                </a:solidFill>
                <a:effectLst/>
                <a:uLnTx/>
                <a:uFillTx/>
                <a:latin typeface="+mn-lt"/>
                <a:ea typeface="+mn-ea"/>
                <a:cs typeface="+mn-cs"/>
              </a:rPr>
              <a:t>op school</a:t>
            </a:r>
            <a:r>
              <a:rPr kumimoji="0" lang="nl-NL" sz="1200" b="0" i="0" u="none" strike="noStrike" kern="1200" cap="none" spc="0" normalizeH="0" baseline="0" noProof="0" dirty="0" smtClean="0">
                <a:ln>
                  <a:noFill/>
                </a:ln>
                <a:solidFill>
                  <a:schemeClr val="tx1"/>
                </a:solidFill>
                <a:effectLst/>
                <a:uLnTx/>
                <a:uFillTx/>
                <a:latin typeface="+mn-lt"/>
                <a:ea typeface="+mn-ea"/>
                <a:cs typeface="+mn-cs"/>
              </a:rPr>
              <a:t>. Bij elke dia staat een korte toelichting op de te gebruiken spreektekst. Voor de leesbaarheid staat deze geschreven in een korte gebiedende wijs. Het spreekt voor zich dat je vrij bent dit naar eigen inzicht en lokale situatie aan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smtClean="0">
              <a:ln>
                <a:noFill/>
              </a:ln>
              <a:solidFill>
                <a:schemeClr val="tx1"/>
              </a:solidFill>
              <a:effectLst/>
              <a:uLnTx/>
              <a:uFillTx/>
              <a:latin typeface="+mn-lt"/>
              <a:ea typeface="+mn-ea"/>
              <a:cs typeface="+mn-cs"/>
            </a:endParaRPr>
          </a:p>
          <a:p>
            <a:pPr lvl="0">
              <a:defRPr/>
            </a:pPr>
            <a:r>
              <a:rPr kumimoji="0" lang="nl-NL" sz="1200" b="0" i="0" u="none" strike="noStrike" kern="1200" cap="none" spc="0" normalizeH="0" baseline="0" noProof="0" dirty="0" smtClean="0">
                <a:ln>
                  <a:noFill/>
                </a:ln>
                <a:solidFill>
                  <a:schemeClr val="tx1"/>
                </a:solidFill>
                <a:effectLst/>
                <a:uLnTx/>
                <a:uFillTx/>
                <a:latin typeface="+mn-lt"/>
                <a:ea typeface="+mn-ea"/>
                <a:cs typeface="+mn-cs"/>
              </a:rPr>
              <a:t>Ook de inhoud van de dia’s ligt niet vast. Misschien wil je het geheel wat inkorten of juist aanvullen met extra toelichting of specifieke lokale afspraken. Dat kan. Mits je maar trouw blijft aan het gedachtengoed van de Bibliotheek </a:t>
            </a:r>
            <a:r>
              <a:rPr kumimoji="0" lang="nl-NL" sz="1200" b="0" i="1" u="none" strike="noStrike" kern="1200" cap="none" spc="0" normalizeH="0" baseline="0" noProof="0" dirty="0" smtClean="0">
                <a:ln>
                  <a:noFill/>
                </a:ln>
                <a:solidFill>
                  <a:schemeClr val="tx1"/>
                </a:solidFill>
                <a:effectLst/>
                <a:uLnTx/>
                <a:uFillTx/>
                <a:latin typeface="+mn-lt"/>
                <a:ea typeface="+mn-ea"/>
                <a:cs typeface="+mn-cs"/>
              </a:rPr>
              <a:t>op</a:t>
            </a:r>
            <a:r>
              <a:rPr kumimoji="0" lang="nl-NL" sz="1200" b="0" i="1" u="none" strike="noStrike" kern="1200" cap="none" spc="0" normalizeH="0" noProof="0" dirty="0" smtClean="0">
                <a:ln>
                  <a:noFill/>
                </a:ln>
                <a:solidFill>
                  <a:schemeClr val="tx1"/>
                </a:solidFill>
                <a:effectLst/>
                <a:uLnTx/>
                <a:uFillTx/>
                <a:latin typeface="+mn-lt"/>
                <a:ea typeface="+mn-ea"/>
                <a:cs typeface="+mn-cs"/>
              </a:rPr>
              <a:t> school</a:t>
            </a:r>
            <a:r>
              <a:rPr kumimoji="0" lang="nl-NL" sz="1200" b="0" i="0" u="none" strike="noStrike" kern="1200" cap="none" spc="0" normalizeH="0" baseline="0" noProof="0" dirty="0" smtClean="0">
                <a:ln>
                  <a:noFill/>
                </a:ln>
                <a:solidFill>
                  <a:schemeClr val="tx1"/>
                </a:solidFill>
                <a:effectLst/>
                <a:uLnTx/>
                <a:uFillTx/>
                <a:latin typeface="+mn-lt"/>
                <a:ea typeface="+mn-ea"/>
                <a:cs typeface="+mn-cs"/>
              </a:rPr>
              <a:t>: </a:t>
            </a:r>
          </a:p>
          <a:p>
            <a:pPr marL="171450" lvl="0" indent="-171450">
              <a:buFontTx/>
              <a:buChar char="-"/>
              <a:defRPr/>
            </a:pPr>
            <a:r>
              <a:rPr kumimoji="0" lang="nl-NL" sz="1200" b="0" i="0" u="none" strike="noStrike" kern="1200" cap="none" spc="0" normalizeH="0" baseline="0" noProof="0" dirty="0" smtClean="0">
                <a:ln>
                  <a:noFill/>
                </a:ln>
                <a:solidFill>
                  <a:schemeClr val="tx1"/>
                </a:solidFill>
                <a:effectLst/>
                <a:uLnTx/>
                <a:uFillTx/>
                <a:latin typeface="+mn-lt"/>
                <a:ea typeface="+mn-ea"/>
                <a:cs typeface="+mn-cs"/>
              </a:rPr>
              <a:t>diensten en producten binnen thema’s LEZEN</a:t>
            </a:r>
            <a:r>
              <a:rPr kumimoji="0" lang="nl-NL" sz="1200" b="0" i="0" u="none" strike="noStrike" kern="1200" cap="none" spc="0" normalizeH="0" noProof="0" dirty="0" smtClean="0">
                <a:ln>
                  <a:noFill/>
                </a:ln>
                <a:solidFill>
                  <a:schemeClr val="tx1"/>
                </a:solidFill>
                <a:effectLst/>
                <a:uLnTx/>
                <a:uFillTx/>
                <a:latin typeface="+mn-lt"/>
                <a:ea typeface="+mn-ea"/>
                <a:cs typeface="+mn-cs"/>
              </a:rPr>
              <a:t> en MEDIAWIJSHEID</a:t>
            </a:r>
            <a:r>
              <a:rPr lang="nl-NL" sz="1200" dirty="0"/>
              <a:t> </a:t>
            </a:r>
            <a:r>
              <a:rPr lang="nl-NL" sz="1200" dirty="0" smtClean="0"/>
              <a:t>en </a:t>
            </a:r>
          </a:p>
          <a:p>
            <a:pPr marL="171450" lvl="0" indent="-171450">
              <a:buFontTx/>
              <a:buChar char="-"/>
              <a:defRPr/>
            </a:pPr>
            <a:r>
              <a:rPr lang="nl-NL" sz="1200" dirty="0" smtClean="0"/>
              <a:t>de </a:t>
            </a:r>
            <a:r>
              <a:rPr lang="nl-NL" sz="1200" dirty="0"/>
              <a:t>bouwstenen: netwerk &amp; beleid, expertise, collectie, digitaal portaal, lees- &amp; mediaplan, activiteiten en de </a:t>
            </a:r>
            <a:r>
              <a:rPr lang="nl-NL" sz="1200" dirty="0" smtClean="0"/>
              <a:t>monitor.</a:t>
            </a:r>
            <a:r>
              <a:rPr kumimoji="0" lang="nl-NL" sz="1200" b="0" i="0" u="none" strike="noStrike" kern="1200" cap="none" spc="0" normalizeH="0" baseline="0" noProof="0" dirty="0" smtClean="0">
                <a:ln>
                  <a:noFill/>
                </a:ln>
                <a:solidFill>
                  <a:schemeClr val="tx1"/>
                </a:solidFill>
                <a:effectLst/>
                <a:uLnTx/>
                <a:uFillTx/>
                <a:latin typeface="+mn-lt"/>
                <a:ea typeface="+mn-ea"/>
                <a:cs typeface="+mn-cs"/>
              </a:rPr>
              <a:t> </a:t>
            </a:r>
          </a:p>
          <a:p>
            <a:pPr marL="171450" lvl="0" indent="-171450">
              <a:defRPr/>
            </a:pPr>
            <a:r>
              <a:rPr lang="nl-NL" sz="1200" dirty="0" smtClean="0"/>
              <a:t>-    Ouderpartnerschap als onderdeel van de Bibliotheek op school</a:t>
            </a:r>
            <a:endParaRPr kumimoji="0" lang="nl-NL" sz="1200" b="0" i="0" u="none" strike="noStrike" kern="1200" cap="none" spc="0" normalizeH="0" baseline="0" noProof="0" dirty="0" smtClean="0">
              <a:ln>
                <a:noFill/>
              </a:ln>
              <a:solidFill>
                <a:schemeClr val="tx1"/>
              </a:solidFill>
              <a:effectLst/>
              <a:uLnTx/>
              <a:uFillTx/>
              <a:latin typeface="+mn-lt"/>
              <a:ea typeface="+mn-ea"/>
              <a:cs typeface="+mn-cs"/>
            </a:endParaRPr>
          </a:p>
          <a:p>
            <a:pPr lvl="0">
              <a:defRPr/>
            </a:pPr>
            <a:endParaRPr kumimoji="0" lang="nl-NL"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chemeClr val="tx1"/>
                </a:solidFill>
                <a:effectLst/>
                <a:uLnTx/>
                <a:uFillTx/>
                <a:latin typeface="+mn-lt"/>
                <a:ea typeface="+mn-ea"/>
                <a:cs typeface="+mn-cs"/>
              </a:rPr>
              <a:t>Voor vragen over de inhoud of uitvoering van deze </a:t>
            </a:r>
            <a:r>
              <a:rPr kumimoji="0" lang="nl-NL" sz="1200" b="0" i="0" u="none" strike="noStrike" kern="1200" cap="none" spc="0" normalizeH="0" baseline="0" noProof="0" dirty="0" err="1" smtClean="0">
                <a:ln>
                  <a:noFill/>
                </a:ln>
                <a:solidFill>
                  <a:schemeClr val="tx1"/>
                </a:solidFill>
                <a:effectLst/>
                <a:uLnTx/>
                <a:uFillTx/>
                <a:latin typeface="+mn-lt"/>
                <a:ea typeface="+mn-ea"/>
                <a:cs typeface="+mn-cs"/>
              </a:rPr>
              <a:t>powerpoint</a:t>
            </a:r>
            <a:r>
              <a:rPr kumimoji="0" lang="nl-NL" sz="1200" b="0" i="0" u="none" strike="noStrike" kern="1200" cap="none" spc="0" normalizeH="0" baseline="0" noProof="0" dirty="0" smtClean="0">
                <a:ln>
                  <a:noFill/>
                </a:ln>
                <a:solidFill>
                  <a:schemeClr val="tx1"/>
                </a:solidFill>
                <a:effectLst/>
                <a:uLnTx/>
                <a:uFillTx/>
                <a:latin typeface="+mn-lt"/>
                <a:ea typeface="+mn-ea"/>
                <a:cs typeface="+mn-cs"/>
              </a:rPr>
              <a:t> neem je contact op met je contactpersoon  van de PSO. Kijk</a:t>
            </a:r>
            <a:r>
              <a:rPr kumimoji="0" lang="nl-NL" sz="1200" b="0" i="0" u="none" strike="noStrike" kern="1200" cap="none" spc="0" normalizeH="0" noProof="0" dirty="0" smtClean="0">
                <a:ln>
                  <a:noFill/>
                </a:ln>
                <a:solidFill>
                  <a:schemeClr val="tx1"/>
                </a:solidFill>
                <a:effectLst/>
                <a:uLnTx/>
                <a:uFillTx/>
                <a:latin typeface="+mn-lt"/>
                <a:ea typeface="+mn-ea"/>
                <a:cs typeface="+mn-cs"/>
              </a:rPr>
              <a:t> v</a:t>
            </a:r>
            <a:r>
              <a:rPr kumimoji="0" lang="nl-NL" sz="1200" b="0" i="0" u="none" strike="noStrike" kern="1200" cap="none" spc="0" normalizeH="0" baseline="0" noProof="0" dirty="0" smtClean="0">
                <a:ln>
                  <a:noFill/>
                </a:ln>
                <a:solidFill>
                  <a:schemeClr val="tx1"/>
                </a:solidFill>
                <a:effectLst/>
                <a:uLnTx/>
                <a:uFillTx/>
                <a:latin typeface="+mn-lt"/>
                <a:ea typeface="+mn-ea"/>
                <a:cs typeface="+mn-cs"/>
              </a:rPr>
              <a:t>oor</a:t>
            </a:r>
            <a:r>
              <a:rPr kumimoji="0" lang="nl-NL" sz="1200" b="0" i="0" u="none" strike="noStrike" kern="1200" cap="none" spc="0" normalizeH="0" noProof="0" dirty="0" smtClean="0">
                <a:ln>
                  <a:noFill/>
                </a:ln>
                <a:solidFill>
                  <a:schemeClr val="tx1"/>
                </a:solidFill>
                <a:effectLst/>
                <a:uLnTx/>
                <a:uFillTx/>
                <a:latin typeface="+mn-lt"/>
                <a:ea typeface="+mn-ea"/>
                <a:cs typeface="+mn-cs"/>
              </a:rPr>
              <a:t> de contactgegevens of overige informatie op</a:t>
            </a:r>
            <a:r>
              <a:rPr kumimoji="0" lang="nl-NL" sz="1200" b="0" i="0" u="none" strike="noStrike" kern="1200" cap="none" spc="0" normalizeH="0" baseline="0" noProof="0" dirty="0" smtClean="0">
                <a:ln>
                  <a:noFill/>
                </a:ln>
                <a:solidFill>
                  <a:schemeClr val="tx1"/>
                </a:solidFill>
                <a:effectLst/>
                <a:uLnTx/>
                <a:uFillTx/>
                <a:latin typeface="+mn-lt"/>
                <a:ea typeface="+mn-ea"/>
                <a:cs typeface="+mn-cs"/>
              </a:rPr>
              <a:t> </a:t>
            </a:r>
            <a:r>
              <a:rPr lang="nl-NL" sz="1200" dirty="0" smtClean="0">
                <a:hlinkClick r:id="rId3"/>
              </a:rPr>
              <a:t>www.debibliotheekopschool.nl</a:t>
            </a:r>
            <a:r>
              <a:rPr lang="nl-NL" sz="1200" dirty="0" smtClean="0"/>
              <a:t> </a:t>
            </a:r>
            <a:endParaRPr kumimoji="0" lang="nl-NL"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Stap6: evaluatie</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11</a:t>
            </a:fld>
            <a:endParaRPr lang="nl-NL"/>
          </a:p>
        </p:txBody>
      </p:sp>
    </p:spTree>
    <p:extLst>
      <p:ext uri="{BB962C8B-B14F-4D97-AF65-F5344CB8AC3E}">
        <p14:creationId xmlns:p14="http://schemas.microsoft.com/office/powerpoint/2010/main" val="2048987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Foto: http://www.bntonderwijs.nl/producten/scan-didactiek/</a:t>
            </a:r>
          </a:p>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12</a:t>
            </a:fld>
            <a:endParaRPr lang="nl-NL"/>
          </a:p>
        </p:txBody>
      </p:sp>
    </p:spTree>
    <p:extLst>
      <p:ext uri="{BB962C8B-B14F-4D97-AF65-F5344CB8AC3E}">
        <p14:creationId xmlns:p14="http://schemas.microsoft.com/office/powerpoint/2010/main" val="445321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Flip/post-</a:t>
            </a:r>
            <a:r>
              <a:rPr lang="nl-NL" dirty="0" err="1" smtClean="0"/>
              <a:t>it</a:t>
            </a:r>
            <a:r>
              <a:rPr lang="nl-NL" dirty="0" smtClean="0"/>
              <a:t>: wat gaat goed / niet-goed (per groep)</a:t>
            </a:r>
          </a:p>
          <a:p>
            <a:endParaRPr lang="nl-NL" dirty="0" smtClean="0"/>
          </a:p>
          <a:p>
            <a:r>
              <a:rPr lang="nl-NL" dirty="0" smtClean="0"/>
              <a:t>Vul de resultaten van de papieren inventarisatie in deze tabellen, of vervang de tabellen door de grafiek uit de monitor.</a:t>
            </a:r>
          </a:p>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13</a:t>
            </a:fld>
            <a:endParaRPr lang="nl-NL"/>
          </a:p>
        </p:txBody>
      </p:sp>
    </p:spTree>
    <p:extLst>
      <p:ext uri="{BB962C8B-B14F-4D97-AF65-F5344CB8AC3E}">
        <p14:creationId xmlns:p14="http://schemas.microsoft.com/office/powerpoint/2010/main" val="2048987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14</a:t>
            </a:fld>
            <a:endParaRPr lang="nl-NL"/>
          </a:p>
        </p:txBody>
      </p:sp>
    </p:spTree>
    <p:extLst>
      <p:ext uri="{BB962C8B-B14F-4D97-AF65-F5344CB8AC3E}">
        <p14:creationId xmlns:p14="http://schemas.microsoft.com/office/powerpoint/2010/main" val="2048987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15</a:t>
            </a:fld>
            <a:endParaRPr lang="nl-NL"/>
          </a:p>
        </p:txBody>
      </p:sp>
    </p:spTree>
    <p:extLst>
      <p:ext uri="{BB962C8B-B14F-4D97-AF65-F5344CB8AC3E}">
        <p14:creationId xmlns:p14="http://schemas.microsoft.com/office/powerpoint/2010/main" val="2048987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16</a:t>
            </a:fld>
            <a:endParaRPr lang="nl-NL"/>
          </a:p>
        </p:txBody>
      </p:sp>
    </p:spTree>
    <p:extLst>
      <p:ext uri="{BB962C8B-B14F-4D97-AF65-F5344CB8AC3E}">
        <p14:creationId xmlns:p14="http://schemas.microsoft.com/office/powerpoint/2010/main" val="2048987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Resultaten uit de monitor, grafieken of vooraf op papier ingevuld (slabloontje meeleveren)</a:t>
            </a:r>
          </a:p>
          <a:p>
            <a:r>
              <a:rPr lang="nl-NL" dirty="0" smtClean="0"/>
              <a:t>Flip/post-</a:t>
            </a:r>
            <a:r>
              <a:rPr lang="nl-NL" dirty="0" err="1" smtClean="0"/>
              <a:t>it</a:t>
            </a:r>
            <a:r>
              <a:rPr lang="nl-NL" dirty="0" smtClean="0"/>
              <a:t>: wat gaat goed / niet-goed</a:t>
            </a:r>
          </a:p>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17</a:t>
            </a:fld>
            <a:endParaRPr lang="nl-NL"/>
          </a:p>
        </p:txBody>
      </p:sp>
    </p:spTree>
    <p:extLst>
      <p:ext uri="{BB962C8B-B14F-4D97-AF65-F5344CB8AC3E}">
        <p14:creationId xmlns:p14="http://schemas.microsoft.com/office/powerpoint/2010/main" val="2048987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18</a:t>
            </a:fld>
            <a:endParaRPr lang="nl-NL"/>
          </a:p>
        </p:txBody>
      </p:sp>
    </p:spTree>
    <p:extLst>
      <p:ext uri="{BB962C8B-B14F-4D97-AF65-F5344CB8AC3E}">
        <p14:creationId xmlns:p14="http://schemas.microsoft.com/office/powerpoint/2010/main" val="2048987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19</a:t>
            </a:fld>
            <a:endParaRPr lang="nl-NL"/>
          </a:p>
        </p:txBody>
      </p:sp>
    </p:spTree>
    <p:extLst>
      <p:ext uri="{BB962C8B-B14F-4D97-AF65-F5344CB8AC3E}">
        <p14:creationId xmlns:p14="http://schemas.microsoft.com/office/powerpoint/2010/main" val="763948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Samenvoegen en ordenen van alle genoemde plussen en minnen.</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20</a:t>
            </a:fld>
            <a:endParaRPr lang="nl-NL"/>
          </a:p>
        </p:txBody>
      </p:sp>
    </p:spTree>
    <p:extLst>
      <p:ext uri="{BB962C8B-B14F-4D97-AF65-F5344CB8AC3E}">
        <p14:creationId xmlns:p14="http://schemas.microsoft.com/office/powerpoint/2010/main" val="327145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Klik tijdens de </a:t>
            </a:r>
            <a:r>
              <a:rPr lang="nl-NL" dirty="0" err="1" smtClean="0"/>
              <a:t>powerpoint</a:t>
            </a:r>
            <a:r>
              <a:rPr lang="nl-NL" dirty="0" smtClean="0"/>
              <a:t> op de afbeelding voor een verwijzing naar https://www.youtube.com/watch?v=Bn2MTlFvHsg</a:t>
            </a:r>
          </a:p>
          <a:p>
            <a:r>
              <a:rPr lang="nl-NL" dirty="0" smtClean="0"/>
              <a:t>Zorg voor internetverbinding </a:t>
            </a:r>
            <a:r>
              <a:rPr lang="nl-NL" smtClean="0"/>
              <a:t>en geluid.</a:t>
            </a:r>
          </a:p>
          <a:p>
            <a:endParaRPr lang="nl-NL" dirty="0" smtClean="0"/>
          </a:p>
          <a:p>
            <a:r>
              <a:rPr lang="nl-NL" dirty="0" smtClean="0"/>
              <a:t>Mogelijk heb je dit filmpje al tijdens</a:t>
            </a:r>
            <a:r>
              <a:rPr lang="nl-NL" baseline="0" dirty="0" smtClean="0"/>
              <a:t> de informerende startbijeenkomst laten zien. Vervang het dan door een ander passend filmpje of begin gelijk met de workshop!</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2</a:t>
            </a:fld>
            <a:endParaRPr lang="nl-NL"/>
          </a:p>
        </p:txBody>
      </p:sp>
    </p:spTree>
    <p:extLst>
      <p:ext uri="{BB962C8B-B14F-4D97-AF65-F5344CB8AC3E}">
        <p14:creationId xmlns:p14="http://schemas.microsoft.com/office/powerpoint/2010/main" val="390472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Alle plussen en minnen langs de lat.</a:t>
            </a:r>
          </a:p>
          <a:p>
            <a:pPr marL="0" indent="0">
              <a:buNone/>
            </a:pPr>
            <a:endParaRPr lang="nl-NL" dirty="0" smtClean="0"/>
          </a:p>
          <a:p>
            <a:pPr marL="0" indent="0">
              <a:buNone/>
            </a:pPr>
            <a:r>
              <a:rPr lang="nl-NL" dirty="0" smtClean="0"/>
              <a:t>Zorg dat alle post-</a:t>
            </a:r>
            <a:r>
              <a:rPr lang="nl-NL" dirty="0" err="1" smtClean="0"/>
              <a:t>its</a:t>
            </a:r>
            <a:r>
              <a:rPr lang="nl-NL" dirty="0" smtClean="0"/>
              <a:t> goed zichtbaar zijn en deel stippen of stiften uit.</a:t>
            </a:r>
          </a:p>
          <a:p>
            <a:r>
              <a:rPr lang="nl-NL" dirty="0" smtClean="0"/>
              <a:t>Welke vaardigheid</a:t>
            </a:r>
            <a:r>
              <a:rPr lang="nl-NL" baseline="0" dirty="0" smtClean="0"/>
              <a:t> moet als eerste verbeterd/aangepakt worden om het hele proces van informatievaardig zijn te bevorderen?</a:t>
            </a:r>
            <a:r>
              <a:rPr lang="nl-NL" dirty="0" smtClean="0"/>
              <a:t> </a:t>
            </a:r>
          </a:p>
          <a:p>
            <a:endParaRPr lang="nl-NL" dirty="0" smtClean="0"/>
          </a:p>
          <a:p>
            <a:r>
              <a:rPr lang="nl-NL" dirty="0" smtClean="0"/>
              <a:t>Geef elke post-</a:t>
            </a:r>
            <a:r>
              <a:rPr lang="nl-NL" dirty="0" err="1" smtClean="0"/>
              <a:t>it</a:t>
            </a:r>
            <a:r>
              <a:rPr lang="nl-NL" dirty="0" smtClean="0"/>
              <a:t> 0-1-2-3 stippen</a:t>
            </a:r>
          </a:p>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21</a:t>
            </a:fld>
            <a:endParaRPr lang="nl-NL"/>
          </a:p>
        </p:txBody>
      </p:sp>
    </p:spTree>
    <p:extLst>
      <p:ext uri="{BB962C8B-B14F-4D97-AF65-F5344CB8AC3E}">
        <p14:creationId xmlns:p14="http://schemas.microsoft.com/office/powerpoint/2010/main" val="4221394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Plak de vaardigheden/eisen met de meeste stippen van hoog naar laag onder elkaar.</a:t>
            </a:r>
          </a:p>
          <a:p>
            <a:r>
              <a:rPr lang="nl-NL" dirty="0" smtClean="0"/>
              <a:t>Eventueel gebundeld als het over ongeveer hetzelfde onderwerp gaat.</a:t>
            </a:r>
          </a:p>
          <a:p>
            <a:endParaRPr lang="nl-NL" dirty="0" smtClean="0"/>
          </a:p>
          <a:p>
            <a:r>
              <a:rPr lang="nl-NL" dirty="0" smtClean="0"/>
              <a:t>Wat is dan de top 3 – 5 – 6?</a:t>
            </a:r>
          </a:p>
          <a:p>
            <a:r>
              <a:rPr lang="nl-NL" dirty="0" smtClean="0"/>
              <a:t>Dit is wat jullie hebben aangegeven als meest belangrijke vaardigheden waar de school</a:t>
            </a:r>
            <a:r>
              <a:rPr lang="nl-NL" baseline="0" dirty="0" smtClean="0"/>
              <a:t> aan moet werken.</a:t>
            </a:r>
          </a:p>
          <a:p>
            <a:endParaRPr lang="nl-NL" baseline="0" dirty="0" smtClean="0"/>
          </a:p>
          <a:p>
            <a:r>
              <a:rPr lang="nl-NL" dirty="0" smtClean="0"/>
              <a:t>Dit is jullie kompas, eisenpakket, hier willen jullie naar toe wat betreft:</a:t>
            </a:r>
          </a:p>
          <a:p>
            <a:pPr lvl="1"/>
            <a:r>
              <a:rPr lang="nl-NL" dirty="0" smtClean="0"/>
              <a:t>Vaardigheden van leerlingen</a:t>
            </a:r>
          </a:p>
          <a:p>
            <a:pPr lvl="1"/>
            <a:r>
              <a:rPr lang="nl-NL" dirty="0" smtClean="0"/>
              <a:t>Vaardigheden van leerkrachten</a:t>
            </a:r>
          </a:p>
          <a:p>
            <a:endParaRPr lang="nl-NL" dirty="0" smtClean="0"/>
          </a:p>
          <a:p>
            <a:r>
              <a:rPr lang="nl-NL" dirty="0" smtClean="0"/>
              <a:t>Kopt dat? Herken je jezelf en de school hier in?</a:t>
            </a:r>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22</a:t>
            </a:fld>
            <a:endParaRPr lang="nl-NL"/>
          </a:p>
        </p:txBody>
      </p:sp>
    </p:spTree>
    <p:extLst>
      <p:ext uri="{BB962C8B-B14F-4D97-AF65-F5344CB8AC3E}">
        <p14:creationId xmlns:p14="http://schemas.microsoft.com/office/powerpoint/2010/main" val="763948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23</a:t>
            </a:fld>
            <a:endParaRPr lang="nl-NL"/>
          </a:p>
        </p:txBody>
      </p:sp>
    </p:spTree>
    <p:extLst>
      <p:ext uri="{BB962C8B-B14F-4D97-AF65-F5344CB8AC3E}">
        <p14:creationId xmlns:p14="http://schemas.microsoft.com/office/powerpoint/2010/main" val="763948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Foto http://www.swpproductions.nl/successen/</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r>
              <a:rPr lang="nl-NL" dirty="0" smtClean="0"/>
              <a:t>Wat is het geheim van de genoemde successen?</a:t>
            </a:r>
          </a:p>
          <a:p>
            <a:r>
              <a:rPr lang="nl-NL" dirty="0" smtClean="0"/>
              <a:t>Welke (stille) krachten zitten er in deze school?</a:t>
            </a:r>
          </a:p>
          <a:p>
            <a:r>
              <a:rPr lang="nl-NL" dirty="0" smtClean="0"/>
              <a:t>Schrijf ze op en houd ze in de buurt.</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24</a:t>
            </a:fld>
            <a:endParaRPr lang="nl-NL"/>
          </a:p>
        </p:txBody>
      </p:sp>
    </p:spTree>
    <p:extLst>
      <p:ext uri="{BB962C8B-B14F-4D97-AF65-F5344CB8AC3E}">
        <p14:creationId xmlns:p14="http://schemas.microsoft.com/office/powerpoint/2010/main" val="3366058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Leg alle te verbeteren ‘vaardigheden’ (top 3-5-6) langs de volgende vragen en maak zo je eigen matrix:</a:t>
            </a:r>
          </a:p>
          <a:p>
            <a:r>
              <a:rPr lang="nl-NL" dirty="0" smtClean="0"/>
              <a:t>Waarom gaat het nu (nog) niet goed?</a:t>
            </a:r>
          </a:p>
          <a:p>
            <a:r>
              <a:rPr lang="nl-NL" dirty="0" smtClean="0"/>
              <a:t>Wat/wie is ervoor nodig om het op te lossen? (bijv. losse les / leerlijn / externe deskundige / apparatuur…)</a:t>
            </a:r>
          </a:p>
          <a:p>
            <a:r>
              <a:rPr lang="nl-NL" dirty="0" smtClean="0"/>
              <a:t>Kan je hiervoor een kracht van je toppers inzetten?</a:t>
            </a:r>
          </a:p>
          <a:p>
            <a:r>
              <a:rPr lang="nl-NL" dirty="0" smtClean="0"/>
              <a:t>Plaats de oplossing/aanpak in de matrix.</a:t>
            </a:r>
          </a:p>
          <a:p>
            <a:r>
              <a:rPr lang="nl-NL" dirty="0" smtClean="0"/>
              <a:t>Dit</a:t>
            </a:r>
            <a:r>
              <a:rPr lang="nl-NL" baseline="0" dirty="0" smtClean="0"/>
              <a:t> is je input voor het nog te maken informatievaardighedenplan.</a:t>
            </a:r>
            <a:endParaRPr lang="nl-NL" dirty="0" smtClean="0"/>
          </a:p>
          <a:p>
            <a:endParaRPr lang="nl-NL" dirty="0" smtClean="0"/>
          </a:p>
          <a:p>
            <a:r>
              <a:rPr lang="nl-NL" dirty="0" smtClean="0"/>
              <a:t>Inhoudelijke analyse ter</a:t>
            </a:r>
            <a:r>
              <a:rPr lang="nl-NL" baseline="0" dirty="0" smtClean="0"/>
              <a:t> voorbereiding op de leerlijn:</a:t>
            </a:r>
          </a:p>
          <a:p>
            <a:r>
              <a:rPr lang="nl-NL" dirty="0" smtClean="0"/>
              <a:t>Bij welke Big6/Super3 stap hoort dit thuis?</a:t>
            </a:r>
          </a:p>
          <a:p>
            <a:r>
              <a:rPr lang="nl-NL" dirty="0" smtClean="0"/>
              <a:t>In welke groep wil je dit aanpakken?</a:t>
            </a:r>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25</a:t>
            </a:fld>
            <a:endParaRPr lang="nl-NL"/>
          </a:p>
        </p:txBody>
      </p:sp>
    </p:spTree>
    <p:extLst>
      <p:ext uri="{BB962C8B-B14F-4D97-AF65-F5344CB8AC3E}">
        <p14:creationId xmlns:p14="http://schemas.microsoft.com/office/powerpoint/2010/main" val="3988745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Met de globale verbetermatrix in beeld:</a:t>
            </a:r>
          </a:p>
          <a:p>
            <a:r>
              <a:rPr lang="nl-NL" dirty="0" smtClean="0"/>
              <a:t>Wil/kan de school hier tijd en geld aan besteden?</a:t>
            </a:r>
          </a:p>
          <a:p>
            <a:r>
              <a:rPr lang="nl-NL" dirty="0" smtClean="0"/>
              <a:t>Wie wordt de coördinator/aanspreekpunt voor team en bibliotheek?</a:t>
            </a:r>
          </a:p>
          <a:p>
            <a:r>
              <a:rPr lang="nl-NL" dirty="0" smtClean="0"/>
              <a:t>Wie zitten er in de werkgroep?</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26</a:t>
            </a:fld>
            <a:endParaRPr lang="nl-NL"/>
          </a:p>
        </p:txBody>
      </p:sp>
    </p:spTree>
    <p:extLst>
      <p:ext uri="{BB962C8B-B14F-4D97-AF65-F5344CB8AC3E}">
        <p14:creationId xmlns:p14="http://schemas.microsoft.com/office/powerpoint/2010/main" val="2410830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Werkt de school liever met het Super3-model, vervang deze dia dan met de huidige dia 5 en pas je de manier van werken aan.</a:t>
            </a:r>
          </a:p>
          <a:p>
            <a:r>
              <a:rPr lang="nl-NL" dirty="0" smtClean="0"/>
              <a:t>Pas ook de in dia 20</a:t>
            </a:r>
            <a:r>
              <a:rPr lang="nl-NL" baseline="0" dirty="0" smtClean="0"/>
              <a:t> getoonde flap bij de Big6 aan.</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29</a:t>
            </a:fld>
            <a:endParaRPr lang="nl-NL"/>
          </a:p>
        </p:txBody>
      </p:sp>
    </p:spTree>
    <p:extLst>
      <p:ext uri="{BB962C8B-B14F-4D97-AF65-F5344CB8AC3E}">
        <p14:creationId xmlns:p14="http://schemas.microsoft.com/office/powerpoint/2010/main" val="154064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Wat kennen en kunnen leerkrachten en leerlingen?</a:t>
            </a:r>
          </a:p>
          <a:p>
            <a:r>
              <a:rPr lang="nl-NL" dirty="0" smtClean="0"/>
              <a:t>En hoe staat het met de digitale leeromgeving in school?</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4</a:t>
            </a:fld>
            <a:endParaRPr lang="nl-NL"/>
          </a:p>
        </p:txBody>
      </p:sp>
    </p:spTree>
    <p:extLst>
      <p:ext uri="{BB962C8B-B14F-4D97-AF65-F5344CB8AC3E}">
        <p14:creationId xmlns:p14="http://schemas.microsoft.com/office/powerpoint/2010/main" val="763948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Werkt de school liever met het Super3-model, vervang deze dia door de allerlaatste van deze </a:t>
            </a:r>
            <a:r>
              <a:rPr lang="nl-NL" dirty="0" err="1" smtClean="0"/>
              <a:t>powerpoint</a:t>
            </a:r>
            <a:r>
              <a:rPr lang="nl-NL" dirty="0" smtClean="0"/>
              <a:t> en pas je de manier van werken aan.</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5</a:t>
            </a:fld>
            <a:endParaRPr lang="nl-NL"/>
          </a:p>
        </p:txBody>
      </p:sp>
    </p:spTree>
    <p:extLst>
      <p:ext uri="{BB962C8B-B14F-4D97-AF65-F5344CB8AC3E}">
        <p14:creationId xmlns:p14="http://schemas.microsoft.com/office/powerpoint/2010/main" val="154064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Flip/post-</a:t>
            </a:r>
            <a:r>
              <a:rPr lang="nl-NL" dirty="0" err="1" smtClean="0"/>
              <a:t>it</a:t>
            </a:r>
            <a:r>
              <a:rPr lang="nl-NL" dirty="0" smtClean="0"/>
              <a:t>: wat gaat goed / niet-goed</a:t>
            </a:r>
          </a:p>
          <a:p>
            <a:r>
              <a:rPr lang="nl-NL" dirty="0" smtClean="0"/>
              <a:t>Bespreek de resultaten van de gesprekken in de groepen, of vervang de tabellen door de grafiek uit de monitor.</a:t>
            </a:r>
          </a:p>
          <a:p>
            <a:endParaRPr lang="nl-NL" dirty="0" smtClean="0"/>
          </a:p>
          <a:p>
            <a:r>
              <a:rPr lang="nl-NL" dirty="0" smtClean="0"/>
              <a:t>Stap2: zoekstrategie</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6</a:t>
            </a:fld>
            <a:endParaRPr lang="nl-NL"/>
          </a:p>
        </p:txBody>
      </p:sp>
    </p:spTree>
    <p:extLst>
      <p:ext uri="{BB962C8B-B14F-4D97-AF65-F5344CB8AC3E}">
        <p14:creationId xmlns:p14="http://schemas.microsoft.com/office/powerpoint/2010/main" val="204898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Stap3: zoeken</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7</a:t>
            </a:fld>
            <a:endParaRPr lang="nl-NL"/>
          </a:p>
        </p:txBody>
      </p:sp>
    </p:spTree>
    <p:extLst>
      <p:ext uri="{BB962C8B-B14F-4D97-AF65-F5344CB8AC3E}">
        <p14:creationId xmlns:p14="http://schemas.microsoft.com/office/powerpoint/2010/main" val="204898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Geef een algemeen beeld van de verschillende groepen 5-8.</a:t>
            </a:r>
          </a:p>
          <a:p>
            <a:endParaRPr lang="nl-NL" dirty="0" smtClean="0"/>
          </a:p>
          <a:p>
            <a:r>
              <a:rPr lang="nl-NL" dirty="0" smtClean="0"/>
              <a:t>Stap3: zoeken</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8</a:t>
            </a:fld>
            <a:endParaRPr lang="nl-NL"/>
          </a:p>
        </p:txBody>
      </p:sp>
    </p:spTree>
    <p:extLst>
      <p:ext uri="{BB962C8B-B14F-4D97-AF65-F5344CB8AC3E}">
        <p14:creationId xmlns:p14="http://schemas.microsoft.com/office/powerpoint/2010/main" val="2048987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Geef een algemeen beeld van de verschillende groepen 5-8.</a:t>
            </a:r>
          </a:p>
          <a:p>
            <a:endParaRPr lang="nl-NL" dirty="0" smtClean="0"/>
          </a:p>
          <a:p>
            <a:r>
              <a:rPr lang="nl-NL" dirty="0" smtClean="0"/>
              <a:t>Stap2: zoekstrategie</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9</a:t>
            </a:fld>
            <a:endParaRPr lang="nl-NL"/>
          </a:p>
        </p:txBody>
      </p:sp>
    </p:spTree>
    <p:extLst>
      <p:ext uri="{BB962C8B-B14F-4D97-AF65-F5344CB8AC3E}">
        <p14:creationId xmlns:p14="http://schemas.microsoft.com/office/powerpoint/2010/main" val="2048987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Geef een algemeen beeld van de verschillende groepen 5-8.</a:t>
            </a:r>
          </a:p>
          <a:p>
            <a:endParaRPr lang="nl-NL" dirty="0" smtClean="0"/>
          </a:p>
          <a:p>
            <a:r>
              <a:rPr lang="nl-NL" dirty="0" smtClean="0"/>
              <a:t>Stap4: beoordeling</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10</a:t>
            </a:fld>
            <a:endParaRPr lang="nl-NL"/>
          </a:p>
        </p:txBody>
      </p:sp>
    </p:spTree>
    <p:extLst>
      <p:ext uri="{BB962C8B-B14F-4D97-AF65-F5344CB8AC3E}">
        <p14:creationId xmlns:p14="http://schemas.microsoft.com/office/powerpoint/2010/main" val="2048987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39552" y="404664"/>
            <a:ext cx="5400600" cy="1470025"/>
          </a:xfrm>
        </p:spPr>
        <p:txBody>
          <a:bodyPr/>
          <a:lstStyle>
            <a:lvl1pPr>
              <a:defRPr b="1">
                <a:solidFill>
                  <a:schemeClr val="bg1"/>
                </a:solidFill>
                <a:latin typeface="Arial" pitchFamily="34" charset="0"/>
                <a:cs typeface="Arial" pitchFamily="34" charset="0"/>
              </a:defRPr>
            </a:lvl1pPr>
          </a:lstStyle>
          <a:p>
            <a:r>
              <a:rPr lang="nl-NL" smtClean="0"/>
              <a:t>Klik om de stijl te bewerken</a:t>
            </a:r>
            <a:endParaRPr lang="nl-NL" dirty="0"/>
          </a:p>
        </p:txBody>
      </p:sp>
    </p:spTree>
    <p:extLst>
      <p:ext uri="{BB962C8B-B14F-4D97-AF65-F5344CB8AC3E}">
        <p14:creationId xmlns:p14="http://schemas.microsoft.com/office/powerpoint/2010/main" val="17543516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468000" y="2124000"/>
            <a:ext cx="8229600" cy="375327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846465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468000" y="2124000"/>
            <a:ext cx="4038600" cy="375327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4648200" y="2124000"/>
            <a:ext cx="4038600" cy="375327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5166854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smtClean="0"/>
              <a:t>Klik om de stijl te bewerken</a:t>
            </a:r>
            <a:endParaRPr lang="nl-NL" dirty="0"/>
          </a:p>
        </p:txBody>
      </p:sp>
    </p:spTree>
    <p:extLst>
      <p:ext uri="{BB962C8B-B14F-4D97-AF65-F5344CB8AC3E}">
        <p14:creationId xmlns:p14="http://schemas.microsoft.com/office/powerpoint/2010/main" val="2296670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677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5310534"/>
            <a:ext cx="5486400" cy="566738"/>
          </a:xfrm>
        </p:spPr>
        <p:txBody>
          <a:bodyPr anchor="b"/>
          <a:lstStyle>
            <a:lvl1pPr algn="ctr">
              <a:defRPr sz="2000" b="1">
                <a:latin typeface="Arial" pitchFamily="34" charset="0"/>
                <a:cs typeface="Arial" pitchFamily="34" charset="0"/>
              </a:defRPr>
            </a:lvl1pPr>
          </a:lstStyle>
          <a:p>
            <a:r>
              <a:rPr lang="nl-NL" smtClean="0"/>
              <a:t>Klik om de stijl te bewerken</a:t>
            </a:r>
            <a:endParaRPr lang="nl-NL" dirty="0"/>
          </a:p>
        </p:txBody>
      </p:sp>
      <p:sp>
        <p:nvSpPr>
          <p:cNvPr id="3" name="Tijdelijke aanduiding voor afbeelding 2"/>
          <p:cNvSpPr>
            <a:spLocks noGrp="1"/>
          </p:cNvSpPr>
          <p:nvPr>
            <p:ph type="pic" idx="1"/>
          </p:nvPr>
        </p:nvSpPr>
        <p:spPr>
          <a:xfrm>
            <a:off x="1792288" y="112270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42514198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8000" y="91784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68000" y="2124001"/>
            <a:ext cx="8229600" cy="3753272"/>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60572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iming>
    <p:tnLst>
      <p:par>
        <p:cTn id="1" dur="indefinite" restart="never" nodeType="tmRoot"/>
      </p:par>
    </p:tnLst>
  </p:timing>
  <p:hf sldNum="0" hdr="0" ftr="0" dt="0"/>
  <p:txStyles>
    <p:titleStyle>
      <a:lvl1pPr algn="ctr" defTabSz="914400" rtl="0" eaLnBrk="1" latinLnBrk="0" hangingPunct="1">
        <a:spcBef>
          <a:spcPct val="0"/>
        </a:spcBef>
        <a:buNone/>
        <a:defRPr sz="3200" b="1" kern="1200">
          <a:solidFill>
            <a:srgbClr val="FF732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FF7320"/>
        </a:buClr>
        <a:buSzPct val="8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FF7320"/>
        </a:buClr>
        <a:buSzPct val="60000"/>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FF7320"/>
        </a:buClr>
        <a:buSzPct val="55000"/>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FF7320"/>
        </a:buClr>
        <a:buSzPct val="55000"/>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FF7320"/>
        </a:buClr>
        <a:buSzPct val="55000"/>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Bn2MTlFvHs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jpeg"/><Relationship Id="rId7"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504" y="404664"/>
            <a:ext cx="6120680" cy="1800200"/>
          </a:xfrm>
        </p:spPr>
        <p:txBody>
          <a:bodyPr anchor="t">
            <a:normAutofit fontScale="90000"/>
          </a:bodyPr>
          <a:lstStyle/>
          <a:p>
            <a:r>
              <a:rPr lang="nl-NL" sz="2700" dirty="0" smtClean="0"/>
              <a:t>Workshop</a:t>
            </a:r>
            <a:br>
              <a:rPr lang="nl-NL" sz="2700" dirty="0" smtClean="0"/>
            </a:br>
            <a:r>
              <a:rPr lang="nl-NL" sz="2700" dirty="0"/>
              <a:t/>
            </a:r>
            <a:br>
              <a:rPr lang="nl-NL" sz="2700" dirty="0"/>
            </a:br>
            <a:r>
              <a:rPr lang="nl-NL" sz="3600" dirty="0" smtClean="0"/>
              <a:t>INFORMATIEVAARDIGHEDEN</a:t>
            </a:r>
            <a:r>
              <a:rPr lang="nl-NL" sz="3600" dirty="0"/>
              <a:t/>
            </a:r>
            <a:br>
              <a:rPr lang="nl-NL" sz="3600" dirty="0"/>
            </a:br>
            <a:endParaRPr lang="nl-NL" sz="3600" dirty="0"/>
          </a:p>
        </p:txBody>
      </p:sp>
      <p:sp>
        <p:nvSpPr>
          <p:cNvPr id="3" name="Titel 1"/>
          <p:cNvSpPr txBox="1">
            <a:spLocks/>
          </p:cNvSpPr>
          <p:nvPr/>
        </p:nvSpPr>
        <p:spPr>
          <a:xfrm>
            <a:off x="5580112" y="3871317"/>
            <a:ext cx="3744416" cy="9941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bg1"/>
                </a:solidFill>
                <a:latin typeface="Arial" pitchFamily="34" charset="0"/>
                <a:ea typeface="+mj-ea"/>
                <a:cs typeface="Arial" pitchFamily="34" charset="0"/>
              </a:defRPr>
            </a:lvl1pPr>
          </a:lstStyle>
          <a:p>
            <a:pPr algn="l"/>
            <a:r>
              <a:rPr lang="nl-NL" dirty="0" smtClean="0">
                <a:solidFill>
                  <a:srgbClr val="F0720A"/>
                </a:solidFill>
              </a:rPr>
              <a:t>Samen sterk met </a:t>
            </a:r>
            <a:endParaRPr lang="nl-NL" dirty="0">
              <a:solidFill>
                <a:srgbClr val="F0720A"/>
              </a:solidFill>
            </a:endParaRPr>
          </a:p>
        </p:txBody>
      </p:sp>
    </p:spTree>
    <p:extLst>
      <p:ext uri="{BB962C8B-B14F-4D97-AF65-F5344CB8AC3E}">
        <p14:creationId xmlns:p14="http://schemas.microsoft.com/office/powerpoint/2010/main" val="3115246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a:t>
            </a:r>
            <a:r>
              <a:rPr lang="nl-NL" dirty="0" smtClean="0"/>
              <a:t>. Wat zeggen de leerlingen?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400" dirty="0" smtClean="0"/>
              <a:t>Wat doe je met informatie die je hebt gevonden?</a:t>
            </a:r>
          </a:p>
        </p:txBody>
      </p:sp>
      <p:graphicFrame>
        <p:nvGraphicFramePr>
          <p:cNvPr id="5" name="Tabel 4"/>
          <p:cNvGraphicFramePr>
            <a:graphicFrameLocks noGrp="1"/>
          </p:cNvGraphicFramePr>
          <p:nvPr>
            <p:extLst>
              <p:ext uri="{D42A27DB-BD31-4B8C-83A1-F6EECF244321}">
                <p14:modId xmlns:p14="http://schemas.microsoft.com/office/powerpoint/2010/main" val="2462916237"/>
              </p:ext>
            </p:extLst>
          </p:nvPr>
        </p:nvGraphicFramePr>
        <p:xfrm>
          <a:off x="179512" y="2996952"/>
          <a:ext cx="8784974" cy="2146694"/>
        </p:xfrm>
        <a:graphic>
          <a:graphicData uri="http://schemas.openxmlformats.org/drawingml/2006/table">
            <a:tbl>
              <a:tblPr firstRow="1" bandRow="1">
                <a:tableStyleId>{5C22544A-7EE6-4342-B048-85BDC9FD1C3A}</a:tableStyleId>
              </a:tblPr>
              <a:tblGrid>
                <a:gridCol w="4235694">
                  <a:extLst>
                    <a:ext uri="{9D8B030D-6E8A-4147-A177-3AD203B41FA5}">
                      <a16:colId xmlns:a16="http://schemas.microsoft.com/office/drawing/2014/main" val="20000"/>
                    </a:ext>
                  </a:extLst>
                </a:gridCol>
                <a:gridCol w="1137320">
                  <a:extLst>
                    <a:ext uri="{9D8B030D-6E8A-4147-A177-3AD203B41FA5}">
                      <a16:colId xmlns:a16="http://schemas.microsoft.com/office/drawing/2014/main" val="20001"/>
                    </a:ext>
                  </a:extLst>
                </a:gridCol>
                <a:gridCol w="1137320">
                  <a:extLst>
                    <a:ext uri="{9D8B030D-6E8A-4147-A177-3AD203B41FA5}">
                      <a16:colId xmlns:a16="http://schemas.microsoft.com/office/drawing/2014/main" val="20002"/>
                    </a:ext>
                  </a:extLst>
                </a:gridCol>
                <a:gridCol w="1137320">
                  <a:extLst>
                    <a:ext uri="{9D8B030D-6E8A-4147-A177-3AD203B41FA5}">
                      <a16:colId xmlns:a16="http://schemas.microsoft.com/office/drawing/2014/main" val="20003"/>
                    </a:ext>
                  </a:extLst>
                </a:gridCol>
                <a:gridCol w="1137320">
                  <a:extLst>
                    <a:ext uri="{9D8B030D-6E8A-4147-A177-3AD203B41FA5}">
                      <a16:colId xmlns:a16="http://schemas.microsoft.com/office/drawing/2014/main" val="20004"/>
                    </a:ext>
                  </a:extLst>
                </a:gridCol>
              </a:tblGrid>
              <a:tr h="353267">
                <a:tc>
                  <a:txBody>
                    <a:bodyPr/>
                    <a:lstStyle/>
                    <a:p>
                      <a:endParaRPr lang="nl-NL" sz="1400" dirty="0"/>
                    </a:p>
                  </a:txBody>
                  <a:tcPr/>
                </a:tc>
                <a:tc>
                  <a:txBody>
                    <a:bodyPr/>
                    <a:lstStyle/>
                    <a:p>
                      <a:pPr algn="ctr"/>
                      <a:r>
                        <a:rPr lang="nl-NL" sz="1600" dirty="0" smtClean="0"/>
                        <a:t>Nooit</a:t>
                      </a:r>
                      <a:endParaRPr lang="nl-NL" sz="1600" dirty="0"/>
                    </a:p>
                  </a:txBody>
                  <a:tcPr/>
                </a:tc>
                <a:tc>
                  <a:txBody>
                    <a:bodyPr/>
                    <a:lstStyle/>
                    <a:p>
                      <a:pPr algn="ctr"/>
                      <a:r>
                        <a:rPr lang="nl-NL" sz="1600" dirty="0" smtClean="0"/>
                        <a:t>Soms</a:t>
                      </a:r>
                      <a:endParaRPr lang="nl-NL" sz="1600" dirty="0"/>
                    </a:p>
                  </a:txBody>
                  <a:tcPr/>
                </a:tc>
                <a:tc>
                  <a:txBody>
                    <a:bodyPr/>
                    <a:lstStyle/>
                    <a:p>
                      <a:pPr algn="ctr"/>
                      <a:r>
                        <a:rPr lang="nl-NL" sz="1600" dirty="0" smtClean="0"/>
                        <a:t>Vaak</a:t>
                      </a:r>
                      <a:endParaRPr lang="nl-NL" sz="1600" dirty="0"/>
                    </a:p>
                  </a:txBody>
                  <a:tcPr/>
                </a:tc>
                <a:tc>
                  <a:txBody>
                    <a:bodyPr/>
                    <a:lstStyle/>
                    <a:p>
                      <a:pPr algn="ctr"/>
                      <a:r>
                        <a:rPr lang="nl-NL" sz="1600" dirty="0" smtClean="0"/>
                        <a:t>Altijd</a:t>
                      </a:r>
                      <a:endParaRPr lang="nl-NL" sz="1600" dirty="0"/>
                    </a:p>
                  </a:txBody>
                  <a:tcPr/>
                </a:tc>
                <a:extLst>
                  <a:ext uri="{0D108BD9-81ED-4DB2-BD59-A6C34878D82A}">
                    <a16:rowId xmlns:a16="http://schemas.microsoft.com/office/drawing/2014/main" val="10000"/>
                  </a:ext>
                </a:extLst>
              </a:tr>
              <a:tr h="353267">
                <a:tc>
                  <a:txBody>
                    <a:bodyPr/>
                    <a:lstStyle/>
                    <a:p>
                      <a:r>
                        <a:rPr lang="nl-NL" sz="1400" dirty="0" smtClean="0"/>
                        <a:t>Controleren wie het op</a:t>
                      </a:r>
                      <a:r>
                        <a:rPr lang="nl-NL" sz="1400" baseline="0" dirty="0" smtClean="0"/>
                        <a:t> internet heeft gezet</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1"/>
                  </a:ext>
                </a:extLst>
              </a:tr>
              <a:tr h="353267">
                <a:tc>
                  <a:txBody>
                    <a:bodyPr/>
                    <a:lstStyle/>
                    <a:p>
                      <a:r>
                        <a:rPr lang="nl-NL" sz="1400" dirty="0" smtClean="0"/>
                        <a:t>Controleren of het niet te oud is</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2"/>
                  </a:ext>
                </a:extLst>
              </a:tr>
              <a:tr h="380359">
                <a:tc>
                  <a:txBody>
                    <a:bodyPr/>
                    <a:lstStyle/>
                    <a:p>
                      <a:r>
                        <a:rPr lang="nl-NL" sz="1400" dirty="0" smtClean="0"/>
                        <a:t>Overnemen door knippen en plakken</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3"/>
                  </a:ext>
                </a:extLst>
              </a:tr>
              <a:tr h="353267">
                <a:tc>
                  <a:txBody>
                    <a:bodyPr/>
                    <a:lstStyle/>
                    <a:p>
                      <a:r>
                        <a:rPr lang="nl-NL" sz="1400" dirty="0" smtClean="0"/>
                        <a:t>Opschrijven in m’n eigen woorden</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4"/>
                  </a:ext>
                </a:extLst>
              </a:tr>
              <a:tr h="353267">
                <a:tc>
                  <a:txBody>
                    <a:bodyPr/>
                    <a:lstStyle/>
                    <a:p>
                      <a:r>
                        <a:rPr lang="nl-NL" sz="1400" dirty="0" smtClean="0"/>
                        <a:t>Combineren met wat ik zelf al wist</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67747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 Wat zeggen de leerlingen?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400" dirty="0" smtClean="0"/>
              <a:t>Als ik m’n werkstuk, presentatie of opdracht bijna af heb, controleer ik of ik het goed heb gedaan.</a:t>
            </a:r>
            <a:endParaRPr lang="nl-NL" sz="2400" dirty="0"/>
          </a:p>
        </p:txBody>
      </p:sp>
      <p:graphicFrame>
        <p:nvGraphicFramePr>
          <p:cNvPr id="5" name="Tabel 4"/>
          <p:cNvGraphicFramePr>
            <a:graphicFrameLocks noGrp="1"/>
          </p:cNvGraphicFramePr>
          <p:nvPr>
            <p:extLst>
              <p:ext uri="{D42A27DB-BD31-4B8C-83A1-F6EECF244321}">
                <p14:modId xmlns:p14="http://schemas.microsoft.com/office/powerpoint/2010/main" val="2350689252"/>
              </p:ext>
            </p:extLst>
          </p:nvPr>
        </p:nvGraphicFramePr>
        <p:xfrm>
          <a:off x="179512" y="3403394"/>
          <a:ext cx="8784974" cy="1825806"/>
        </p:xfrm>
        <a:graphic>
          <a:graphicData uri="http://schemas.openxmlformats.org/drawingml/2006/table">
            <a:tbl>
              <a:tblPr firstRow="1" bandRow="1">
                <a:tableStyleId>{5C22544A-7EE6-4342-B048-85BDC9FD1C3A}</a:tableStyleId>
              </a:tblPr>
              <a:tblGrid>
                <a:gridCol w="4235694">
                  <a:extLst>
                    <a:ext uri="{9D8B030D-6E8A-4147-A177-3AD203B41FA5}">
                      <a16:colId xmlns:a16="http://schemas.microsoft.com/office/drawing/2014/main" val="20000"/>
                    </a:ext>
                  </a:extLst>
                </a:gridCol>
                <a:gridCol w="1137320">
                  <a:extLst>
                    <a:ext uri="{9D8B030D-6E8A-4147-A177-3AD203B41FA5}">
                      <a16:colId xmlns:a16="http://schemas.microsoft.com/office/drawing/2014/main" val="20001"/>
                    </a:ext>
                  </a:extLst>
                </a:gridCol>
                <a:gridCol w="1137320">
                  <a:extLst>
                    <a:ext uri="{9D8B030D-6E8A-4147-A177-3AD203B41FA5}">
                      <a16:colId xmlns:a16="http://schemas.microsoft.com/office/drawing/2014/main" val="20002"/>
                    </a:ext>
                  </a:extLst>
                </a:gridCol>
                <a:gridCol w="1137320">
                  <a:extLst>
                    <a:ext uri="{9D8B030D-6E8A-4147-A177-3AD203B41FA5}">
                      <a16:colId xmlns:a16="http://schemas.microsoft.com/office/drawing/2014/main" val="20003"/>
                    </a:ext>
                  </a:extLst>
                </a:gridCol>
                <a:gridCol w="1137320">
                  <a:extLst>
                    <a:ext uri="{9D8B030D-6E8A-4147-A177-3AD203B41FA5}">
                      <a16:colId xmlns:a16="http://schemas.microsoft.com/office/drawing/2014/main" val="20004"/>
                    </a:ext>
                  </a:extLst>
                </a:gridCol>
              </a:tblGrid>
              <a:tr h="353267">
                <a:tc>
                  <a:txBody>
                    <a:bodyPr/>
                    <a:lstStyle/>
                    <a:p>
                      <a:endParaRPr lang="nl-NL" sz="1400" dirty="0"/>
                    </a:p>
                  </a:txBody>
                  <a:tcPr/>
                </a:tc>
                <a:tc>
                  <a:txBody>
                    <a:bodyPr/>
                    <a:lstStyle/>
                    <a:p>
                      <a:pPr algn="ctr"/>
                      <a:r>
                        <a:rPr lang="nl-NL" sz="1600" dirty="0" smtClean="0"/>
                        <a:t>Gr 5</a:t>
                      </a:r>
                      <a:endParaRPr lang="nl-NL" sz="1600" dirty="0"/>
                    </a:p>
                  </a:txBody>
                  <a:tcPr/>
                </a:tc>
                <a:tc>
                  <a:txBody>
                    <a:bodyPr/>
                    <a:lstStyle/>
                    <a:p>
                      <a:pPr algn="ctr"/>
                      <a:r>
                        <a:rPr lang="nl-NL" sz="1600" dirty="0" smtClean="0"/>
                        <a:t>Gr 6</a:t>
                      </a:r>
                      <a:endParaRPr lang="nl-NL" sz="1600" dirty="0"/>
                    </a:p>
                  </a:txBody>
                  <a:tcPr/>
                </a:tc>
                <a:tc>
                  <a:txBody>
                    <a:bodyPr/>
                    <a:lstStyle/>
                    <a:p>
                      <a:pPr algn="ctr"/>
                      <a:r>
                        <a:rPr lang="nl-NL" sz="1600" dirty="0" smtClean="0"/>
                        <a:t>Gr 7</a:t>
                      </a:r>
                      <a:endParaRPr lang="nl-NL" sz="1600" dirty="0"/>
                    </a:p>
                  </a:txBody>
                  <a:tcPr/>
                </a:tc>
                <a:tc>
                  <a:txBody>
                    <a:bodyPr/>
                    <a:lstStyle/>
                    <a:p>
                      <a:pPr algn="ctr"/>
                      <a:r>
                        <a:rPr lang="nl-NL" sz="1600" dirty="0" smtClean="0"/>
                        <a:t>Gr 8</a:t>
                      </a:r>
                      <a:endParaRPr lang="nl-NL" sz="1600" dirty="0"/>
                    </a:p>
                  </a:txBody>
                  <a:tcPr/>
                </a:tc>
                <a:extLst>
                  <a:ext uri="{0D108BD9-81ED-4DB2-BD59-A6C34878D82A}">
                    <a16:rowId xmlns:a16="http://schemas.microsoft.com/office/drawing/2014/main" val="10000"/>
                  </a:ext>
                </a:extLst>
              </a:tr>
              <a:tr h="353267">
                <a:tc>
                  <a:txBody>
                    <a:bodyPr/>
                    <a:lstStyle/>
                    <a:p>
                      <a:r>
                        <a:rPr lang="nl-NL" sz="1400" dirty="0" smtClean="0"/>
                        <a:t>Nooit</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1"/>
                  </a:ext>
                </a:extLst>
              </a:tr>
              <a:tr h="353267">
                <a:tc>
                  <a:txBody>
                    <a:bodyPr/>
                    <a:lstStyle/>
                    <a:p>
                      <a:r>
                        <a:rPr lang="nl-NL" sz="1400" dirty="0" smtClean="0"/>
                        <a:t>Soms</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2"/>
                  </a:ext>
                </a:extLst>
              </a:tr>
              <a:tr h="412738">
                <a:tc>
                  <a:txBody>
                    <a:bodyPr/>
                    <a:lstStyle/>
                    <a:p>
                      <a:r>
                        <a:rPr lang="nl-NL" sz="1400" dirty="0" smtClean="0"/>
                        <a:t>Vaak</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3"/>
                  </a:ext>
                </a:extLst>
              </a:tr>
              <a:tr h="353267">
                <a:tc>
                  <a:txBody>
                    <a:bodyPr/>
                    <a:lstStyle/>
                    <a:p>
                      <a:r>
                        <a:rPr lang="nl-NL" sz="1400" dirty="0" smtClean="0"/>
                        <a:t>Altijd </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32847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756" y="0"/>
            <a:ext cx="4375244" cy="689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362" y="766205"/>
            <a:ext cx="440009" cy="43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1840" y="755707"/>
            <a:ext cx="470762" cy="42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kstvak 12"/>
          <p:cNvSpPr txBox="1"/>
          <p:nvPr/>
        </p:nvSpPr>
        <p:spPr>
          <a:xfrm>
            <a:off x="1434956" y="2063747"/>
            <a:ext cx="1833299" cy="246221"/>
          </a:xfrm>
          <a:prstGeom prst="rect">
            <a:avLst/>
          </a:prstGeom>
          <a:noFill/>
        </p:spPr>
        <p:txBody>
          <a:bodyPr wrap="square" rtlCol="0">
            <a:spAutoFit/>
          </a:bodyPr>
          <a:lstStyle/>
          <a:p>
            <a:pPr algn="ctr"/>
            <a:r>
              <a:rPr lang="nl-NL" sz="1000" dirty="0" smtClean="0">
                <a:latin typeface="Lucida Calligraphy" panose="03010101010101010101" pitchFamily="66" charset="0"/>
              </a:rPr>
              <a:t>Vaardigheden</a:t>
            </a:r>
            <a:endParaRPr lang="nl-NL" sz="1000" dirty="0">
              <a:latin typeface="Lucida Calligraphy" panose="03010101010101010101" pitchFamily="66" charset="0"/>
            </a:endParaRPr>
          </a:p>
        </p:txBody>
      </p:sp>
      <p:sp>
        <p:nvSpPr>
          <p:cNvPr id="14" name="Tekstvak 13"/>
          <p:cNvSpPr txBox="1"/>
          <p:nvPr/>
        </p:nvSpPr>
        <p:spPr>
          <a:xfrm>
            <a:off x="1442557" y="1196752"/>
            <a:ext cx="1833299" cy="246221"/>
          </a:xfrm>
          <a:prstGeom prst="rect">
            <a:avLst/>
          </a:prstGeom>
          <a:noFill/>
        </p:spPr>
        <p:txBody>
          <a:bodyPr wrap="square" rtlCol="0">
            <a:spAutoFit/>
          </a:bodyPr>
          <a:lstStyle/>
          <a:p>
            <a:pPr algn="ctr"/>
            <a:r>
              <a:rPr lang="nl-NL" sz="1000" dirty="0" smtClean="0">
                <a:latin typeface="Lucida Calligraphy" panose="03010101010101010101" pitchFamily="66" charset="0"/>
              </a:rPr>
              <a:t>Aandacht</a:t>
            </a:r>
            <a:endParaRPr lang="nl-NL" sz="1000" dirty="0">
              <a:latin typeface="Lucida Calligraphy" panose="03010101010101010101" pitchFamily="66" charset="0"/>
            </a:endParaRPr>
          </a:p>
        </p:txBody>
      </p:sp>
      <p:sp>
        <p:nvSpPr>
          <p:cNvPr id="15" name="Tekstvak 14"/>
          <p:cNvSpPr txBox="1"/>
          <p:nvPr/>
        </p:nvSpPr>
        <p:spPr>
          <a:xfrm>
            <a:off x="1446472" y="2937571"/>
            <a:ext cx="1833299" cy="246221"/>
          </a:xfrm>
          <a:prstGeom prst="rect">
            <a:avLst/>
          </a:prstGeom>
          <a:noFill/>
        </p:spPr>
        <p:txBody>
          <a:bodyPr wrap="square" rtlCol="0">
            <a:spAutoFit/>
          </a:bodyPr>
          <a:lstStyle/>
          <a:p>
            <a:pPr algn="ctr"/>
            <a:r>
              <a:rPr lang="nl-NL" sz="1000" dirty="0" smtClean="0">
                <a:latin typeface="Lucida Calligraphy" panose="03010101010101010101" pitchFamily="66" charset="0"/>
              </a:rPr>
              <a:t>Aanpak</a:t>
            </a:r>
            <a:endParaRPr lang="nl-NL" sz="1000" dirty="0">
              <a:latin typeface="Lucida Calligraphy" panose="03010101010101010101" pitchFamily="66" charset="0"/>
            </a:endParaRPr>
          </a:p>
        </p:txBody>
      </p:sp>
      <p:sp>
        <p:nvSpPr>
          <p:cNvPr id="16" name="Tekstvak 15"/>
          <p:cNvSpPr txBox="1"/>
          <p:nvPr/>
        </p:nvSpPr>
        <p:spPr>
          <a:xfrm>
            <a:off x="1442557" y="3789040"/>
            <a:ext cx="1833299" cy="246221"/>
          </a:xfrm>
          <a:prstGeom prst="rect">
            <a:avLst/>
          </a:prstGeom>
          <a:noFill/>
        </p:spPr>
        <p:txBody>
          <a:bodyPr wrap="square" rtlCol="0">
            <a:spAutoFit/>
          </a:bodyPr>
          <a:lstStyle/>
          <a:p>
            <a:pPr algn="ctr"/>
            <a:r>
              <a:rPr lang="nl-NL" sz="1000" dirty="0" smtClean="0">
                <a:latin typeface="Lucida Calligraphy" panose="03010101010101010101" pitchFamily="66" charset="0"/>
              </a:rPr>
              <a:t>Bronnen</a:t>
            </a:r>
            <a:endParaRPr lang="nl-NL" sz="1000" dirty="0">
              <a:latin typeface="Lucida Calligraphy" panose="03010101010101010101" pitchFamily="66" charset="0"/>
            </a:endParaRPr>
          </a:p>
        </p:txBody>
      </p:sp>
      <p:sp>
        <p:nvSpPr>
          <p:cNvPr id="17" name="Tekstvak 16"/>
          <p:cNvSpPr txBox="1"/>
          <p:nvPr/>
        </p:nvSpPr>
        <p:spPr>
          <a:xfrm>
            <a:off x="1442557" y="4653136"/>
            <a:ext cx="1833299" cy="246221"/>
          </a:xfrm>
          <a:prstGeom prst="rect">
            <a:avLst/>
          </a:prstGeom>
          <a:noFill/>
        </p:spPr>
        <p:txBody>
          <a:bodyPr wrap="square" rtlCol="0">
            <a:spAutoFit/>
          </a:bodyPr>
          <a:lstStyle/>
          <a:p>
            <a:pPr algn="ctr"/>
            <a:r>
              <a:rPr lang="nl-NL" sz="1000" dirty="0" smtClean="0">
                <a:latin typeface="Lucida Calligraphy" panose="03010101010101010101" pitchFamily="66" charset="0"/>
              </a:rPr>
              <a:t>Lesprogramma </a:t>
            </a:r>
            <a:endParaRPr lang="nl-NL" sz="1000" dirty="0">
              <a:latin typeface="Lucida Calligraphy" panose="03010101010101010101" pitchFamily="66" charset="0"/>
            </a:endParaRPr>
          </a:p>
        </p:txBody>
      </p:sp>
      <p:pic>
        <p:nvPicPr>
          <p:cNvPr id="1026" name="Picture 2" descr="http://www.bntonderwijs.nl/wp-content/uploads/2015/05/iStock_000017434296Sma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8195" y="1988840"/>
            <a:ext cx="4286082" cy="2852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047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 Wat zeggen de leerkrachten?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400" dirty="0" smtClean="0"/>
              <a:t>Hoe vaak geef je expliciet aandacht aan het onderwerp informatievaardigheden?</a:t>
            </a:r>
            <a:endParaRPr lang="nl-NL" sz="2400" dirty="0"/>
          </a:p>
        </p:txBody>
      </p:sp>
      <p:graphicFrame>
        <p:nvGraphicFramePr>
          <p:cNvPr id="4" name="Tabel 3"/>
          <p:cNvGraphicFramePr>
            <a:graphicFrameLocks noGrp="1"/>
          </p:cNvGraphicFramePr>
          <p:nvPr>
            <p:extLst>
              <p:ext uri="{D42A27DB-BD31-4B8C-83A1-F6EECF244321}">
                <p14:modId xmlns:p14="http://schemas.microsoft.com/office/powerpoint/2010/main" val="590317982"/>
              </p:ext>
            </p:extLst>
          </p:nvPr>
        </p:nvGraphicFramePr>
        <p:xfrm>
          <a:off x="539552" y="3429000"/>
          <a:ext cx="8280920" cy="1432168"/>
        </p:xfrm>
        <a:graphic>
          <a:graphicData uri="http://schemas.openxmlformats.org/drawingml/2006/table">
            <a:tbl>
              <a:tblPr firstRow="1" bandRow="1">
                <a:tableStyleId>{5C22544A-7EE6-4342-B048-85BDC9FD1C3A}</a:tableStyleId>
              </a:tblPr>
              <a:tblGrid>
                <a:gridCol w="2070230">
                  <a:extLst>
                    <a:ext uri="{9D8B030D-6E8A-4147-A177-3AD203B41FA5}">
                      <a16:colId xmlns:a16="http://schemas.microsoft.com/office/drawing/2014/main" val="20000"/>
                    </a:ext>
                  </a:extLst>
                </a:gridCol>
                <a:gridCol w="2070230">
                  <a:extLst>
                    <a:ext uri="{9D8B030D-6E8A-4147-A177-3AD203B41FA5}">
                      <a16:colId xmlns:a16="http://schemas.microsoft.com/office/drawing/2014/main" val="20001"/>
                    </a:ext>
                  </a:extLst>
                </a:gridCol>
                <a:gridCol w="2070230">
                  <a:extLst>
                    <a:ext uri="{9D8B030D-6E8A-4147-A177-3AD203B41FA5}">
                      <a16:colId xmlns:a16="http://schemas.microsoft.com/office/drawing/2014/main" val="20002"/>
                    </a:ext>
                  </a:extLst>
                </a:gridCol>
                <a:gridCol w="2070230">
                  <a:extLst>
                    <a:ext uri="{9D8B030D-6E8A-4147-A177-3AD203B41FA5}">
                      <a16:colId xmlns:a16="http://schemas.microsoft.com/office/drawing/2014/main" val="20003"/>
                    </a:ext>
                  </a:extLst>
                </a:gridCol>
              </a:tblGrid>
              <a:tr h="504056">
                <a:tc>
                  <a:txBody>
                    <a:bodyPr/>
                    <a:lstStyle/>
                    <a:p>
                      <a:pPr algn="ctr"/>
                      <a:r>
                        <a:rPr lang="nl-NL" sz="1800" dirty="0" smtClean="0"/>
                        <a:t>Minstens</a:t>
                      </a:r>
                      <a:r>
                        <a:rPr lang="nl-NL" sz="1800" baseline="0" dirty="0" smtClean="0"/>
                        <a:t> 1x p/</a:t>
                      </a:r>
                      <a:r>
                        <a:rPr lang="nl-NL" sz="1800" baseline="0" dirty="0" err="1" smtClean="0"/>
                        <a:t>wk</a:t>
                      </a:r>
                      <a:endParaRPr lang="nl-NL" sz="1800" dirty="0"/>
                    </a:p>
                  </a:txBody>
                  <a:tcPr/>
                </a:tc>
                <a:tc>
                  <a:txBody>
                    <a:bodyPr/>
                    <a:lstStyle/>
                    <a:p>
                      <a:pPr algn="ctr"/>
                      <a:r>
                        <a:rPr lang="nl-NL" sz="1800" dirty="0" smtClean="0"/>
                        <a:t>Minstens 1x p/</a:t>
                      </a:r>
                      <a:r>
                        <a:rPr lang="nl-NL" sz="1800" dirty="0" err="1" smtClean="0"/>
                        <a:t>mnd</a:t>
                      </a:r>
                      <a:endParaRPr lang="nl-NL" sz="1800" dirty="0"/>
                    </a:p>
                  </a:txBody>
                  <a:tcPr/>
                </a:tc>
                <a:tc>
                  <a:txBody>
                    <a:bodyPr/>
                    <a:lstStyle/>
                    <a:p>
                      <a:pPr algn="ctr"/>
                      <a:r>
                        <a:rPr lang="nl-NL" sz="1800" dirty="0" smtClean="0"/>
                        <a:t>Minstens 1x p/</a:t>
                      </a:r>
                      <a:r>
                        <a:rPr lang="nl-NL" sz="1800" dirty="0" err="1" smtClean="0"/>
                        <a:t>jr</a:t>
                      </a:r>
                      <a:endParaRPr lang="nl-NL" sz="1800" dirty="0"/>
                    </a:p>
                  </a:txBody>
                  <a:tcPr/>
                </a:tc>
                <a:tc>
                  <a:txBody>
                    <a:bodyPr/>
                    <a:lstStyle/>
                    <a:p>
                      <a:pPr algn="ctr"/>
                      <a:r>
                        <a:rPr lang="nl-NL" sz="1800" dirty="0" smtClean="0"/>
                        <a:t>Nooit</a:t>
                      </a:r>
                    </a:p>
                    <a:p>
                      <a:pPr algn="ctr"/>
                      <a:r>
                        <a:rPr lang="nl-NL" sz="1800" dirty="0" smtClean="0"/>
                        <a:t>(ga naar e)</a:t>
                      </a:r>
                      <a:endParaRPr lang="nl-NL" sz="1800" dirty="0"/>
                    </a:p>
                  </a:txBody>
                  <a:tcPr/>
                </a:tc>
                <a:extLst>
                  <a:ext uri="{0D108BD9-81ED-4DB2-BD59-A6C34878D82A}">
                    <a16:rowId xmlns:a16="http://schemas.microsoft.com/office/drawing/2014/main" val="10000"/>
                  </a:ext>
                </a:extLst>
              </a:tr>
              <a:tr h="792088">
                <a:tc>
                  <a:txBody>
                    <a:bodyPr/>
                    <a:lstStyle/>
                    <a:p>
                      <a:endParaRPr lang="nl-NL" dirty="0"/>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0001"/>
                  </a:ext>
                </a:extLst>
              </a:tr>
            </a:tbl>
          </a:graphicData>
        </a:graphic>
      </p:graphicFrame>
      <p:pic>
        <p:nvPicPr>
          <p:cNvPr id="5" name="Picture 6" descr="http://i.istockimg.com/file_thumbview_approve/12293508/3/stock-photo-12293508-woman-with-computer.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1125" y="4955636"/>
            <a:ext cx="2567019"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702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 Wat zeggen de leerkrachten?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400" dirty="0" smtClean="0"/>
              <a:t>Welke vaardigheden laat je aan bod komen?</a:t>
            </a:r>
            <a:endParaRPr lang="nl-NL" sz="2400" dirty="0"/>
          </a:p>
        </p:txBody>
      </p:sp>
      <p:graphicFrame>
        <p:nvGraphicFramePr>
          <p:cNvPr id="5" name="Tabel 4"/>
          <p:cNvGraphicFramePr>
            <a:graphicFrameLocks noGrp="1"/>
          </p:cNvGraphicFramePr>
          <p:nvPr>
            <p:extLst>
              <p:ext uri="{D42A27DB-BD31-4B8C-83A1-F6EECF244321}">
                <p14:modId xmlns:p14="http://schemas.microsoft.com/office/powerpoint/2010/main" val="784947116"/>
              </p:ext>
            </p:extLst>
          </p:nvPr>
        </p:nvGraphicFramePr>
        <p:xfrm>
          <a:off x="179512" y="2996952"/>
          <a:ext cx="8784974" cy="3673977"/>
        </p:xfrm>
        <a:graphic>
          <a:graphicData uri="http://schemas.openxmlformats.org/drawingml/2006/table">
            <a:tbl>
              <a:tblPr firstRow="1" bandRow="1">
                <a:tableStyleId>{5C22544A-7EE6-4342-B048-85BDC9FD1C3A}</a:tableStyleId>
              </a:tblPr>
              <a:tblGrid>
                <a:gridCol w="4235694">
                  <a:extLst>
                    <a:ext uri="{9D8B030D-6E8A-4147-A177-3AD203B41FA5}">
                      <a16:colId xmlns:a16="http://schemas.microsoft.com/office/drawing/2014/main" val="20000"/>
                    </a:ext>
                  </a:extLst>
                </a:gridCol>
                <a:gridCol w="1137320">
                  <a:extLst>
                    <a:ext uri="{9D8B030D-6E8A-4147-A177-3AD203B41FA5}">
                      <a16:colId xmlns:a16="http://schemas.microsoft.com/office/drawing/2014/main" val="20001"/>
                    </a:ext>
                  </a:extLst>
                </a:gridCol>
                <a:gridCol w="1137320">
                  <a:extLst>
                    <a:ext uri="{9D8B030D-6E8A-4147-A177-3AD203B41FA5}">
                      <a16:colId xmlns:a16="http://schemas.microsoft.com/office/drawing/2014/main" val="20002"/>
                    </a:ext>
                  </a:extLst>
                </a:gridCol>
                <a:gridCol w="1137320">
                  <a:extLst>
                    <a:ext uri="{9D8B030D-6E8A-4147-A177-3AD203B41FA5}">
                      <a16:colId xmlns:a16="http://schemas.microsoft.com/office/drawing/2014/main" val="20003"/>
                    </a:ext>
                  </a:extLst>
                </a:gridCol>
                <a:gridCol w="1137320">
                  <a:extLst>
                    <a:ext uri="{9D8B030D-6E8A-4147-A177-3AD203B41FA5}">
                      <a16:colId xmlns:a16="http://schemas.microsoft.com/office/drawing/2014/main" val="20004"/>
                    </a:ext>
                  </a:extLst>
                </a:gridCol>
              </a:tblGrid>
              <a:tr h="353267">
                <a:tc>
                  <a:txBody>
                    <a:bodyPr/>
                    <a:lstStyle/>
                    <a:p>
                      <a:endParaRPr lang="nl-NL" sz="1400" dirty="0"/>
                    </a:p>
                  </a:txBody>
                  <a:tcPr/>
                </a:tc>
                <a:tc>
                  <a:txBody>
                    <a:bodyPr/>
                    <a:lstStyle/>
                    <a:p>
                      <a:pPr algn="ctr"/>
                      <a:r>
                        <a:rPr lang="nl-NL" sz="1600" dirty="0" smtClean="0"/>
                        <a:t>Niet</a:t>
                      </a:r>
                      <a:endParaRPr lang="nl-NL" sz="1600" dirty="0"/>
                    </a:p>
                  </a:txBody>
                  <a:tcPr/>
                </a:tc>
                <a:tc>
                  <a:txBody>
                    <a:bodyPr/>
                    <a:lstStyle/>
                    <a:p>
                      <a:pPr algn="ctr"/>
                      <a:r>
                        <a:rPr lang="nl-NL" sz="1600" dirty="0" smtClean="0"/>
                        <a:t>Soms</a:t>
                      </a:r>
                      <a:endParaRPr lang="nl-NL" sz="1600" dirty="0"/>
                    </a:p>
                  </a:txBody>
                  <a:tcPr/>
                </a:tc>
                <a:tc>
                  <a:txBody>
                    <a:bodyPr/>
                    <a:lstStyle/>
                    <a:p>
                      <a:pPr algn="ctr"/>
                      <a:r>
                        <a:rPr lang="nl-NL" sz="1600" dirty="0" smtClean="0"/>
                        <a:t>Vaak</a:t>
                      </a:r>
                      <a:endParaRPr lang="nl-NL" sz="1600" dirty="0"/>
                    </a:p>
                  </a:txBody>
                  <a:tcPr/>
                </a:tc>
                <a:tc>
                  <a:txBody>
                    <a:bodyPr/>
                    <a:lstStyle/>
                    <a:p>
                      <a:pPr algn="ctr"/>
                      <a:r>
                        <a:rPr lang="nl-NL" sz="1600" dirty="0" smtClean="0"/>
                        <a:t>Altijd</a:t>
                      </a:r>
                      <a:endParaRPr lang="nl-NL" sz="1600" dirty="0"/>
                    </a:p>
                  </a:txBody>
                  <a:tcPr/>
                </a:tc>
                <a:extLst>
                  <a:ext uri="{0D108BD9-81ED-4DB2-BD59-A6C34878D82A}">
                    <a16:rowId xmlns:a16="http://schemas.microsoft.com/office/drawing/2014/main" val="10000"/>
                  </a:ext>
                </a:extLst>
              </a:tr>
              <a:tr h="353267">
                <a:tc>
                  <a:txBody>
                    <a:bodyPr/>
                    <a:lstStyle/>
                    <a:p>
                      <a:r>
                        <a:rPr lang="nl-NL" sz="1400" dirty="0" smtClean="0"/>
                        <a:t>Bedenken welke info gezocht moet worden</a:t>
                      </a:r>
                      <a:endParaRPr lang="nl-NL" sz="1400" dirty="0"/>
                    </a:p>
                  </a:txBody>
                  <a:tcPr/>
                </a:tc>
                <a:tc>
                  <a:txBody>
                    <a:bodyPr/>
                    <a:lstStyle/>
                    <a:p>
                      <a:endParaRPr lang="nl-NL" sz="1400"/>
                    </a:p>
                  </a:txBody>
                  <a:tcPr/>
                </a:tc>
                <a:tc>
                  <a:txBody>
                    <a:bodyPr/>
                    <a:lstStyle/>
                    <a:p>
                      <a:endParaRPr lang="nl-NL" sz="1400"/>
                    </a:p>
                  </a:txBody>
                  <a:tcPr/>
                </a:tc>
                <a:tc>
                  <a:txBody>
                    <a:bodyPr/>
                    <a:lstStyle/>
                    <a:p>
                      <a:endParaRPr lang="nl-NL" sz="1400"/>
                    </a:p>
                  </a:txBody>
                  <a:tcPr/>
                </a:tc>
                <a:tc>
                  <a:txBody>
                    <a:bodyPr/>
                    <a:lstStyle/>
                    <a:p>
                      <a:endParaRPr lang="nl-NL" sz="1400"/>
                    </a:p>
                  </a:txBody>
                  <a:tcPr/>
                </a:tc>
                <a:extLst>
                  <a:ext uri="{0D108BD9-81ED-4DB2-BD59-A6C34878D82A}">
                    <a16:rowId xmlns:a16="http://schemas.microsoft.com/office/drawing/2014/main" val="10001"/>
                  </a:ext>
                </a:extLst>
              </a:tr>
              <a:tr h="353267">
                <a:tc>
                  <a:txBody>
                    <a:bodyPr/>
                    <a:lstStyle/>
                    <a:p>
                      <a:r>
                        <a:rPr lang="nl-NL" sz="1400" dirty="0" smtClean="0"/>
                        <a:t>Bedenken hoe en waar de info gevonden kan worden</a:t>
                      </a:r>
                      <a:endParaRPr lang="nl-NL" sz="1400" dirty="0"/>
                    </a:p>
                  </a:txBody>
                  <a:tcPr/>
                </a:tc>
                <a:tc>
                  <a:txBody>
                    <a:bodyPr/>
                    <a:lstStyle/>
                    <a:p>
                      <a:endParaRPr lang="nl-NL" sz="1400"/>
                    </a:p>
                  </a:txBody>
                  <a:tcPr/>
                </a:tc>
                <a:tc>
                  <a:txBody>
                    <a:bodyPr/>
                    <a:lstStyle/>
                    <a:p>
                      <a:endParaRPr lang="nl-NL" sz="1400"/>
                    </a:p>
                  </a:txBody>
                  <a:tcPr/>
                </a:tc>
                <a:tc>
                  <a:txBody>
                    <a:bodyPr/>
                    <a:lstStyle/>
                    <a:p>
                      <a:endParaRPr lang="nl-NL" sz="1400"/>
                    </a:p>
                  </a:txBody>
                  <a:tcPr/>
                </a:tc>
                <a:tc>
                  <a:txBody>
                    <a:bodyPr/>
                    <a:lstStyle/>
                    <a:p>
                      <a:endParaRPr lang="nl-NL" sz="1400"/>
                    </a:p>
                  </a:txBody>
                  <a:tcPr/>
                </a:tc>
                <a:extLst>
                  <a:ext uri="{0D108BD9-81ED-4DB2-BD59-A6C34878D82A}">
                    <a16:rowId xmlns:a16="http://schemas.microsoft.com/office/drawing/2014/main" val="10002"/>
                  </a:ext>
                </a:extLst>
              </a:tr>
              <a:tr h="600554">
                <a:tc>
                  <a:txBody>
                    <a:bodyPr/>
                    <a:lstStyle/>
                    <a:p>
                      <a:r>
                        <a:rPr lang="nl-NL" sz="1400" dirty="0" smtClean="0"/>
                        <a:t>Bekijken wat de kwaliteit van de gevonden info is (betrouwbaar</a:t>
                      </a:r>
                      <a:r>
                        <a:rPr lang="nl-NL" sz="1400" baseline="0" dirty="0" smtClean="0"/>
                        <a:t> / volledig / actueel)</a:t>
                      </a:r>
                      <a:endParaRPr lang="nl-NL" sz="1400" dirty="0"/>
                    </a:p>
                  </a:txBody>
                  <a:tcPr/>
                </a:tc>
                <a:tc>
                  <a:txBody>
                    <a:bodyPr/>
                    <a:lstStyle/>
                    <a:p>
                      <a:endParaRPr lang="nl-NL" sz="1400"/>
                    </a:p>
                  </a:txBody>
                  <a:tcPr/>
                </a:tc>
                <a:tc>
                  <a:txBody>
                    <a:bodyPr/>
                    <a:lstStyle/>
                    <a:p>
                      <a:endParaRPr lang="nl-NL" sz="1400"/>
                    </a:p>
                  </a:txBody>
                  <a:tcPr/>
                </a:tc>
                <a:tc>
                  <a:txBody>
                    <a:bodyPr/>
                    <a:lstStyle/>
                    <a:p>
                      <a:endParaRPr lang="nl-NL" sz="1400"/>
                    </a:p>
                  </a:txBody>
                  <a:tcPr/>
                </a:tc>
                <a:tc>
                  <a:txBody>
                    <a:bodyPr/>
                    <a:lstStyle/>
                    <a:p>
                      <a:endParaRPr lang="nl-NL" sz="1400"/>
                    </a:p>
                  </a:txBody>
                  <a:tcPr/>
                </a:tc>
                <a:extLst>
                  <a:ext uri="{0D108BD9-81ED-4DB2-BD59-A6C34878D82A}">
                    <a16:rowId xmlns:a16="http://schemas.microsoft.com/office/drawing/2014/main" val="10003"/>
                  </a:ext>
                </a:extLst>
              </a:tr>
              <a:tr h="353267">
                <a:tc>
                  <a:txBody>
                    <a:bodyPr/>
                    <a:lstStyle/>
                    <a:p>
                      <a:r>
                        <a:rPr lang="nl-NL" sz="1400" dirty="0" smtClean="0"/>
                        <a:t>Selecteren van bruikbare info</a:t>
                      </a:r>
                      <a:endParaRPr lang="nl-NL" sz="1400" dirty="0"/>
                    </a:p>
                  </a:txBody>
                  <a:tcPr/>
                </a:tc>
                <a:tc>
                  <a:txBody>
                    <a:bodyPr/>
                    <a:lstStyle/>
                    <a:p>
                      <a:endParaRPr lang="nl-NL" sz="1400"/>
                    </a:p>
                  </a:txBody>
                  <a:tcPr/>
                </a:tc>
                <a:tc>
                  <a:txBody>
                    <a:bodyPr/>
                    <a:lstStyle/>
                    <a:p>
                      <a:endParaRPr lang="nl-NL" sz="1400"/>
                    </a:p>
                  </a:txBody>
                  <a:tcPr/>
                </a:tc>
                <a:tc>
                  <a:txBody>
                    <a:bodyPr/>
                    <a:lstStyle/>
                    <a:p>
                      <a:endParaRPr lang="nl-NL" sz="1400"/>
                    </a:p>
                  </a:txBody>
                  <a:tcPr/>
                </a:tc>
                <a:tc>
                  <a:txBody>
                    <a:bodyPr/>
                    <a:lstStyle/>
                    <a:p>
                      <a:endParaRPr lang="nl-NL" sz="1400"/>
                    </a:p>
                  </a:txBody>
                  <a:tcPr/>
                </a:tc>
                <a:extLst>
                  <a:ext uri="{0D108BD9-81ED-4DB2-BD59-A6C34878D82A}">
                    <a16:rowId xmlns:a16="http://schemas.microsoft.com/office/drawing/2014/main" val="10004"/>
                  </a:ext>
                </a:extLst>
              </a:tr>
              <a:tr h="353267">
                <a:tc>
                  <a:txBody>
                    <a:bodyPr/>
                    <a:lstStyle/>
                    <a:p>
                      <a:r>
                        <a:rPr lang="nl-NL" sz="1400" dirty="0" smtClean="0"/>
                        <a:t>Verwerken van bruikbare info</a:t>
                      </a:r>
                      <a:endParaRPr lang="nl-NL" sz="1400" dirty="0"/>
                    </a:p>
                  </a:txBody>
                  <a:tcPr/>
                </a:tc>
                <a:tc>
                  <a:txBody>
                    <a:bodyPr/>
                    <a:lstStyle/>
                    <a:p>
                      <a:endParaRPr lang="nl-NL" sz="1400"/>
                    </a:p>
                  </a:txBody>
                  <a:tcPr/>
                </a:tc>
                <a:tc>
                  <a:txBody>
                    <a:bodyPr/>
                    <a:lstStyle/>
                    <a:p>
                      <a:endParaRPr lang="nl-NL" sz="1400"/>
                    </a:p>
                  </a:txBody>
                  <a:tcPr/>
                </a:tc>
                <a:tc>
                  <a:txBody>
                    <a:bodyPr/>
                    <a:lstStyle/>
                    <a:p>
                      <a:endParaRPr lang="nl-NL" sz="1400"/>
                    </a:p>
                  </a:txBody>
                  <a:tcPr/>
                </a:tc>
                <a:tc>
                  <a:txBody>
                    <a:bodyPr/>
                    <a:lstStyle/>
                    <a:p>
                      <a:endParaRPr lang="nl-NL" sz="1400"/>
                    </a:p>
                  </a:txBody>
                  <a:tcPr/>
                </a:tc>
                <a:extLst>
                  <a:ext uri="{0D108BD9-81ED-4DB2-BD59-A6C34878D82A}">
                    <a16:rowId xmlns:a16="http://schemas.microsoft.com/office/drawing/2014/main" val="10005"/>
                  </a:ext>
                </a:extLst>
              </a:tr>
              <a:tr h="353267">
                <a:tc>
                  <a:txBody>
                    <a:bodyPr/>
                    <a:lstStyle/>
                    <a:p>
                      <a:r>
                        <a:rPr lang="nl-NL" sz="1400" dirty="0" smtClean="0"/>
                        <a:t>Naar bronnen verwijzen</a:t>
                      </a:r>
                      <a:endParaRPr lang="nl-NL" sz="1400" dirty="0"/>
                    </a:p>
                  </a:txBody>
                  <a:tcPr/>
                </a:tc>
                <a:tc>
                  <a:txBody>
                    <a:bodyPr/>
                    <a:lstStyle/>
                    <a:p>
                      <a:endParaRPr lang="nl-NL" sz="1400"/>
                    </a:p>
                  </a:txBody>
                  <a:tcPr/>
                </a:tc>
                <a:tc>
                  <a:txBody>
                    <a:bodyPr/>
                    <a:lstStyle/>
                    <a:p>
                      <a:endParaRPr lang="nl-NL" sz="1400"/>
                    </a:p>
                  </a:txBody>
                  <a:tcPr/>
                </a:tc>
                <a:tc>
                  <a:txBody>
                    <a:bodyPr/>
                    <a:lstStyle/>
                    <a:p>
                      <a:endParaRPr lang="nl-NL" sz="1400"/>
                    </a:p>
                  </a:txBody>
                  <a:tcPr/>
                </a:tc>
                <a:tc>
                  <a:txBody>
                    <a:bodyPr/>
                    <a:lstStyle/>
                    <a:p>
                      <a:endParaRPr lang="nl-NL" sz="1400"/>
                    </a:p>
                  </a:txBody>
                  <a:tcPr/>
                </a:tc>
                <a:extLst>
                  <a:ext uri="{0D108BD9-81ED-4DB2-BD59-A6C34878D82A}">
                    <a16:rowId xmlns:a16="http://schemas.microsoft.com/office/drawing/2014/main" val="10006"/>
                  </a:ext>
                </a:extLst>
              </a:tr>
              <a:tr h="353267">
                <a:tc>
                  <a:txBody>
                    <a:bodyPr/>
                    <a:lstStyle/>
                    <a:p>
                      <a:r>
                        <a:rPr lang="nl-NL" sz="1400" dirty="0" smtClean="0"/>
                        <a:t>Beoordelen van het eindproduct</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7"/>
                  </a:ext>
                </a:extLst>
              </a:tr>
              <a:tr h="600554">
                <a:tc>
                  <a:txBody>
                    <a:bodyPr/>
                    <a:lstStyle/>
                    <a:p>
                      <a:r>
                        <a:rPr lang="nl-NL" sz="1400" dirty="0" smtClean="0"/>
                        <a:t>Reflecteren op het zoekproces en verbeterpunten benoemen</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2690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 Wat zeggen de leerkrachten?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400" dirty="0" smtClean="0"/>
              <a:t>Hoe pak je dit didactisch aan?</a:t>
            </a:r>
            <a:endParaRPr lang="nl-NL" sz="2400" dirty="0"/>
          </a:p>
        </p:txBody>
      </p:sp>
      <p:graphicFrame>
        <p:nvGraphicFramePr>
          <p:cNvPr id="5" name="Tabel 4"/>
          <p:cNvGraphicFramePr>
            <a:graphicFrameLocks noGrp="1"/>
          </p:cNvGraphicFramePr>
          <p:nvPr>
            <p:extLst>
              <p:ext uri="{D42A27DB-BD31-4B8C-83A1-F6EECF244321}">
                <p14:modId xmlns:p14="http://schemas.microsoft.com/office/powerpoint/2010/main" val="2988877466"/>
              </p:ext>
            </p:extLst>
          </p:nvPr>
        </p:nvGraphicFramePr>
        <p:xfrm>
          <a:off x="179512" y="2964573"/>
          <a:ext cx="8784974" cy="2696675"/>
        </p:xfrm>
        <a:graphic>
          <a:graphicData uri="http://schemas.openxmlformats.org/drawingml/2006/table">
            <a:tbl>
              <a:tblPr firstRow="1" bandRow="1">
                <a:tableStyleId>{5C22544A-7EE6-4342-B048-85BDC9FD1C3A}</a:tableStyleId>
              </a:tblPr>
              <a:tblGrid>
                <a:gridCol w="4235694">
                  <a:extLst>
                    <a:ext uri="{9D8B030D-6E8A-4147-A177-3AD203B41FA5}">
                      <a16:colId xmlns:a16="http://schemas.microsoft.com/office/drawing/2014/main" val="20000"/>
                    </a:ext>
                  </a:extLst>
                </a:gridCol>
                <a:gridCol w="1137320">
                  <a:extLst>
                    <a:ext uri="{9D8B030D-6E8A-4147-A177-3AD203B41FA5}">
                      <a16:colId xmlns:a16="http://schemas.microsoft.com/office/drawing/2014/main" val="20001"/>
                    </a:ext>
                  </a:extLst>
                </a:gridCol>
                <a:gridCol w="1137320">
                  <a:extLst>
                    <a:ext uri="{9D8B030D-6E8A-4147-A177-3AD203B41FA5}">
                      <a16:colId xmlns:a16="http://schemas.microsoft.com/office/drawing/2014/main" val="20002"/>
                    </a:ext>
                  </a:extLst>
                </a:gridCol>
                <a:gridCol w="1137320">
                  <a:extLst>
                    <a:ext uri="{9D8B030D-6E8A-4147-A177-3AD203B41FA5}">
                      <a16:colId xmlns:a16="http://schemas.microsoft.com/office/drawing/2014/main" val="20003"/>
                    </a:ext>
                  </a:extLst>
                </a:gridCol>
                <a:gridCol w="1137320">
                  <a:extLst>
                    <a:ext uri="{9D8B030D-6E8A-4147-A177-3AD203B41FA5}">
                      <a16:colId xmlns:a16="http://schemas.microsoft.com/office/drawing/2014/main" val="20004"/>
                    </a:ext>
                  </a:extLst>
                </a:gridCol>
              </a:tblGrid>
              <a:tr h="353267">
                <a:tc>
                  <a:txBody>
                    <a:bodyPr/>
                    <a:lstStyle/>
                    <a:p>
                      <a:endParaRPr lang="nl-NL" sz="1400" dirty="0"/>
                    </a:p>
                  </a:txBody>
                  <a:tcPr/>
                </a:tc>
                <a:tc>
                  <a:txBody>
                    <a:bodyPr/>
                    <a:lstStyle/>
                    <a:p>
                      <a:pPr algn="ctr"/>
                      <a:r>
                        <a:rPr lang="nl-NL" sz="1600" dirty="0" smtClean="0"/>
                        <a:t>Niet</a:t>
                      </a:r>
                      <a:endParaRPr lang="nl-NL" sz="1600" dirty="0"/>
                    </a:p>
                  </a:txBody>
                  <a:tcPr/>
                </a:tc>
                <a:tc>
                  <a:txBody>
                    <a:bodyPr/>
                    <a:lstStyle/>
                    <a:p>
                      <a:pPr algn="ctr"/>
                      <a:r>
                        <a:rPr lang="nl-NL" sz="1600" dirty="0" smtClean="0"/>
                        <a:t>Soms</a:t>
                      </a:r>
                      <a:endParaRPr lang="nl-NL" sz="1600" dirty="0"/>
                    </a:p>
                  </a:txBody>
                  <a:tcPr/>
                </a:tc>
                <a:tc>
                  <a:txBody>
                    <a:bodyPr/>
                    <a:lstStyle/>
                    <a:p>
                      <a:pPr algn="ctr"/>
                      <a:r>
                        <a:rPr lang="nl-NL" sz="1600" dirty="0" smtClean="0"/>
                        <a:t>Vaak</a:t>
                      </a:r>
                      <a:endParaRPr lang="nl-NL" sz="1600" dirty="0"/>
                    </a:p>
                  </a:txBody>
                  <a:tcPr/>
                </a:tc>
                <a:tc>
                  <a:txBody>
                    <a:bodyPr/>
                    <a:lstStyle/>
                    <a:p>
                      <a:pPr algn="ctr"/>
                      <a:r>
                        <a:rPr lang="nl-NL" sz="1600" dirty="0" smtClean="0"/>
                        <a:t>Altijd</a:t>
                      </a:r>
                      <a:endParaRPr lang="nl-NL" sz="1600" dirty="0"/>
                    </a:p>
                  </a:txBody>
                  <a:tcPr/>
                </a:tc>
                <a:extLst>
                  <a:ext uri="{0D108BD9-81ED-4DB2-BD59-A6C34878D82A}">
                    <a16:rowId xmlns:a16="http://schemas.microsoft.com/office/drawing/2014/main" val="10000"/>
                  </a:ext>
                </a:extLst>
              </a:tr>
              <a:tr h="353267">
                <a:tc>
                  <a:txBody>
                    <a:bodyPr/>
                    <a:lstStyle/>
                    <a:p>
                      <a:r>
                        <a:rPr lang="nl-NL" sz="1400" dirty="0" smtClean="0"/>
                        <a:t>Uitleg geven over het nut van infovaardigheden</a:t>
                      </a:r>
                      <a:endParaRPr lang="nl-NL" sz="1400" dirty="0"/>
                    </a:p>
                  </a:txBody>
                  <a:tcPr/>
                </a:tc>
                <a:tc>
                  <a:txBody>
                    <a:bodyPr/>
                    <a:lstStyle/>
                    <a:p>
                      <a:endParaRPr lang="nl-NL" sz="1400"/>
                    </a:p>
                  </a:txBody>
                  <a:tcPr/>
                </a:tc>
                <a:tc>
                  <a:txBody>
                    <a:bodyPr/>
                    <a:lstStyle/>
                    <a:p>
                      <a:endParaRPr lang="nl-NL" sz="1400"/>
                    </a:p>
                  </a:txBody>
                  <a:tcPr/>
                </a:tc>
                <a:tc>
                  <a:txBody>
                    <a:bodyPr/>
                    <a:lstStyle/>
                    <a:p>
                      <a:endParaRPr lang="nl-NL" sz="1400"/>
                    </a:p>
                  </a:txBody>
                  <a:tcPr/>
                </a:tc>
                <a:tc>
                  <a:txBody>
                    <a:bodyPr/>
                    <a:lstStyle/>
                    <a:p>
                      <a:endParaRPr lang="nl-NL" sz="1400"/>
                    </a:p>
                  </a:txBody>
                  <a:tcPr/>
                </a:tc>
                <a:extLst>
                  <a:ext uri="{0D108BD9-81ED-4DB2-BD59-A6C34878D82A}">
                    <a16:rowId xmlns:a16="http://schemas.microsoft.com/office/drawing/2014/main" val="10001"/>
                  </a:ext>
                </a:extLst>
              </a:tr>
              <a:tr h="353267">
                <a:tc>
                  <a:txBody>
                    <a:bodyPr/>
                    <a:lstStyle/>
                    <a:p>
                      <a:r>
                        <a:rPr lang="nl-NL" sz="1400" dirty="0" smtClean="0"/>
                        <a:t>Vaardigheden</a:t>
                      </a:r>
                      <a:r>
                        <a:rPr lang="nl-NL" sz="1400" baseline="0" dirty="0" smtClean="0"/>
                        <a:t> voordoen</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2"/>
                  </a:ext>
                </a:extLst>
              </a:tr>
              <a:tr h="600554">
                <a:tc>
                  <a:txBody>
                    <a:bodyPr/>
                    <a:lstStyle/>
                    <a:p>
                      <a:r>
                        <a:rPr lang="nl-NL" sz="1400" dirty="0" smtClean="0"/>
                        <a:t>Leerlingen eerst begeleiden en daarna zelfstandig of samenwerkend oefenen</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3"/>
                  </a:ext>
                </a:extLst>
              </a:tr>
              <a:tr h="353267">
                <a:tc>
                  <a:txBody>
                    <a:bodyPr/>
                    <a:lstStyle/>
                    <a:p>
                      <a:r>
                        <a:rPr lang="nl-NL" sz="1400" dirty="0" smtClean="0"/>
                        <a:t>Leerlingen bevragen over het hoe en waarom van gemaakte keuzes</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4"/>
                  </a:ext>
                </a:extLst>
              </a:tr>
              <a:tr h="353267">
                <a:tc>
                  <a:txBody>
                    <a:bodyPr/>
                    <a:lstStyle/>
                    <a:p>
                      <a:r>
                        <a:rPr lang="nl-NL" sz="1400" dirty="0" smtClean="0"/>
                        <a:t>Betekenis en bruikbaarheid van de vaardigheden voor andere situaties bespreken</a:t>
                      </a:r>
                      <a:endParaRPr lang="nl-NL" sz="1400" dirty="0"/>
                    </a:p>
                  </a:txBody>
                  <a:tcPr/>
                </a:tc>
                <a:tc>
                  <a:txBody>
                    <a:bodyPr/>
                    <a:lstStyle/>
                    <a:p>
                      <a:endParaRPr lang="nl-NL" sz="1400"/>
                    </a:p>
                  </a:txBody>
                  <a:tcPr/>
                </a:tc>
                <a:tc>
                  <a:txBody>
                    <a:bodyPr/>
                    <a:lstStyle/>
                    <a:p>
                      <a:endParaRPr lang="nl-NL" sz="1400"/>
                    </a:p>
                  </a:txBody>
                  <a:tcPr/>
                </a:tc>
                <a:tc>
                  <a:txBody>
                    <a:bodyPr/>
                    <a:lstStyle/>
                    <a:p>
                      <a:endParaRPr lang="nl-NL" sz="1400"/>
                    </a:p>
                  </a:txBody>
                  <a:tcPr/>
                </a:tc>
                <a:tc>
                  <a:txBody>
                    <a:bodyPr/>
                    <a:lstStyle/>
                    <a:p>
                      <a:endParaRPr lang="nl-NL" sz="1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02356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 Wat zeggen de leerkrachten?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400" dirty="0" smtClean="0"/>
              <a:t>Welke bronnen laat je aan bod komen?</a:t>
            </a:r>
            <a:endParaRPr lang="nl-NL" sz="2400" dirty="0"/>
          </a:p>
        </p:txBody>
      </p:sp>
      <p:graphicFrame>
        <p:nvGraphicFramePr>
          <p:cNvPr id="5" name="Tabel 4"/>
          <p:cNvGraphicFramePr>
            <a:graphicFrameLocks noGrp="1"/>
          </p:cNvGraphicFramePr>
          <p:nvPr>
            <p:extLst>
              <p:ext uri="{D42A27DB-BD31-4B8C-83A1-F6EECF244321}">
                <p14:modId xmlns:p14="http://schemas.microsoft.com/office/powerpoint/2010/main" val="1627687547"/>
              </p:ext>
            </p:extLst>
          </p:nvPr>
        </p:nvGraphicFramePr>
        <p:xfrm>
          <a:off x="179512" y="2964573"/>
          <a:ext cx="8784974" cy="1825806"/>
        </p:xfrm>
        <a:graphic>
          <a:graphicData uri="http://schemas.openxmlformats.org/drawingml/2006/table">
            <a:tbl>
              <a:tblPr firstRow="1" bandRow="1">
                <a:tableStyleId>{5C22544A-7EE6-4342-B048-85BDC9FD1C3A}</a:tableStyleId>
              </a:tblPr>
              <a:tblGrid>
                <a:gridCol w="4235694">
                  <a:extLst>
                    <a:ext uri="{9D8B030D-6E8A-4147-A177-3AD203B41FA5}">
                      <a16:colId xmlns:a16="http://schemas.microsoft.com/office/drawing/2014/main" val="20000"/>
                    </a:ext>
                  </a:extLst>
                </a:gridCol>
                <a:gridCol w="1137320">
                  <a:extLst>
                    <a:ext uri="{9D8B030D-6E8A-4147-A177-3AD203B41FA5}">
                      <a16:colId xmlns:a16="http://schemas.microsoft.com/office/drawing/2014/main" val="20001"/>
                    </a:ext>
                  </a:extLst>
                </a:gridCol>
                <a:gridCol w="1137320">
                  <a:extLst>
                    <a:ext uri="{9D8B030D-6E8A-4147-A177-3AD203B41FA5}">
                      <a16:colId xmlns:a16="http://schemas.microsoft.com/office/drawing/2014/main" val="20002"/>
                    </a:ext>
                  </a:extLst>
                </a:gridCol>
                <a:gridCol w="1137320">
                  <a:extLst>
                    <a:ext uri="{9D8B030D-6E8A-4147-A177-3AD203B41FA5}">
                      <a16:colId xmlns:a16="http://schemas.microsoft.com/office/drawing/2014/main" val="20003"/>
                    </a:ext>
                  </a:extLst>
                </a:gridCol>
                <a:gridCol w="1137320">
                  <a:extLst>
                    <a:ext uri="{9D8B030D-6E8A-4147-A177-3AD203B41FA5}">
                      <a16:colId xmlns:a16="http://schemas.microsoft.com/office/drawing/2014/main" val="20004"/>
                    </a:ext>
                  </a:extLst>
                </a:gridCol>
              </a:tblGrid>
              <a:tr h="353267">
                <a:tc>
                  <a:txBody>
                    <a:bodyPr/>
                    <a:lstStyle/>
                    <a:p>
                      <a:endParaRPr lang="nl-NL" sz="1400" dirty="0"/>
                    </a:p>
                  </a:txBody>
                  <a:tcPr/>
                </a:tc>
                <a:tc>
                  <a:txBody>
                    <a:bodyPr/>
                    <a:lstStyle/>
                    <a:p>
                      <a:pPr algn="ctr"/>
                      <a:r>
                        <a:rPr lang="nl-NL" sz="1600" dirty="0" smtClean="0"/>
                        <a:t>Niet</a:t>
                      </a:r>
                      <a:endParaRPr lang="nl-NL" sz="1600" dirty="0"/>
                    </a:p>
                  </a:txBody>
                  <a:tcPr/>
                </a:tc>
                <a:tc>
                  <a:txBody>
                    <a:bodyPr/>
                    <a:lstStyle/>
                    <a:p>
                      <a:pPr algn="ctr"/>
                      <a:r>
                        <a:rPr lang="nl-NL" sz="1600" dirty="0" smtClean="0"/>
                        <a:t>Soms</a:t>
                      </a:r>
                      <a:endParaRPr lang="nl-NL" sz="1600" dirty="0"/>
                    </a:p>
                  </a:txBody>
                  <a:tcPr/>
                </a:tc>
                <a:tc>
                  <a:txBody>
                    <a:bodyPr/>
                    <a:lstStyle/>
                    <a:p>
                      <a:pPr algn="ctr"/>
                      <a:r>
                        <a:rPr lang="nl-NL" sz="1600" dirty="0" smtClean="0"/>
                        <a:t>Vaak</a:t>
                      </a:r>
                      <a:endParaRPr lang="nl-NL" sz="1600" dirty="0"/>
                    </a:p>
                  </a:txBody>
                  <a:tcPr/>
                </a:tc>
                <a:tc>
                  <a:txBody>
                    <a:bodyPr/>
                    <a:lstStyle/>
                    <a:p>
                      <a:pPr algn="ctr"/>
                      <a:r>
                        <a:rPr lang="nl-NL" sz="1600" dirty="0" smtClean="0"/>
                        <a:t>Altijd</a:t>
                      </a:r>
                      <a:endParaRPr lang="nl-NL" sz="1600" dirty="0"/>
                    </a:p>
                  </a:txBody>
                  <a:tcPr/>
                </a:tc>
                <a:extLst>
                  <a:ext uri="{0D108BD9-81ED-4DB2-BD59-A6C34878D82A}">
                    <a16:rowId xmlns:a16="http://schemas.microsoft.com/office/drawing/2014/main" val="10000"/>
                  </a:ext>
                </a:extLst>
              </a:tr>
              <a:tr h="353267">
                <a:tc>
                  <a:txBody>
                    <a:bodyPr/>
                    <a:lstStyle/>
                    <a:p>
                      <a:r>
                        <a:rPr lang="nl-NL" sz="1400" dirty="0" smtClean="0"/>
                        <a:t>Boeken</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1"/>
                  </a:ext>
                </a:extLst>
              </a:tr>
              <a:tr h="353267">
                <a:tc>
                  <a:txBody>
                    <a:bodyPr/>
                    <a:lstStyle/>
                    <a:p>
                      <a:r>
                        <a:rPr lang="nl-NL" sz="1400" dirty="0" smtClean="0"/>
                        <a:t>Kranten / tijdschriften</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2"/>
                  </a:ext>
                </a:extLst>
              </a:tr>
              <a:tr h="412738">
                <a:tc>
                  <a:txBody>
                    <a:bodyPr/>
                    <a:lstStyle/>
                    <a:p>
                      <a:r>
                        <a:rPr lang="nl-NL" sz="1400" dirty="0" smtClean="0"/>
                        <a:t>Internet</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3"/>
                  </a:ext>
                </a:extLst>
              </a:tr>
              <a:tr h="353267">
                <a:tc>
                  <a:txBody>
                    <a:bodyPr/>
                    <a:lstStyle/>
                    <a:p>
                      <a:r>
                        <a:rPr lang="nl-NL" sz="1400" dirty="0" smtClean="0"/>
                        <a:t>Personen</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73178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 Wat zeggen de leerkrachten?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400" dirty="0" smtClean="0"/>
              <a:t>Op welke manier komen infovaardigheden aan bod in je lesprogramma? </a:t>
            </a:r>
            <a:r>
              <a:rPr lang="nl-NL" sz="2400" i="1" dirty="0" smtClean="0"/>
              <a:t>(meer antwoorden mogelijk)</a:t>
            </a:r>
            <a:endParaRPr lang="nl-NL" sz="2400" i="1" dirty="0"/>
          </a:p>
        </p:txBody>
      </p:sp>
      <p:graphicFrame>
        <p:nvGraphicFramePr>
          <p:cNvPr id="4" name="Tabel 3"/>
          <p:cNvGraphicFramePr>
            <a:graphicFrameLocks noGrp="1"/>
          </p:cNvGraphicFramePr>
          <p:nvPr>
            <p:extLst>
              <p:ext uri="{D42A27DB-BD31-4B8C-83A1-F6EECF244321}">
                <p14:modId xmlns:p14="http://schemas.microsoft.com/office/powerpoint/2010/main" val="2821120476"/>
              </p:ext>
            </p:extLst>
          </p:nvPr>
        </p:nvGraphicFramePr>
        <p:xfrm>
          <a:off x="539552" y="3429000"/>
          <a:ext cx="8280920" cy="1432168"/>
        </p:xfrm>
        <a:graphic>
          <a:graphicData uri="http://schemas.openxmlformats.org/drawingml/2006/table">
            <a:tbl>
              <a:tblPr firstRow="1" bandRow="1">
                <a:tableStyleId>{5C22544A-7EE6-4342-B048-85BDC9FD1C3A}</a:tableStyleId>
              </a:tblPr>
              <a:tblGrid>
                <a:gridCol w="2070230">
                  <a:extLst>
                    <a:ext uri="{9D8B030D-6E8A-4147-A177-3AD203B41FA5}">
                      <a16:colId xmlns:a16="http://schemas.microsoft.com/office/drawing/2014/main" val="20000"/>
                    </a:ext>
                  </a:extLst>
                </a:gridCol>
                <a:gridCol w="2070230">
                  <a:extLst>
                    <a:ext uri="{9D8B030D-6E8A-4147-A177-3AD203B41FA5}">
                      <a16:colId xmlns:a16="http://schemas.microsoft.com/office/drawing/2014/main" val="20001"/>
                    </a:ext>
                  </a:extLst>
                </a:gridCol>
                <a:gridCol w="2070230">
                  <a:extLst>
                    <a:ext uri="{9D8B030D-6E8A-4147-A177-3AD203B41FA5}">
                      <a16:colId xmlns:a16="http://schemas.microsoft.com/office/drawing/2014/main" val="20002"/>
                    </a:ext>
                  </a:extLst>
                </a:gridCol>
                <a:gridCol w="2070230">
                  <a:extLst>
                    <a:ext uri="{9D8B030D-6E8A-4147-A177-3AD203B41FA5}">
                      <a16:colId xmlns:a16="http://schemas.microsoft.com/office/drawing/2014/main" val="20003"/>
                    </a:ext>
                  </a:extLst>
                </a:gridCol>
              </a:tblGrid>
              <a:tr h="504056">
                <a:tc>
                  <a:txBody>
                    <a:bodyPr/>
                    <a:lstStyle/>
                    <a:p>
                      <a:pPr algn="ctr"/>
                      <a:r>
                        <a:rPr lang="nl-NL" sz="1800" dirty="0" smtClean="0"/>
                        <a:t>Als losse les</a:t>
                      </a:r>
                      <a:endParaRPr lang="nl-NL" sz="1800" dirty="0"/>
                    </a:p>
                  </a:txBody>
                  <a:tcPr/>
                </a:tc>
                <a:tc>
                  <a:txBody>
                    <a:bodyPr/>
                    <a:lstStyle/>
                    <a:p>
                      <a:pPr algn="ctr"/>
                      <a:r>
                        <a:rPr lang="nl-NL" sz="1800" dirty="0" smtClean="0"/>
                        <a:t>Geïntegreerd in (zaakvak)onderwijs</a:t>
                      </a:r>
                      <a:endParaRPr lang="nl-NL" sz="1800" dirty="0"/>
                    </a:p>
                  </a:txBody>
                  <a:tcPr/>
                </a:tc>
                <a:tc>
                  <a:txBody>
                    <a:bodyPr/>
                    <a:lstStyle/>
                    <a:p>
                      <a:pPr algn="ctr"/>
                      <a:r>
                        <a:rPr lang="nl-NL" sz="1800" dirty="0" smtClean="0"/>
                        <a:t>Als project</a:t>
                      </a:r>
                      <a:endParaRPr lang="nl-NL" sz="1800" dirty="0"/>
                    </a:p>
                  </a:txBody>
                  <a:tcPr/>
                </a:tc>
                <a:tc>
                  <a:txBody>
                    <a:bodyPr/>
                    <a:lstStyle/>
                    <a:p>
                      <a:pPr algn="ctr"/>
                      <a:r>
                        <a:rPr lang="nl-NL" sz="1800" dirty="0" smtClean="0"/>
                        <a:t>Anders?</a:t>
                      </a:r>
                      <a:endParaRPr lang="nl-NL" sz="1800" dirty="0"/>
                    </a:p>
                  </a:txBody>
                  <a:tcPr/>
                </a:tc>
                <a:extLst>
                  <a:ext uri="{0D108BD9-81ED-4DB2-BD59-A6C34878D82A}">
                    <a16:rowId xmlns:a16="http://schemas.microsoft.com/office/drawing/2014/main" val="10000"/>
                  </a:ext>
                </a:extLst>
              </a:tr>
              <a:tr h="792088">
                <a:tc>
                  <a:txBody>
                    <a:bodyPr/>
                    <a:lstStyle/>
                    <a:p>
                      <a:endParaRPr lang="nl-NL" dirty="0"/>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36340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 Wat zeggen de leerkrachten?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400" dirty="0" smtClean="0"/>
              <a:t>Hoe vaak geef je opdrachten of huiswerk waarbij leerlingen infovaardigheden moeten gebruiken?</a:t>
            </a:r>
            <a:endParaRPr lang="nl-NL" sz="2400" i="1" dirty="0"/>
          </a:p>
        </p:txBody>
      </p:sp>
      <p:graphicFrame>
        <p:nvGraphicFramePr>
          <p:cNvPr id="4" name="Tabel 3"/>
          <p:cNvGraphicFramePr>
            <a:graphicFrameLocks noGrp="1"/>
          </p:cNvGraphicFramePr>
          <p:nvPr>
            <p:extLst>
              <p:ext uri="{D42A27DB-BD31-4B8C-83A1-F6EECF244321}">
                <p14:modId xmlns:p14="http://schemas.microsoft.com/office/powerpoint/2010/main" val="2394328515"/>
              </p:ext>
            </p:extLst>
          </p:nvPr>
        </p:nvGraphicFramePr>
        <p:xfrm>
          <a:off x="539552" y="3429000"/>
          <a:ext cx="8280920" cy="1296144"/>
        </p:xfrm>
        <a:graphic>
          <a:graphicData uri="http://schemas.openxmlformats.org/drawingml/2006/table">
            <a:tbl>
              <a:tblPr firstRow="1" bandRow="1">
                <a:tableStyleId>{5C22544A-7EE6-4342-B048-85BDC9FD1C3A}</a:tableStyleId>
              </a:tblPr>
              <a:tblGrid>
                <a:gridCol w="2070230">
                  <a:extLst>
                    <a:ext uri="{9D8B030D-6E8A-4147-A177-3AD203B41FA5}">
                      <a16:colId xmlns:a16="http://schemas.microsoft.com/office/drawing/2014/main" val="20000"/>
                    </a:ext>
                  </a:extLst>
                </a:gridCol>
                <a:gridCol w="2070230">
                  <a:extLst>
                    <a:ext uri="{9D8B030D-6E8A-4147-A177-3AD203B41FA5}">
                      <a16:colId xmlns:a16="http://schemas.microsoft.com/office/drawing/2014/main" val="20001"/>
                    </a:ext>
                  </a:extLst>
                </a:gridCol>
                <a:gridCol w="2070230">
                  <a:extLst>
                    <a:ext uri="{9D8B030D-6E8A-4147-A177-3AD203B41FA5}">
                      <a16:colId xmlns:a16="http://schemas.microsoft.com/office/drawing/2014/main" val="20002"/>
                    </a:ext>
                  </a:extLst>
                </a:gridCol>
                <a:gridCol w="2070230">
                  <a:extLst>
                    <a:ext uri="{9D8B030D-6E8A-4147-A177-3AD203B41FA5}">
                      <a16:colId xmlns:a16="http://schemas.microsoft.com/office/drawing/2014/main" val="20003"/>
                    </a:ext>
                  </a:extLst>
                </a:gridCol>
              </a:tblGrid>
              <a:tr h="504056">
                <a:tc>
                  <a:txBody>
                    <a:bodyPr/>
                    <a:lstStyle/>
                    <a:p>
                      <a:pPr algn="ctr"/>
                      <a:r>
                        <a:rPr lang="nl-NL" sz="1800" dirty="0" smtClean="0"/>
                        <a:t>Minstens</a:t>
                      </a:r>
                      <a:r>
                        <a:rPr lang="nl-NL" sz="1800" baseline="0" dirty="0" smtClean="0"/>
                        <a:t> 1x p/</a:t>
                      </a:r>
                      <a:r>
                        <a:rPr lang="nl-NL" sz="1800" baseline="0" dirty="0" err="1" smtClean="0"/>
                        <a:t>wk</a:t>
                      </a:r>
                      <a:endParaRPr lang="nl-NL" sz="1800" dirty="0"/>
                    </a:p>
                  </a:txBody>
                  <a:tcPr/>
                </a:tc>
                <a:tc>
                  <a:txBody>
                    <a:bodyPr/>
                    <a:lstStyle/>
                    <a:p>
                      <a:pPr algn="ctr"/>
                      <a:r>
                        <a:rPr lang="nl-NL" sz="1800" dirty="0" smtClean="0"/>
                        <a:t>Minstens 1x p/</a:t>
                      </a:r>
                      <a:r>
                        <a:rPr lang="nl-NL" sz="1800" dirty="0" err="1" smtClean="0"/>
                        <a:t>mnd</a:t>
                      </a:r>
                      <a:endParaRPr lang="nl-NL" sz="1800" dirty="0"/>
                    </a:p>
                  </a:txBody>
                  <a:tcPr/>
                </a:tc>
                <a:tc>
                  <a:txBody>
                    <a:bodyPr/>
                    <a:lstStyle/>
                    <a:p>
                      <a:pPr algn="ctr"/>
                      <a:r>
                        <a:rPr lang="nl-NL" sz="1800" dirty="0" smtClean="0"/>
                        <a:t>Minstens 1x p/</a:t>
                      </a:r>
                      <a:r>
                        <a:rPr lang="nl-NL" sz="1800" dirty="0" err="1" smtClean="0"/>
                        <a:t>jr</a:t>
                      </a:r>
                      <a:endParaRPr lang="nl-NL" sz="1800" dirty="0"/>
                    </a:p>
                  </a:txBody>
                  <a:tcPr/>
                </a:tc>
                <a:tc>
                  <a:txBody>
                    <a:bodyPr/>
                    <a:lstStyle/>
                    <a:p>
                      <a:pPr algn="ctr"/>
                      <a:r>
                        <a:rPr lang="nl-NL" sz="1800" dirty="0" smtClean="0"/>
                        <a:t>Nooit</a:t>
                      </a:r>
                    </a:p>
                  </a:txBody>
                  <a:tcPr/>
                </a:tc>
                <a:extLst>
                  <a:ext uri="{0D108BD9-81ED-4DB2-BD59-A6C34878D82A}">
                    <a16:rowId xmlns:a16="http://schemas.microsoft.com/office/drawing/2014/main" val="10000"/>
                  </a:ext>
                </a:extLst>
              </a:tr>
              <a:tr h="792088">
                <a:tc>
                  <a:txBody>
                    <a:bodyPr/>
                    <a:lstStyle/>
                    <a:p>
                      <a:endParaRPr lang="nl-NL" dirty="0"/>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67434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835696" y="2862064"/>
            <a:ext cx="6861904" cy="1143000"/>
          </a:xfrm>
        </p:spPr>
        <p:txBody>
          <a:bodyPr/>
          <a:lstStyle/>
          <a:p>
            <a:r>
              <a:rPr lang="nl-NL" dirty="0" smtClean="0"/>
              <a:t>Successen en verbeterpunten</a:t>
            </a:r>
            <a:endParaRPr lang="nl-NL" dirty="0"/>
          </a:p>
        </p:txBody>
      </p:sp>
      <p:pic>
        <p:nvPicPr>
          <p:cNvPr id="205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146" y="2786063"/>
            <a:ext cx="135255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s://huizen.groenlinks.nl/sites/default/files/styles/medium/public/page/image/Like.jpg?itok=I9xvVAEs"/>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051720" y="1052736"/>
            <a:ext cx="2105497" cy="18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huizen.groenlinks.nl/sites/default/files/styles/medium/public/page/image/Like.jpg?itok=I9xvVAE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5220072" y="3933055"/>
            <a:ext cx="2105497"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567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150" y="1090613"/>
            <a:ext cx="8267700"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561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756" y="0"/>
            <a:ext cx="4375244" cy="689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1123476"/>
            <a:ext cx="459109" cy="43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2461" y="1838397"/>
            <a:ext cx="469426" cy="4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3973" y="2564904"/>
            <a:ext cx="469426" cy="4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9131" y="3284984"/>
            <a:ext cx="464267" cy="43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43498" y="4077072"/>
            <a:ext cx="469426" cy="443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8974" y="4869160"/>
            <a:ext cx="453950" cy="43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362" y="766205"/>
            <a:ext cx="440009" cy="43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1840" y="755707"/>
            <a:ext cx="470762" cy="42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1252" y="0"/>
            <a:ext cx="4375244" cy="689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5858" y="766205"/>
            <a:ext cx="440009" cy="43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755707"/>
            <a:ext cx="470762" cy="42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kstvak 15"/>
          <p:cNvSpPr txBox="1"/>
          <p:nvPr/>
        </p:nvSpPr>
        <p:spPr>
          <a:xfrm>
            <a:off x="5899452" y="2063747"/>
            <a:ext cx="1833299" cy="246221"/>
          </a:xfrm>
          <a:prstGeom prst="rect">
            <a:avLst/>
          </a:prstGeom>
          <a:noFill/>
        </p:spPr>
        <p:txBody>
          <a:bodyPr wrap="square" rtlCol="0">
            <a:spAutoFit/>
          </a:bodyPr>
          <a:lstStyle/>
          <a:p>
            <a:pPr algn="ctr"/>
            <a:r>
              <a:rPr lang="nl-NL" sz="1000" dirty="0" smtClean="0">
                <a:latin typeface="Lucida Calligraphy" panose="03010101010101010101" pitchFamily="66" charset="0"/>
              </a:rPr>
              <a:t>Vaardigheden</a:t>
            </a:r>
            <a:endParaRPr lang="nl-NL" sz="1000" dirty="0">
              <a:latin typeface="Lucida Calligraphy" panose="03010101010101010101" pitchFamily="66" charset="0"/>
            </a:endParaRPr>
          </a:p>
        </p:txBody>
      </p:sp>
      <p:sp>
        <p:nvSpPr>
          <p:cNvPr id="17" name="Tekstvak 16"/>
          <p:cNvSpPr txBox="1"/>
          <p:nvPr/>
        </p:nvSpPr>
        <p:spPr>
          <a:xfrm>
            <a:off x="5907053" y="1196752"/>
            <a:ext cx="1833299" cy="246221"/>
          </a:xfrm>
          <a:prstGeom prst="rect">
            <a:avLst/>
          </a:prstGeom>
          <a:noFill/>
        </p:spPr>
        <p:txBody>
          <a:bodyPr wrap="square" rtlCol="0">
            <a:spAutoFit/>
          </a:bodyPr>
          <a:lstStyle/>
          <a:p>
            <a:pPr algn="ctr"/>
            <a:r>
              <a:rPr lang="nl-NL" sz="1000" dirty="0" smtClean="0">
                <a:latin typeface="Lucida Calligraphy" panose="03010101010101010101" pitchFamily="66" charset="0"/>
              </a:rPr>
              <a:t>Aandacht</a:t>
            </a:r>
            <a:endParaRPr lang="nl-NL" sz="1000" dirty="0">
              <a:latin typeface="Lucida Calligraphy" panose="03010101010101010101" pitchFamily="66" charset="0"/>
            </a:endParaRPr>
          </a:p>
        </p:txBody>
      </p:sp>
      <p:sp>
        <p:nvSpPr>
          <p:cNvPr id="18" name="Tekstvak 17"/>
          <p:cNvSpPr txBox="1"/>
          <p:nvPr/>
        </p:nvSpPr>
        <p:spPr>
          <a:xfrm>
            <a:off x="5910968" y="2937571"/>
            <a:ext cx="1833299" cy="246221"/>
          </a:xfrm>
          <a:prstGeom prst="rect">
            <a:avLst/>
          </a:prstGeom>
          <a:noFill/>
        </p:spPr>
        <p:txBody>
          <a:bodyPr wrap="square" rtlCol="0">
            <a:spAutoFit/>
          </a:bodyPr>
          <a:lstStyle/>
          <a:p>
            <a:pPr algn="ctr"/>
            <a:r>
              <a:rPr lang="nl-NL" sz="1000" dirty="0" smtClean="0">
                <a:latin typeface="Lucida Calligraphy" panose="03010101010101010101" pitchFamily="66" charset="0"/>
              </a:rPr>
              <a:t>Aanpak</a:t>
            </a:r>
            <a:endParaRPr lang="nl-NL" sz="1000" dirty="0">
              <a:latin typeface="Lucida Calligraphy" panose="03010101010101010101" pitchFamily="66" charset="0"/>
            </a:endParaRPr>
          </a:p>
        </p:txBody>
      </p:sp>
      <p:sp>
        <p:nvSpPr>
          <p:cNvPr id="19" name="Tekstvak 18"/>
          <p:cNvSpPr txBox="1"/>
          <p:nvPr/>
        </p:nvSpPr>
        <p:spPr>
          <a:xfrm>
            <a:off x="5907053" y="3789040"/>
            <a:ext cx="1833299" cy="246221"/>
          </a:xfrm>
          <a:prstGeom prst="rect">
            <a:avLst/>
          </a:prstGeom>
          <a:noFill/>
        </p:spPr>
        <p:txBody>
          <a:bodyPr wrap="square" rtlCol="0">
            <a:spAutoFit/>
          </a:bodyPr>
          <a:lstStyle/>
          <a:p>
            <a:pPr algn="ctr"/>
            <a:r>
              <a:rPr lang="nl-NL" sz="1000" dirty="0" smtClean="0">
                <a:latin typeface="Lucida Calligraphy" panose="03010101010101010101" pitchFamily="66" charset="0"/>
              </a:rPr>
              <a:t>Bronnen</a:t>
            </a:r>
            <a:endParaRPr lang="nl-NL" sz="1000" dirty="0">
              <a:latin typeface="Lucida Calligraphy" panose="03010101010101010101" pitchFamily="66" charset="0"/>
            </a:endParaRPr>
          </a:p>
        </p:txBody>
      </p:sp>
      <p:sp>
        <p:nvSpPr>
          <p:cNvPr id="20" name="Tekstvak 19"/>
          <p:cNvSpPr txBox="1"/>
          <p:nvPr/>
        </p:nvSpPr>
        <p:spPr>
          <a:xfrm>
            <a:off x="5907053" y="4653136"/>
            <a:ext cx="1833299" cy="246221"/>
          </a:xfrm>
          <a:prstGeom prst="rect">
            <a:avLst/>
          </a:prstGeom>
          <a:noFill/>
        </p:spPr>
        <p:txBody>
          <a:bodyPr wrap="square" rtlCol="0">
            <a:spAutoFit/>
          </a:bodyPr>
          <a:lstStyle/>
          <a:p>
            <a:pPr algn="ctr"/>
            <a:r>
              <a:rPr lang="nl-NL" sz="1000" dirty="0" smtClean="0">
                <a:latin typeface="Lucida Calligraphy" panose="03010101010101010101" pitchFamily="66" charset="0"/>
              </a:rPr>
              <a:t>Lesprogramma </a:t>
            </a:r>
            <a:endParaRPr lang="nl-NL" sz="1000" dirty="0">
              <a:latin typeface="Lucida Calligraphy" panose="03010101010101010101" pitchFamily="66" charset="0"/>
            </a:endParaRPr>
          </a:p>
        </p:txBody>
      </p:sp>
      <p:pic>
        <p:nvPicPr>
          <p:cNvPr id="21" name="Picture 2" descr="http://alternatewrites.com/wp-content/uploads/2012/06/post-it-note-with-a-pin.jpg"/>
          <p:cNvPicPr>
            <a:picLocks noChangeAspect="1" noChangeArrowheads="1"/>
          </p:cNvPicPr>
          <p:nvPr/>
        </p:nvPicPr>
        <p:blipFill>
          <a:blip r:embed="rId12"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2853935" y="1340134"/>
            <a:ext cx="616879" cy="6151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alternatewrites.com/wp-content/uploads/2012/06/post-it-note-with-a-pin.jpg"/>
          <p:cNvPicPr>
            <a:picLocks noChangeAspect="1" noChangeArrowheads="1"/>
          </p:cNvPicPr>
          <p:nvPr/>
        </p:nvPicPr>
        <p:blipFill>
          <a:blip r:embed="rId12"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2619223" y="2558477"/>
            <a:ext cx="616879" cy="6151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alternatewrites.com/wp-content/uploads/2012/06/post-it-note-with-a-pin.jpg"/>
          <p:cNvPicPr>
            <a:picLocks noChangeAspect="1" noChangeArrowheads="1"/>
          </p:cNvPicPr>
          <p:nvPr/>
        </p:nvPicPr>
        <p:blipFill>
          <a:blip r:embed="rId12"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2599491" y="4169256"/>
            <a:ext cx="616879" cy="6151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alternatewrites.com/wp-content/uploads/2012/06/post-it-note-with-a-pin.jpg"/>
          <p:cNvPicPr>
            <a:picLocks noChangeAspect="1" noChangeArrowheads="1"/>
          </p:cNvPicPr>
          <p:nvPr/>
        </p:nvPicPr>
        <p:blipFill>
          <a:blip r:embed="rId12"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1263275" y="3298052"/>
            <a:ext cx="616879" cy="6151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alternatewrites.com/wp-content/uploads/2012/06/post-it-note-with-a-pin.jpg"/>
          <p:cNvPicPr>
            <a:picLocks noChangeAspect="1" noChangeArrowheads="1"/>
          </p:cNvPicPr>
          <p:nvPr/>
        </p:nvPicPr>
        <p:blipFill>
          <a:blip r:embed="rId12"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1446176" y="4697090"/>
            <a:ext cx="616879" cy="61510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alternatewrites.com/wp-content/uploads/2012/06/post-it-note-with-a-pin.jpg"/>
          <p:cNvPicPr>
            <a:picLocks noChangeAspect="1" noChangeArrowheads="1"/>
          </p:cNvPicPr>
          <p:nvPr/>
        </p:nvPicPr>
        <p:blipFill>
          <a:blip r:embed="rId12"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7463105" y="3801667"/>
            <a:ext cx="616879" cy="61510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alternatewrites.com/wp-content/uploads/2012/06/post-it-note-with-a-pin.jpg"/>
          <p:cNvPicPr>
            <a:picLocks noChangeAspect="1" noChangeArrowheads="1"/>
          </p:cNvPicPr>
          <p:nvPr/>
        </p:nvPicPr>
        <p:blipFill>
          <a:blip r:embed="rId12"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2672089" y="1196621"/>
            <a:ext cx="616879" cy="6151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alternatewrites.com/wp-content/uploads/2012/06/post-it-note-with-a-pin.jpg"/>
          <p:cNvPicPr>
            <a:picLocks noChangeAspect="1" noChangeArrowheads="1"/>
          </p:cNvPicPr>
          <p:nvPr/>
        </p:nvPicPr>
        <p:blipFill>
          <a:blip r:embed="rId12"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1241750" y="1758364"/>
            <a:ext cx="616879" cy="61510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alternatewrites.com/wp-content/uploads/2012/06/post-it-note-with-a-pin.jpg"/>
          <p:cNvPicPr>
            <a:picLocks noChangeAspect="1" noChangeArrowheads="1"/>
          </p:cNvPicPr>
          <p:nvPr/>
        </p:nvPicPr>
        <p:blipFill>
          <a:blip r:embed="rId12"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2836666" y="3272550"/>
            <a:ext cx="616879" cy="6151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alternatewrites.com/wp-content/uploads/2012/06/post-it-note-with-a-pin.jpg"/>
          <p:cNvPicPr>
            <a:picLocks noChangeAspect="1" noChangeArrowheads="1"/>
          </p:cNvPicPr>
          <p:nvPr/>
        </p:nvPicPr>
        <p:blipFill>
          <a:blip r:embed="rId12"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3131672" y="3406267"/>
            <a:ext cx="616879" cy="6151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alternatewrites.com/wp-content/uploads/2012/06/post-it-note-with-a-pin.jpg"/>
          <p:cNvPicPr>
            <a:picLocks noChangeAspect="1" noChangeArrowheads="1"/>
          </p:cNvPicPr>
          <p:nvPr/>
        </p:nvPicPr>
        <p:blipFill>
          <a:blip r:embed="rId12"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7829604" y="3629420"/>
            <a:ext cx="616879" cy="6151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alternatewrites.com/wp-content/uploads/2012/06/post-it-note-with-a-pin.jpg"/>
          <p:cNvPicPr>
            <a:picLocks noChangeAspect="1" noChangeArrowheads="1"/>
          </p:cNvPicPr>
          <p:nvPr/>
        </p:nvPicPr>
        <p:blipFill>
          <a:blip r:embed="rId12"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7545663" y="4687375"/>
            <a:ext cx="616879" cy="6151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alternatewrites.com/wp-content/uploads/2012/06/post-it-note-with-a-pin.jpg"/>
          <p:cNvPicPr>
            <a:picLocks noChangeAspect="1" noChangeArrowheads="1"/>
          </p:cNvPicPr>
          <p:nvPr/>
        </p:nvPicPr>
        <p:blipFill>
          <a:blip r:embed="rId12"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5378247" y="2317624"/>
            <a:ext cx="616879" cy="6151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alternatewrites.com/wp-content/uploads/2012/06/post-it-note-with-a-pin.jpg"/>
          <p:cNvPicPr>
            <a:picLocks noChangeAspect="1" noChangeArrowheads="1"/>
          </p:cNvPicPr>
          <p:nvPr/>
        </p:nvPicPr>
        <p:blipFill>
          <a:blip r:embed="rId12"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7252313" y="1176596"/>
            <a:ext cx="616879" cy="61510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alternatewrites.com/wp-content/uploads/2012/06/post-it-note-with-a-pin.jpg"/>
          <p:cNvPicPr>
            <a:picLocks noChangeAspect="1" noChangeArrowheads="1"/>
          </p:cNvPicPr>
          <p:nvPr/>
        </p:nvPicPr>
        <p:blipFill>
          <a:blip r:embed="rId12"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7647121" y="1382122"/>
            <a:ext cx="616879" cy="61510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alternatewrites.com/wp-content/uploads/2012/06/post-it-note-with-a-pin.jpg"/>
          <p:cNvPicPr>
            <a:picLocks noChangeAspect="1" noChangeArrowheads="1"/>
          </p:cNvPicPr>
          <p:nvPr/>
        </p:nvPicPr>
        <p:blipFill>
          <a:blip r:embed="rId12"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5815862" y="2253300"/>
            <a:ext cx="616879" cy="6151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alternatewrites.com/wp-content/uploads/2012/06/post-it-note-with-a-pin.jpg"/>
          <p:cNvPicPr>
            <a:picLocks noChangeAspect="1" noChangeArrowheads="1"/>
          </p:cNvPicPr>
          <p:nvPr/>
        </p:nvPicPr>
        <p:blipFill>
          <a:blip r:embed="rId12"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6979457" y="3070441"/>
            <a:ext cx="616879" cy="61510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alternatewrites.com/wp-content/uploads/2012/06/post-it-note-with-a-pin.jpg"/>
          <p:cNvPicPr>
            <a:picLocks noChangeAspect="1" noChangeArrowheads="1"/>
          </p:cNvPicPr>
          <p:nvPr/>
        </p:nvPicPr>
        <p:blipFill>
          <a:blip r:embed="rId12"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5846819" y="3889311"/>
            <a:ext cx="616879" cy="61510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alternatewrites.com/wp-content/uploads/2012/06/post-it-note-with-a-pin.jpg"/>
          <p:cNvPicPr>
            <a:picLocks noChangeAspect="1" noChangeArrowheads="1"/>
          </p:cNvPicPr>
          <p:nvPr/>
        </p:nvPicPr>
        <p:blipFill>
          <a:blip r:embed="rId12"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1140715" y="4591806"/>
            <a:ext cx="616879" cy="61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047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Plussen en minnen langs de lat</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400" dirty="0" smtClean="0"/>
              <a:t>Wat moet als eerste opgepakt worden</a:t>
            </a:r>
          </a:p>
          <a:p>
            <a:pPr>
              <a:buFontTx/>
              <a:buChar char="-"/>
            </a:pPr>
            <a:r>
              <a:rPr lang="nl-NL" sz="2400" dirty="0" smtClean="0"/>
              <a:t>Een leerling het genoemde kan/kent?</a:t>
            </a:r>
          </a:p>
          <a:p>
            <a:pPr>
              <a:buFontTx/>
              <a:buChar char="-"/>
            </a:pPr>
            <a:r>
              <a:rPr lang="nl-NL" sz="2400" dirty="0" smtClean="0"/>
              <a:t>Een leerkracht het genoemde kan/kent?</a:t>
            </a:r>
          </a:p>
        </p:txBody>
      </p:sp>
      <p:pic>
        <p:nvPicPr>
          <p:cNvPr id="7170" name="Picture 2" descr="https://xerinhx3.files.wordpress.com/2013/01/1_2_3-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672" y="4365104"/>
            <a:ext cx="5544616" cy="2051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902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835696" y="2862064"/>
            <a:ext cx="6861904" cy="1143000"/>
          </a:xfrm>
        </p:spPr>
        <p:txBody>
          <a:bodyPr/>
          <a:lstStyle/>
          <a:p>
            <a:r>
              <a:rPr lang="nl-NL" dirty="0" smtClean="0"/>
              <a:t>Belang/eisen en prioritering</a:t>
            </a:r>
            <a:endParaRPr lang="nl-NL" dirty="0"/>
          </a:p>
        </p:txBody>
      </p:sp>
      <p:pic>
        <p:nvPicPr>
          <p:cNvPr id="307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671" y="2871788"/>
            <a:ext cx="134302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55776" y="3916375"/>
            <a:ext cx="3888134" cy="2592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s://aadverbaast.files.wordpress.com/2011/04/20110421-jonglere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4311" y="1124744"/>
            <a:ext cx="3311865"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894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835696" y="2862064"/>
            <a:ext cx="6861904" cy="1143000"/>
          </a:xfrm>
        </p:spPr>
        <p:txBody>
          <a:bodyPr/>
          <a:lstStyle/>
          <a:p>
            <a:r>
              <a:rPr lang="nl-NL" dirty="0" smtClean="0"/>
              <a:t>Probleem- en verbeteranalyse</a:t>
            </a:r>
            <a:endParaRPr lang="nl-NL" dirty="0"/>
          </a:p>
        </p:txBody>
      </p:sp>
      <p:pic>
        <p:nvPicPr>
          <p:cNvPr id="409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388" y="2828925"/>
            <a:ext cx="12573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C:\Users\a.vandam.BIBLIOTHEEK\Drive kopie\Google Drive\Bibliotheek op school Nederland\09 MarCom\Archief website Saskia\03 Gemeenten\AFBEELDINGEN Gemeente\Onderzoe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3814515"/>
            <a:ext cx="2908920" cy="29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306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successen vieren</a:t>
            </a:r>
            <a:endParaRPr lang="nl-NL" dirty="0"/>
          </a:p>
        </p:txBody>
      </p:sp>
      <p:pic>
        <p:nvPicPr>
          <p:cNvPr id="9218" name="Picture 2" descr="http://www.swpproductions.nl/wp-content/uploads/2015/02/succe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4674" y="2132856"/>
            <a:ext cx="561381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515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756" y="0"/>
            <a:ext cx="4375244" cy="689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alternatewrites.com/wp-content/uploads/2012/06/post-it-note-with-a-pin.jpg"/>
          <p:cNvPicPr>
            <a:picLocks noChangeAspect="1" noChangeArrowheads="1"/>
          </p:cNvPicPr>
          <p:nvPr/>
        </p:nvPicPr>
        <p:blipFill>
          <a:blip r:embed="rId4"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710847" y="1229723"/>
            <a:ext cx="616879" cy="6151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lternatewrites.com/wp-content/uploads/2012/06/post-it-note-with-a-pin.jpg"/>
          <p:cNvPicPr>
            <a:picLocks noChangeAspect="1" noChangeArrowheads="1"/>
          </p:cNvPicPr>
          <p:nvPr/>
        </p:nvPicPr>
        <p:blipFill>
          <a:blip r:embed="rId4"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710846" y="1933600"/>
            <a:ext cx="616879" cy="615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alternatewrites.com/wp-content/uploads/2012/06/post-it-note-with-a-pin.jpg"/>
          <p:cNvPicPr>
            <a:picLocks noChangeAspect="1" noChangeArrowheads="1"/>
          </p:cNvPicPr>
          <p:nvPr/>
        </p:nvPicPr>
        <p:blipFill>
          <a:blip r:embed="rId4"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710847" y="2563546"/>
            <a:ext cx="616879" cy="6151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alternatewrites.com/wp-content/uploads/2012/06/post-it-note-with-a-pin.jpg"/>
          <p:cNvPicPr>
            <a:picLocks noChangeAspect="1" noChangeArrowheads="1"/>
          </p:cNvPicPr>
          <p:nvPr/>
        </p:nvPicPr>
        <p:blipFill>
          <a:blip r:embed="rId4"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710847" y="3245947"/>
            <a:ext cx="616879" cy="6151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alternatewrites.com/wp-content/uploads/2012/06/post-it-note-with-a-pin.jpg"/>
          <p:cNvPicPr>
            <a:picLocks noChangeAspect="1" noChangeArrowheads="1"/>
          </p:cNvPicPr>
          <p:nvPr/>
        </p:nvPicPr>
        <p:blipFill>
          <a:blip r:embed="rId4"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710847" y="3974601"/>
            <a:ext cx="616879" cy="6151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alternatewrites.com/wp-content/uploads/2012/06/post-it-note-with-a-pin.jpg"/>
          <p:cNvPicPr>
            <a:picLocks noChangeAspect="1" noChangeArrowheads="1"/>
          </p:cNvPicPr>
          <p:nvPr/>
        </p:nvPicPr>
        <p:blipFill>
          <a:blip r:embed="rId4"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710847" y="4653136"/>
            <a:ext cx="616879" cy="61510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1298541" y="908720"/>
            <a:ext cx="868011" cy="430887"/>
          </a:xfrm>
          <a:prstGeom prst="rect">
            <a:avLst/>
          </a:prstGeom>
          <a:noFill/>
        </p:spPr>
        <p:txBody>
          <a:bodyPr wrap="square" rtlCol="0">
            <a:spAutoFit/>
          </a:bodyPr>
          <a:lstStyle/>
          <a:p>
            <a:pPr algn="ctr"/>
            <a:r>
              <a:rPr lang="nl-NL" sz="1100" dirty="0" smtClean="0">
                <a:latin typeface="Lucida Calligraphy" panose="03010101010101010101" pitchFamily="66" charset="0"/>
              </a:rPr>
              <a:t>Vaardig-</a:t>
            </a:r>
          </a:p>
          <a:p>
            <a:pPr algn="ctr"/>
            <a:r>
              <a:rPr lang="nl-NL" sz="1100" dirty="0" smtClean="0">
                <a:latin typeface="Lucida Calligraphy" panose="03010101010101010101" pitchFamily="66" charset="0"/>
              </a:rPr>
              <a:t>heden</a:t>
            </a:r>
            <a:endParaRPr lang="nl-NL" sz="1100" dirty="0">
              <a:latin typeface="Lucida Calligraphy" panose="03010101010101010101" pitchFamily="66" charset="0"/>
            </a:endParaRPr>
          </a:p>
        </p:txBody>
      </p:sp>
      <p:sp>
        <p:nvSpPr>
          <p:cNvPr id="13" name="Tekstvak 12"/>
          <p:cNvSpPr txBox="1"/>
          <p:nvPr/>
        </p:nvSpPr>
        <p:spPr>
          <a:xfrm>
            <a:off x="2123728" y="908720"/>
            <a:ext cx="1080120" cy="430887"/>
          </a:xfrm>
          <a:prstGeom prst="rect">
            <a:avLst/>
          </a:prstGeom>
          <a:noFill/>
        </p:spPr>
        <p:txBody>
          <a:bodyPr wrap="square" rtlCol="0">
            <a:spAutoFit/>
          </a:bodyPr>
          <a:lstStyle/>
          <a:p>
            <a:pPr algn="ctr"/>
            <a:r>
              <a:rPr lang="nl-NL" sz="1100" dirty="0" smtClean="0">
                <a:latin typeface="Lucida Calligraphy" panose="03010101010101010101" pitchFamily="66" charset="0"/>
              </a:rPr>
              <a:t>Didactische aanpak</a:t>
            </a:r>
            <a:endParaRPr lang="nl-NL" sz="1100" dirty="0">
              <a:latin typeface="Lucida Calligraphy" panose="03010101010101010101" pitchFamily="66" charset="0"/>
            </a:endParaRPr>
          </a:p>
        </p:txBody>
      </p:sp>
      <p:sp>
        <p:nvSpPr>
          <p:cNvPr id="14" name="Tekstvak 13"/>
          <p:cNvSpPr txBox="1"/>
          <p:nvPr/>
        </p:nvSpPr>
        <p:spPr>
          <a:xfrm>
            <a:off x="3131840" y="908720"/>
            <a:ext cx="1008112" cy="430887"/>
          </a:xfrm>
          <a:prstGeom prst="rect">
            <a:avLst/>
          </a:prstGeom>
          <a:noFill/>
        </p:spPr>
        <p:txBody>
          <a:bodyPr wrap="square" rtlCol="0">
            <a:spAutoFit/>
          </a:bodyPr>
          <a:lstStyle/>
          <a:p>
            <a:pPr algn="ctr"/>
            <a:r>
              <a:rPr lang="nl-NL" sz="1100" dirty="0" err="1" smtClean="0">
                <a:latin typeface="Lucida Calligraphy" panose="03010101010101010101" pitchFamily="66" charset="0"/>
              </a:rPr>
              <a:t>Werk-omgeving</a:t>
            </a:r>
            <a:endParaRPr lang="nl-NL" sz="1100" dirty="0">
              <a:latin typeface="Lucida Calligraphy" panose="03010101010101010101" pitchFamily="66" charset="0"/>
            </a:endParaRPr>
          </a:p>
        </p:txBody>
      </p:sp>
      <p:cxnSp>
        <p:nvCxnSpPr>
          <p:cNvPr id="3" name="Rechte verbindingslijn 2"/>
          <p:cNvCxnSpPr/>
          <p:nvPr/>
        </p:nvCxnSpPr>
        <p:spPr>
          <a:xfrm>
            <a:off x="2162640" y="908720"/>
            <a:ext cx="0" cy="435951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 name="Rechte verbindingslijn 15"/>
          <p:cNvCxnSpPr/>
          <p:nvPr/>
        </p:nvCxnSpPr>
        <p:spPr>
          <a:xfrm>
            <a:off x="3170752" y="908720"/>
            <a:ext cx="0" cy="435951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7" name="Afbeelding 6"/>
          <p:cNvPicPr>
            <a:picLocks noChangeAspect="1"/>
          </p:cNvPicPr>
          <p:nvPr/>
        </p:nvPicPr>
        <p:blipFill>
          <a:blip r:embed="rId5"/>
          <a:stretch>
            <a:fillRect/>
          </a:stretch>
        </p:blipFill>
        <p:spPr>
          <a:xfrm>
            <a:off x="5292080" y="1124744"/>
            <a:ext cx="3298541" cy="4550078"/>
          </a:xfrm>
          <a:prstGeom prst="rect">
            <a:avLst/>
          </a:prstGeom>
          <a:ln w="28575">
            <a:solidFill>
              <a:srgbClr val="00A093"/>
            </a:solidFill>
          </a:ln>
        </p:spPr>
      </p:pic>
    </p:spTree>
    <p:extLst>
      <p:ext uri="{BB962C8B-B14F-4D97-AF65-F5344CB8AC3E}">
        <p14:creationId xmlns:p14="http://schemas.microsoft.com/office/powerpoint/2010/main" val="3646319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85000" lnSpcReduction="10000"/>
          </a:bodyPr>
          <a:lstStyle/>
          <a:p>
            <a:pPr marL="0" indent="0">
              <a:buNone/>
            </a:pPr>
            <a:r>
              <a:rPr lang="nl-NL" dirty="0" smtClean="0"/>
              <a:t>Met de globale verbetermatrix in beeld:</a:t>
            </a:r>
          </a:p>
          <a:p>
            <a:r>
              <a:rPr lang="nl-NL" dirty="0"/>
              <a:t>Wil/kan de school hier tijd en geld aan besteden</a:t>
            </a:r>
            <a:r>
              <a:rPr lang="nl-NL" dirty="0" smtClean="0"/>
              <a:t>?</a:t>
            </a:r>
          </a:p>
          <a:p>
            <a:r>
              <a:rPr lang="nl-NL" dirty="0" smtClean="0"/>
              <a:t>Wie wordt de coördinator/aanspreekpunt voor team en bibliotheek?</a:t>
            </a:r>
          </a:p>
          <a:p>
            <a:r>
              <a:rPr lang="nl-NL" dirty="0" smtClean="0"/>
              <a:t>Wie zitten er in de werkgroep?</a:t>
            </a:r>
            <a:endParaRPr lang="nl-NL" dirty="0" smtClean="0"/>
          </a:p>
          <a:p>
            <a:endParaRPr lang="nl-NL" dirty="0" smtClean="0"/>
          </a:p>
          <a:p>
            <a:r>
              <a:rPr lang="nl-NL" dirty="0" smtClean="0"/>
              <a:t>Uitwerken in een informatievaardighedenplan</a:t>
            </a:r>
          </a:p>
          <a:p>
            <a:r>
              <a:rPr lang="nl-NL" dirty="0" smtClean="0"/>
              <a:t>Terugkoppelen aan het team</a:t>
            </a:r>
            <a:endParaRPr lang="nl-NL" dirty="0"/>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1560" y="764704"/>
            <a:ext cx="1167981" cy="1278632"/>
          </a:xfrm>
          <a:prstGeom prst="rect">
            <a:avLst/>
          </a:prstGeom>
          <a:noFill/>
          <a:ln w="9525">
            <a:noFill/>
            <a:miter lim="800000"/>
            <a:headEnd/>
            <a:tailEnd/>
          </a:ln>
        </p:spPr>
      </p:pic>
      <p:sp>
        <p:nvSpPr>
          <p:cNvPr id="5" name="Titel 3"/>
          <p:cNvSpPr txBox="1">
            <a:spLocks/>
          </p:cNvSpPr>
          <p:nvPr/>
        </p:nvSpPr>
        <p:spPr>
          <a:xfrm>
            <a:off x="1835696" y="893837"/>
            <a:ext cx="6861904"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3200" b="1" i="0" u="none" strike="noStrike" kern="1200" cap="none" spc="0" normalizeH="0" baseline="0" noProof="0" dirty="0" smtClean="0">
                <a:ln>
                  <a:noFill/>
                </a:ln>
                <a:solidFill>
                  <a:srgbClr val="FF7320"/>
                </a:solidFill>
                <a:effectLst/>
                <a:uLnTx/>
                <a:uFillTx/>
                <a:latin typeface="Arial" pitchFamily="34" charset="0"/>
                <a:ea typeface="+mj-ea"/>
                <a:cs typeface="Arial" pitchFamily="34" charset="0"/>
              </a:rPr>
              <a:t>Vervolgafspraken</a:t>
            </a:r>
            <a:endParaRPr kumimoji="0" lang="nl-NL" sz="3200" b="1" i="0" u="none" strike="noStrike" kern="1200" cap="none" spc="0" normalizeH="0" baseline="0" noProof="0" dirty="0">
              <a:ln>
                <a:noFill/>
              </a:ln>
              <a:solidFill>
                <a:srgbClr val="FF732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18720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Werkgroep aan zet</a:t>
            </a:r>
            <a:endParaRPr lang="nl-NL" dirty="0"/>
          </a:p>
        </p:txBody>
      </p:sp>
      <p:sp>
        <p:nvSpPr>
          <p:cNvPr id="3" name="Tijdelijke aanduiding voor inhoud 2"/>
          <p:cNvSpPr>
            <a:spLocks noGrp="1"/>
          </p:cNvSpPr>
          <p:nvPr>
            <p:ph idx="1"/>
          </p:nvPr>
        </p:nvSpPr>
        <p:spPr>
          <a:xfrm>
            <a:off x="468000" y="2124000"/>
            <a:ext cx="8229600" cy="4329336"/>
          </a:xfrm>
        </p:spPr>
        <p:txBody>
          <a:bodyPr>
            <a:normAutofit fontScale="62500" lnSpcReduction="20000"/>
          </a:bodyPr>
          <a:lstStyle/>
          <a:p>
            <a:pPr marL="0" indent="0">
              <a:buNone/>
            </a:pPr>
            <a:r>
              <a:rPr lang="nl-NL" dirty="0" smtClean="0"/>
              <a:t>Uitwerken van het Informatievaardighedenplan o.b.v. de input van de flappen.</a:t>
            </a:r>
          </a:p>
          <a:p>
            <a:pPr marL="0" indent="0">
              <a:buNone/>
            </a:pPr>
            <a:endParaRPr lang="nl-NL" dirty="0" smtClean="0"/>
          </a:p>
          <a:p>
            <a:pPr marL="0" indent="0">
              <a:buNone/>
            </a:pPr>
            <a:r>
              <a:rPr lang="nl-NL" dirty="0" smtClean="0"/>
              <a:t>Daarnaast geeft de werkgroep antwoord op vragen als:</a:t>
            </a:r>
          </a:p>
          <a:p>
            <a:r>
              <a:rPr lang="nl-NL" dirty="0" smtClean="0"/>
              <a:t>Wat </a:t>
            </a:r>
            <a:r>
              <a:rPr lang="nl-NL" dirty="0"/>
              <a:t>wil de school in algemene zin bereikt hebben op het gebied van informatievaardigheden als leerlingen de school </a:t>
            </a:r>
            <a:r>
              <a:rPr lang="nl-NL" dirty="0" smtClean="0"/>
              <a:t>verlaten?</a:t>
            </a:r>
          </a:p>
          <a:p>
            <a:r>
              <a:rPr lang="nl-NL" dirty="0" smtClean="0"/>
              <a:t>Wat wil de school </a:t>
            </a:r>
            <a:r>
              <a:rPr lang="nl-NL" dirty="0"/>
              <a:t>wat betreft de ouders / begeleiders van leerlingen bereiken op het gebied van informatievaardigheden? </a:t>
            </a:r>
            <a:endParaRPr lang="nl-NL" dirty="0" smtClean="0"/>
          </a:p>
          <a:p>
            <a:r>
              <a:rPr lang="nl-NL" dirty="0" smtClean="0"/>
              <a:t>Wat wil de school </a:t>
            </a:r>
            <a:r>
              <a:rPr lang="nl-NL" dirty="0"/>
              <a:t>bereiken wat betreft de samenwerking met de </a:t>
            </a:r>
            <a:r>
              <a:rPr lang="nl-NL" dirty="0" smtClean="0"/>
              <a:t>bibliotheek </a:t>
            </a:r>
            <a:r>
              <a:rPr lang="nl-NL" dirty="0"/>
              <a:t>op het gebied van informatievaardigheden? </a:t>
            </a:r>
            <a:endParaRPr lang="nl-NL" dirty="0" smtClean="0"/>
          </a:p>
          <a:p>
            <a:r>
              <a:rPr lang="nl-NL" dirty="0" smtClean="0"/>
              <a:t>Welke </a:t>
            </a:r>
            <a:r>
              <a:rPr lang="nl-NL" dirty="0"/>
              <a:t>afspraken </a:t>
            </a:r>
            <a:r>
              <a:rPr lang="nl-NL" smtClean="0"/>
              <a:t>maken we over </a:t>
            </a:r>
            <a:r>
              <a:rPr lang="nl-NL" dirty="0"/>
              <a:t>het evalueren en monitoren van de (aanpak van) informatievaardigheden op de school</a:t>
            </a:r>
            <a:r>
              <a:rPr lang="nl-NL" dirty="0" smtClean="0"/>
              <a:t>?</a:t>
            </a:r>
          </a:p>
          <a:p>
            <a:endParaRPr lang="nl-NL" dirty="0"/>
          </a:p>
          <a:p>
            <a:pPr marL="0" indent="0">
              <a:buNone/>
            </a:pPr>
            <a:r>
              <a:rPr lang="nl-NL" dirty="0" smtClean="0"/>
              <a:t>Terugkoppeling aan het team!</a:t>
            </a:r>
            <a:endParaRPr lang="nl-NL" dirty="0"/>
          </a:p>
        </p:txBody>
      </p:sp>
    </p:spTree>
    <p:extLst>
      <p:ext uri="{BB962C8B-B14F-4D97-AF65-F5344CB8AC3E}">
        <p14:creationId xmlns:p14="http://schemas.microsoft.com/office/powerpoint/2010/main" val="2648904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786336"/>
            <a:ext cx="9144000" cy="6099048"/>
          </a:xfrm>
          <a:prstGeom prst="rect">
            <a:avLst/>
          </a:prstGeom>
        </p:spPr>
      </p:pic>
      <p:sp>
        <p:nvSpPr>
          <p:cNvPr id="6" name="Titel 5"/>
          <p:cNvSpPr>
            <a:spLocks noGrp="1"/>
          </p:cNvSpPr>
          <p:nvPr>
            <p:ph type="title"/>
          </p:nvPr>
        </p:nvSpPr>
        <p:spPr>
          <a:xfrm>
            <a:off x="468000" y="1205880"/>
            <a:ext cx="8229600" cy="1143000"/>
          </a:xfrm>
        </p:spPr>
        <p:txBody>
          <a:bodyPr>
            <a:normAutofit/>
          </a:bodyPr>
          <a:lstStyle/>
          <a:p>
            <a:pPr algn="ctr"/>
            <a:r>
              <a:rPr lang="nl-NL" sz="4800" dirty="0" smtClean="0"/>
              <a:t>Bedankt en succes!</a:t>
            </a:r>
            <a:endParaRPr lang="nl-NL" sz="4800" dirty="0"/>
          </a:p>
        </p:txBody>
      </p:sp>
    </p:spTree>
    <p:extLst>
      <p:ext uri="{BB962C8B-B14F-4D97-AF65-F5344CB8AC3E}">
        <p14:creationId xmlns:p14="http://schemas.microsoft.com/office/powerpoint/2010/main" val="2985524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756" y="0"/>
            <a:ext cx="4375244" cy="689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1333073"/>
            <a:ext cx="459109" cy="43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2461" y="2552050"/>
            <a:ext cx="469426" cy="4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3973" y="3854621"/>
            <a:ext cx="469426" cy="4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362" y="766205"/>
            <a:ext cx="440009" cy="43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1840" y="755707"/>
            <a:ext cx="470762" cy="42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Afbeelding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62275" y="909470"/>
            <a:ext cx="4174476" cy="4967802"/>
          </a:xfrm>
          <a:prstGeom prst="rect">
            <a:avLst/>
          </a:prstGeom>
        </p:spPr>
      </p:pic>
    </p:spTree>
    <p:extLst>
      <p:ext uri="{BB962C8B-B14F-4D97-AF65-F5344CB8AC3E}">
        <p14:creationId xmlns:p14="http://schemas.microsoft.com/office/powerpoint/2010/main" val="3824451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 en programma van de workshop</a:t>
            </a:r>
            <a:endParaRPr lang="nl-NL" dirty="0"/>
          </a:p>
        </p:txBody>
      </p:sp>
      <p:sp>
        <p:nvSpPr>
          <p:cNvPr id="3" name="Tijdelijke aanduiding voor inhoud 2"/>
          <p:cNvSpPr>
            <a:spLocks noGrp="1"/>
          </p:cNvSpPr>
          <p:nvPr>
            <p:ph idx="1"/>
          </p:nvPr>
        </p:nvSpPr>
        <p:spPr/>
        <p:txBody>
          <a:bodyPr>
            <a:normAutofit/>
          </a:bodyPr>
          <a:lstStyle/>
          <a:p>
            <a:pPr marL="514350" indent="-514350">
              <a:buFont typeface="+mj-lt"/>
              <a:buAutoNum type="arabicPeriod"/>
            </a:pPr>
            <a:r>
              <a:rPr lang="nl-NL" sz="2800" dirty="0" smtClean="0"/>
              <a:t>Huidige stand van zaken in kaart</a:t>
            </a:r>
          </a:p>
          <a:p>
            <a:pPr marL="514350" indent="-514350">
              <a:buFont typeface="+mj-lt"/>
              <a:buAutoNum type="arabicPeriod"/>
            </a:pPr>
            <a:r>
              <a:rPr lang="nl-NL" sz="2800" dirty="0" smtClean="0"/>
              <a:t>Successen en verbeterpunten benoemen</a:t>
            </a:r>
          </a:p>
          <a:p>
            <a:pPr marL="514350" indent="-514350">
              <a:buFont typeface="+mj-lt"/>
              <a:buAutoNum type="arabicPeriod"/>
            </a:pPr>
            <a:endParaRPr lang="nl-NL" sz="2800" dirty="0" smtClean="0"/>
          </a:p>
          <a:p>
            <a:pPr marL="514350" indent="-514350">
              <a:buFont typeface="+mj-lt"/>
              <a:buAutoNum type="arabicPeriod"/>
            </a:pPr>
            <a:r>
              <a:rPr lang="nl-NL" sz="2800" dirty="0" smtClean="0"/>
              <a:t>Belang/eisen en prioritering aanbrengen</a:t>
            </a:r>
          </a:p>
          <a:p>
            <a:pPr marL="514350" indent="-514350">
              <a:buFont typeface="+mj-lt"/>
              <a:buAutoNum type="arabicPeriod"/>
            </a:pPr>
            <a:r>
              <a:rPr lang="nl-NL" sz="2800" dirty="0" smtClean="0"/>
              <a:t>Probleem- en verbeteranalyse maken</a:t>
            </a:r>
          </a:p>
          <a:p>
            <a:pPr marL="514350" indent="-514350">
              <a:buFont typeface="+mj-lt"/>
              <a:buAutoNum type="arabicPeriod"/>
            </a:pPr>
            <a:endParaRPr lang="nl-NL" sz="2800" dirty="0" smtClean="0"/>
          </a:p>
          <a:p>
            <a:pPr marL="514350" indent="-514350">
              <a:buFont typeface="+mj-lt"/>
              <a:buAutoNum type="arabicPeriod"/>
            </a:pPr>
            <a:r>
              <a:rPr lang="nl-NL" sz="2800" dirty="0" smtClean="0"/>
              <a:t>Vervolgafspraken informatievaardighedenplan</a:t>
            </a:r>
            <a:endParaRPr lang="nl-NL" sz="2800" dirty="0"/>
          </a:p>
        </p:txBody>
      </p:sp>
    </p:spTree>
    <p:extLst>
      <p:ext uri="{BB962C8B-B14F-4D97-AF65-F5344CB8AC3E}">
        <p14:creationId xmlns:p14="http://schemas.microsoft.com/office/powerpoint/2010/main" val="4082437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835696" y="2862064"/>
            <a:ext cx="6861904" cy="1143000"/>
          </a:xfrm>
        </p:spPr>
        <p:txBody>
          <a:bodyPr/>
          <a:lstStyle/>
          <a:p>
            <a:r>
              <a:rPr lang="nl-NL" dirty="0" smtClean="0"/>
              <a:t>Huidige stand van zaken</a:t>
            </a:r>
            <a:endParaRPr lang="nl-NL" dirty="0"/>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2728913"/>
            <a:ext cx="1343025"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mediawijzer.net/wp-content/uploads/kids-laptop-300x200.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3933056"/>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istockimg.com/file_thumbview_approve/12293508/3/stock-photo-12293508-woman-with-computer.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713" y="822308"/>
            <a:ext cx="2736304" cy="2030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270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756" y="0"/>
            <a:ext cx="4375244" cy="689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1123476"/>
            <a:ext cx="459109" cy="43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2461" y="1838397"/>
            <a:ext cx="469426" cy="4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3973" y="2564904"/>
            <a:ext cx="469426" cy="4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9131" y="3284984"/>
            <a:ext cx="464267" cy="43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43498" y="4077072"/>
            <a:ext cx="469426" cy="443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8974" y="4869160"/>
            <a:ext cx="453950" cy="43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362" y="766205"/>
            <a:ext cx="440009" cy="43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1840" y="755707"/>
            <a:ext cx="470762" cy="425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Big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44008" y="1123476"/>
            <a:ext cx="4268710" cy="452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020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 Wat zeggen de leerlingen?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400" dirty="0" smtClean="0"/>
              <a:t>Als ik informatie moet zoeken, dan zoek/vraag ik het…</a:t>
            </a:r>
            <a:endParaRPr lang="nl-NL" sz="2400" dirty="0"/>
          </a:p>
        </p:txBody>
      </p:sp>
      <p:graphicFrame>
        <p:nvGraphicFramePr>
          <p:cNvPr id="5" name="Tabel 4"/>
          <p:cNvGraphicFramePr>
            <a:graphicFrameLocks noGrp="1"/>
          </p:cNvGraphicFramePr>
          <p:nvPr>
            <p:extLst>
              <p:ext uri="{D42A27DB-BD31-4B8C-83A1-F6EECF244321}">
                <p14:modId xmlns:p14="http://schemas.microsoft.com/office/powerpoint/2010/main" val="1403166150"/>
              </p:ext>
            </p:extLst>
          </p:nvPr>
        </p:nvGraphicFramePr>
        <p:xfrm>
          <a:off x="179512" y="2964573"/>
          <a:ext cx="8784974" cy="1825806"/>
        </p:xfrm>
        <a:graphic>
          <a:graphicData uri="http://schemas.openxmlformats.org/drawingml/2006/table">
            <a:tbl>
              <a:tblPr firstRow="1" bandRow="1">
                <a:tableStyleId>{5C22544A-7EE6-4342-B048-85BDC9FD1C3A}</a:tableStyleId>
              </a:tblPr>
              <a:tblGrid>
                <a:gridCol w="4235694">
                  <a:extLst>
                    <a:ext uri="{9D8B030D-6E8A-4147-A177-3AD203B41FA5}">
                      <a16:colId xmlns:a16="http://schemas.microsoft.com/office/drawing/2014/main" val="20000"/>
                    </a:ext>
                  </a:extLst>
                </a:gridCol>
                <a:gridCol w="1137320">
                  <a:extLst>
                    <a:ext uri="{9D8B030D-6E8A-4147-A177-3AD203B41FA5}">
                      <a16:colId xmlns:a16="http://schemas.microsoft.com/office/drawing/2014/main" val="20001"/>
                    </a:ext>
                  </a:extLst>
                </a:gridCol>
                <a:gridCol w="1137320">
                  <a:extLst>
                    <a:ext uri="{9D8B030D-6E8A-4147-A177-3AD203B41FA5}">
                      <a16:colId xmlns:a16="http://schemas.microsoft.com/office/drawing/2014/main" val="20002"/>
                    </a:ext>
                  </a:extLst>
                </a:gridCol>
                <a:gridCol w="1137320">
                  <a:extLst>
                    <a:ext uri="{9D8B030D-6E8A-4147-A177-3AD203B41FA5}">
                      <a16:colId xmlns:a16="http://schemas.microsoft.com/office/drawing/2014/main" val="20003"/>
                    </a:ext>
                  </a:extLst>
                </a:gridCol>
                <a:gridCol w="1137320">
                  <a:extLst>
                    <a:ext uri="{9D8B030D-6E8A-4147-A177-3AD203B41FA5}">
                      <a16:colId xmlns:a16="http://schemas.microsoft.com/office/drawing/2014/main" val="20004"/>
                    </a:ext>
                  </a:extLst>
                </a:gridCol>
              </a:tblGrid>
              <a:tr h="353267">
                <a:tc>
                  <a:txBody>
                    <a:bodyPr/>
                    <a:lstStyle/>
                    <a:p>
                      <a:endParaRPr lang="nl-NL" sz="1400" dirty="0"/>
                    </a:p>
                  </a:txBody>
                  <a:tcPr/>
                </a:tc>
                <a:tc>
                  <a:txBody>
                    <a:bodyPr/>
                    <a:lstStyle/>
                    <a:p>
                      <a:pPr algn="ctr"/>
                      <a:r>
                        <a:rPr lang="nl-NL" sz="1600" dirty="0" smtClean="0"/>
                        <a:t>Gr 5</a:t>
                      </a:r>
                      <a:endParaRPr lang="nl-NL" sz="1600" dirty="0"/>
                    </a:p>
                  </a:txBody>
                  <a:tcPr/>
                </a:tc>
                <a:tc>
                  <a:txBody>
                    <a:bodyPr/>
                    <a:lstStyle/>
                    <a:p>
                      <a:pPr algn="ctr"/>
                      <a:r>
                        <a:rPr lang="nl-NL" sz="1600" dirty="0" smtClean="0"/>
                        <a:t>Gr 6</a:t>
                      </a:r>
                      <a:endParaRPr lang="nl-NL" sz="1600" dirty="0"/>
                    </a:p>
                  </a:txBody>
                  <a:tcPr/>
                </a:tc>
                <a:tc>
                  <a:txBody>
                    <a:bodyPr/>
                    <a:lstStyle/>
                    <a:p>
                      <a:pPr algn="ctr"/>
                      <a:r>
                        <a:rPr lang="nl-NL" sz="1600" dirty="0" smtClean="0"/>
                        <a:t>Gr 7</a:t>
                      </a:r>
                      <a:endParaRPr lang="nl-NL" sz="1600" dirty="0"/>
                    </a:p>
                  </a:txBody>
                  <a:tcPr/>
                </a:tc>
                <a:tc>
                  <a:txBody>
                    <a:bodyPr/>
                    <a:lstStyle/>
                    <a:p>
                      <a:pPr algn="ctr"/>
                      <a:r>
                        <a:rPr lang="nl-NL" sz="1600" dirty="0" smtClean="0"/>
                        <a:t>Gr 8</a:t>
                      </a:r>
                      <a:endParaRPr lang="nl-NL" sz="1600" dirty="0"/>
                    </a:p>
                  </a:txBody>
                  <a:tcPr/>
                </a:tc>
                <a:extLst>
                  <a:ext uri="{0D108BD9-81ED-4DB2-BD59-A6C34878D82A}">
                    <a16:rowId xmlns:a16="http://schemas.microsoft.com/office/drawing/2014/main" val="10000"/>
                  </a:ext>
                </a:extLst>
              </a:tr>
              <a:tr h="353267">
                <a:tc>
                  <a:txBody>
                    <a:bodyPr/>
                    <a:lstStyle/>
                    <a:p>
                      <a:r>
                        <a:rPr lang="nl-NL" sz="1400" dirty="0" smtClean="0"/>
                        <a:t>In een boek</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1"/>
                  </a:ext>
                </a:extLst>
              </a:tr>
              <a:tr h="353267">
                <a:tc>
                  <a:txBody>
                    <a:bodyPr/>
                    <a:lstStyle/>
                    <a:p>
                      <a:r>
                        <a:rPr lang="nl-NL" sz="1400" dirty="0" smtClean="0"/>
                        <a:t>Op computer / tablet / </a:t>
                      </a:r>
                      <a:r>
                        <a:rPr lang="nl-NL" sz="1400" dirty="0" err="1" smtClean="0"/>
                        <a:t>ipad</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2"/>
                  </a:ext>
                </a:extLst>
              </a:tr>
              <a:tr h="412738">
                <a:tc>
                  <a:txBody>
                    <a:bodyPr/>
                    <a:lstStyle/>
                    <a:p>
                      <a:r>
                        <a:rPr lang="nl-NL" sz="1400" dirty="0" smtClean="0"/>
                        <a:t>Op telefoon</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3"/>
                  </a:ext>
                </a:extLst>
              </a:tr>
              <a:tr h="353267">
                <a:tc>
                  <a:txBody>
                    <a:bodyPr/>
                    <a:lstStyle/>
                    <a:p>
                      <a:r>
                        <a:rPr lang="nl-NL" sz="1400" dirty="0" smtClean="0"/>
                        <a:t>Aan iemand vragen</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4"/>
                  </a:ext>
                </a:extLst>
              </a:tr>
            </a:tbl>
          </a:graphicData>
        </a:graphic>
      </p:graphicFrame>
      <p:pic>
        <p:nvPicPr>
          <p:cNvPr id="6" name="Picture 4" descr="http://www.mediawijzer.net/wp-content/uploads/kids-laptop-300x200.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4971008"/>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866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a:t>
            </a:r>
            <a:r>
              <a:rPr lang="nl-NL" dirty="0" smtClean="0"/>
              <a:t>. Wat zeggen de leerlingen?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400" dirty="0" smtClean="0"/>
              <a:t>Hoe vaak lukt het je om zonder hulp de informatie te vinden die je zoekt?</a:t>
            </a:r>
            <a:endParaRPr lang="nl-NL" sz="2400" dirty="0"/>
          </a:p>
        </p:txBody>
      </p:sp>
      <p:graphicFrame>
        <p:nvGraphicFramePr>
          <p:cNvPr id="5" name="Tabel 4"/>
          <p:cNvGraphicFramePr>
            <a:graphicFrameLocks noGrp="1"/>
          </p:cNvGraphicFramePr>
          <p:nvPr>
            <p:extLst>
              <p:ext uri="{D42A27DB-BD31-4B8C-83A1-F6EECF244321}">
                <p14:modId xmlns:p14="http://schemas.microsoft.com/office/powerpoint/2010/main" val="643183443"/>
              </p:ext>
            </p:extLst>
          </p:nvPr>
        </p:nvGraphicFramePr>
        <p:xfrm>
          <a:off x="179512" y="3403394"/>
          <a:ext cx="8784974" cy="1825806"/>
        </p:xfrm>
        <a:graphic>
          <a:graphicData uri="http://schemas.openxmlformats.org/drawingml/2006/table">
            <a:tbl>
              <a:tblPr firstRow="1" bandRow="1">
                <a:tableStyleId>{5C22544A-7EE6-4342-B048-85BDC9FD1C3A}</a:tableStyleId>
              </a:tblPr>
              <a:tblGrid>
                <a:gridCol w="4235694">
                  <a:extLst>
                    <a:ext uri="{9D8B030D-6E8A-4147-A177-3AD203B41FA5}">
                      <a16:colId xmlns:a16="http://schemas.microsoft.com/office/drawing/2014/main" val="20000"/>
                    </a:ext>
                  </a:extLst>
                </a:gridCol>
                <a:gridCol w="1137320">
                  <a:extLst>
                    <a:ext uri="{9D8B030D-6E8A-4147-A177-3AD203B41FA5}">
                      <a16:colId xmlns:a16="http://schemas.microsoft.com/office/drawing/2014/main" val="20001"/>
                    </a:ext>
                  </a:extLst>
                </a:gridCol>
                <a:gridCol w="1137320">
                  <a:extLst>
                    <a:ext uri="{9D8B030D-6E8A-4147-A177-3AD203B41FA5}">
                      <a16:colId xmlns:a16="http://schemas.microsoft.com/office/drawing/2014/main" val="20002"/>
                    </a:ext>
                  </a:extLst>
                </a:gridCol>
                <a:gridCol w="1137320">
                  <a:extLst>
                    <a:ext uri="{9D8B030D-6E8A-4147-A177-3AD203B41FA5}">
                      <a16:colId xmlns:a16="http://schemas.microsoft.com/office/drawing/2014/main" val="20003"/>
                    </a:ext>
                  </a:extLst>
                </a:gridCol>
                <a:gridCol w="1137320">
                  <a:extLst>
                    <a:ext uri="{9D8B030D-6E8A-4147-A177-3AD203B41FA5}">
                      <a16:colId xmlns:a16="http://schemas.microsoft.com/office/drawing/2014/main" val="20004"/>
                    </a:ext>
                  </a:extLst>
                </a:gridCol>
              </a:tblGrid>
              <a:tr h="353267">
                <a:tc>
                  <a:txBody>
                    <a:bodyPr/>
                    <a:lstStyle/>
                    <a:p>
                      <a:endParaRPr lang="nl-NL" sz="1400" dirty="0"/>
                    </a:p>
                  </a:txBody>
                  <a:tcPr/>
                </a:tc>
                <a:tc>
                  <a:txBody>
                    <a:bodyPr/>
                    <a:lstStyle/>
                    <a:p>
                      <a:pPr algn="ctr"/>
                      <a:r>
                        <a:rPr lang="nl-NL" sz="1600" dirty="0" smtClean="0"/>
                        <a:t>Gr 5</a:t>
                      </a:r>
                      <a:endParaRPr lang="nl-NL" sz="1600" dirty="0"/>
                    </a:p>
                  </a:txBody>
                  <a:tcPr/>
                </a:tc>
                <a:tc>
                  <a:txBody>
                    <a:bodyPr/>
                    <a:lstStyle/>
                    <a:p>
                      <a:pPr algn="ctr"/>
                      <a:r>
                        <a:rPr lang="nl-NL" sz="1600" dirty="0" smtClean="0"/>
                        <a:t>Gr 6</a:t>
                      </a:r>
                      <a:endParaRPr lang="nl-NL" sz="1600" dirty="0"/>
                    </a:p>
                  </a:txBody>
                  <a:tcPr/>
                </a:tc>
                <a:tc>
                  <a:txBody>
                    <a:bodyPr/>
                    <a:lstStyle/>
                    <a:p>
                      <a:pPr algn="ctr"/>
                      <a:r>
                        <a:rPr lang="nl-NL" sz="1600" dirty="0" smtClean="0"/>
                        <a:t>Gr 7</a:t>
                      </a:r>
                      <a:endParaRPr lang="nl-NL" sz="1600" dirty="0"/>
                    </a:p>
                  </a:txBody>
                  <a:tcPr/>
                </a:tc>
                <a:tc>
                  <a:txBody>
                    <a:bodyPr/>
                    <a:lstStyle/>
                    <a:p>
                      <a:pPr algn="ctr"/>
                      <a:r>
                        <a:rPr lang="nl-NL" sz="1600" dirty="0" smtClean="0"/>
                        <a:t>Gr 8</a:t>
                      </a:r>
                      <a:endParaRPr lang="nl-NL" sz="1600" dirty="0"/>
                    </a:p>
                  </a:txBody>
                  <a:tcPr/>
                </a:tc>
                <a:extLst>
                  <a:ext uri="{0D108BD9-81ED-4DB2-BD59-A6C34878D82A}">
                    <a16:rowId xmlns:a16="http://schemas.microsoft.com/office/drawing/2014/main" val="10000"/>
                  </a:ext>
                </a:extLst>
              </a:tr>
              <a:tr h="353267">
                <a:tc>
                  <a:txBody>
                    <a:bodyPr/>
                    <a:lstStyle/>
                    <a:p>
                      <a:r>
                        <a:rPr lang="nl-NL" sz="1400" dirty="0" smtClean="0"/>
                        <a:t>Nooit</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1"/>
                  </a:ext>
                </a:extLst>
              </a:tr>
              <a:tr h="353267">
                <a:tc>
                  <a:txBody>
                    <a:bodyPr/>
                    <a:lstStyle/>
                    <a:p>
                      <a:r>
                        <a:rPr lang="nl-NL" sz="1400" dirty="0" smtClean="0"/>
                        <a:t>Soms</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2"/>
                  </a:ext>
                </a:extLst>
              </a:tr>
              <a:tr h="412738">
                <a:tc>
                  <a:txBody>
                    <a:bodyPr/>
                    <a:lstStyle/>
                    <a:p>
                      <a:r>
                        <a:rPr lang="nl-NL" sz="1400" dirty="0" smtClean="0"/>
                        <a:t>Vaak</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3"/>
                  </a:ext>
                </a:extLst>
              </a:tr>
              <a:tr h="353267">
                <a:tc>
                  <a:txBody>
                    <a:bodyPr/>
                    <a:lstStyle/>
                    <a:p>
                      <a:r>
                        <a:rPr lang="nl-NL" sz="1400" dirty="0" smtClean="0"/>
                        <a:t>Altijd </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15479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t>
            </a:r>
            <a:r>
              <a:rPr lang="nl-NL" dirty="0" smtClean="0"/>
              <a:t>. Wat zeggen de leerlingen?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400" dirty="0" smtClean="0"/>
              <a:t>Als ik de informatie die ik zoek niet kan vinden dan…</a:t>
            </a:r>
          </a:p>
        </p:txBody>
      </p:sp>
      <p:graphicFrame>
        <p:nvGraphicFramePr>
          <p:cNvPr id="5" name="Tabel 4"/>
          <p:cNvGraphicFramePr>
            <a:graphicFrameLocks noGrp="1"/>
          </p:cNvGraphicFramePr>
          <p:nvPr>
            <p:extLst>
              <p:ext uri="{D42A27DB-BD31-4B8C-83A1-F6EECF244321}">
                <p14:modId xmlns:p14="http://schemas.microsoft.com/office/powerpoint/2010/main" val="2018507362"/>
              </p:ext>
            </p:extLst>
          </p:nvPr>
        </p:nvGraphicFramePr>
        <p:xfrm>
          <a:off x="179512" y="2996952"/>
          <a:ext cx="8784974" cy="2853228"/>
        </p:xfrm>
        <a:graphic>
          <a:graphicData uri="http://schemas.openxmlformats.org/drawingml/2006/table">
            <a:tbl>
              <a:tblPr firstRow="1" bandRow="1">
                <a:tableStyleId>{5C22544A-7EE6-4342-B048-85BDC9FD1C3A}</a:tableStyleId>
              </a:tblPr>
              <a:tblGrid>
                <a:gridCol w="4235694">
                  <a:extLst>
                    <a:ext uri="{9D8B030D-6E8A-4147-A177-3AD203B41FA5}">
                      <a16:colId xmlns:a16="http://schemas.microsoft.com/office/drawing/2014/main" val="20000"/>
                    </a:ext>
                  </a:extLst>
                </a:gridCol>
                <a:gridCol w="1137320">
                  <a:extLst>
                    <a:ext uri="{9D8B030D-6E8A-4147-A177-3AD203B41FA5}">
                      <a16:colId xmlns:a16="http://schemas.microsoft.com/office/drawing/2014/main" val="20001"/>
                    </a:ext>
                  </a:extLst>
                </a:gridCol>
                <a:gridCol w="1137320">
                  <a:extLst>
                    <a:ext uri="{9D8B030D-6E8A-4147-A177-3AD203B41FA5}">
                      <a16:colId xmlns:a16="http://schemas.microsoft.com/office/drawing/2014/main" val="20002"/>
                    </a:ext>
                  </a:extLst>
                </a:gridCol>
                <a:gridCol w="1137320">
                  <a:extLst>
                    <a:ext uri="{9D8B030D-6E8A-4147-A177-3AD203B41FA5}">
                      <a16:colId xmlns:a16="http://schemas.microsoft.com/office/drawing/2014/main" val="20003"/>
                    </a:ext>
                  </a:extLst>
                </a:gridCol>
                <a:gridCol w="1137320">
                  <a:extLst>
                    <a:ext uri="{9D8B030D-6E8A-4147-A177-3AD203B41FA5}">
                      <a16:colId xmlns:a16="http://schemas.microsoft.com/office/drawing/2014/main" val="20004"/>
                    </a:ext>
                  </a:extLst>
                </a:gridCol>
              </a:tblGrid>
              <a:tr h="353267">
                <a:tc>
                  <a:txBody>
                    <a:bodyPr/>
                    <a:lstStyle/>
                    <a:p>
                      <a:endParaRPr lang="nl-NL" sz="1400" dirty="0"/>
                    </a:p>
                  </a:txBody>
                  <a:tcPr/>
                </a:tc>
                <a:tc>
                  <a:txBody>
                    <a:bodyPr/>
                    <a:lstStyle/>
                    <a:p>
                      <a:pPr algn="ctr"/>
                      <a:r>
                        <a:rPr lang="nl-NL" sz="1600" dirty="0" smtClean="0"/>
                        <a:t>Nooit</a:t>
                      </a:r>
                      <a:endParaRPr lang="nl-NL" sz="1600" dirty="0"/>
                    </a:p>
                  </a:txBody>
                  <a:tcPr/>
                </a:tc>
                <a:tc>
                  <a:txBody>
                    <a:bodyPr/>
                    <a:lstStyle/>
                    <a:p>
                      <a:pPr algn="ctr"/>
                      <a:r>
                        <a:rPr lang="nl-NL" sz="1600" dirty="0" smtClean="0"/>
                        <a:t>Soms</a:t>
                      </a:r>
                      <a:endParaRPr lang="nl-NL" sz="1600" dirty="0"/>
                    </a:p>
                  </a:txBody>
                  <a:tcPr/>
                </a:tc>
                <a:tc>
                  <a:txBody>
                    <a:bodyPr/>
                    <a:lstStyle/>
                    <a:p>
                      <a:pPr algn="ctr"/>
                      <a:r>
                        <a:rPr lang="nl-NL" sz="1600" dirty="0" smtClean="0"/>
                        <a:t>Vaak</a:t>
                      </a:r>
                      <a:endParaRPr lang="nl-NL" sz="1600" dirty="0"/>
                    </a:p>
                  </a:txBody>
                  <a:tcPr/>
                </a:tc>
                <a:tc>
                  <a:txBody>
                    <a:bodyPr/>
                    <a:lstStyle/>
                    <a:p>
                      <a:pPr algn="ctr"/>
                      <a:r>
                        <a:rPr lang="nl-NL" sz="1600" dirty="0" smtClean="0"/>
                        <a:t>Altijd</a:t>
                      </a:r>
                      <a:endParaRPr lang="nl-NL" sz="1600" dirty="0"/>
                    </a:p>
                  </a:txBody>
                  <a:tcPr/>
                </a:tc>
                <a:extLst>
                  <a:ext uri="{0D108BD9-81ED-4DB2-BD59-A6C34878D82A}">
                    <a16:rowId xmlns:a16="http://schemas.microsoft.com/office/drawing/2014/main" val="10000"/>
                  </a:ext>
                </a:extLst>
              </a:tr>
              <a:tr h="353267">
                <a:tc>
                  <a:txBody>
                    <a:bodyPr/>
                    <a:lstStyle/>
                    <a:p>
                      <a:r>
                        <a:rPr lang="nl-NL" sz="1400" dirty="0" smtClean="0"/>
                        <a:t>Vraag ik het aan juf of meester</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1"/>
                  </a:ext>
                </a:extLst>
              </a:tr>
              <a:tr h="353267">
                <a:tc>
                  <a:txBody>
                    <a:bodyPr/>
                    <a:lstStyle/>
                    <a:p>
                      <a:r>
                        <a:rPr lang="nl-NL" sz="1400" dirty="0" smtClean="0"/>
                        <a:t>Vraag ik het aan m’n ouders</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2"/>
                  </a:ext>
                </a:extLst>
              </a:tr>
              <a:tr h="380359">
                <a:tc>
                  <a:txBody>
                    <a:bodyPr/>
                    <a:lstStyle/>
                    <a:p>
                      <a:r>
                        <a:rPr lang="nl-NL" sz="1400" dirty="0" smtClean="0"/>
                        <a:t>Vraag ik het aan een klasgenoot</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3"/>
                  </a:ext>
                </a:extLst>
              </a:tr>
              <a:tr h="353267">
                <a:tc>
                  <a:txBody>
                    <a:bodyPr/>
                    <a:lstStyle/>
                    <a:p>
                      <a:r>
                        <a:rPr lang="nl-NL" sz="1400" dirty="0" smtClean="0"/>
                        <a:t>Zet ik een vraag op twitter/blog</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4"/>
                  </a:ext>
                </a:extLst>
              </a:tr>
              <a:tr h="353267">
                <a:tc>
                  <a:txBody>
                    <a:bodyPr/>
                    <a:lstStyle/>
                    <a:p>
                      <a:r>
                        <a:rPr lang="nl-NL" sz="1400" dirty="0" smtClean="0"/>
                        <a:t>Vraag ik het in de bibliotheek</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5"/>
                  </a:ext>
                </a:extLst>
              </a:tr>
              <a:tr h="353267">
                <a:tc>
                  <a:txBody>
                    <a:bodyPr/>
                    <a:lstStyle/>
                    <a:p>
                      <a:r>
                        <a:rPr lang="nl-NL" sz="1400" dirty="0" smtClean="0"/>
                        <a:t>Vraag ik het aan een deskundige</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6"/>
                  </a:ext>
                </a:extLst>
              </a:tr>
              <a:tr h="353267">
                <a:tc>
                  <a:txBody>
                    <a:bodyPr/>
                    <a:lstStyle/>
                    <a:p>
                      <a:r>
                        <a:rPr lang="nl-NL" sz="1400" dirty="0" smtClean="0"/>
                        <a:t>Doe ik iets anders, namelijk…</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98342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 Wat zeggen de leerlingen?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400" dirty="0" smtClean="0"/>
              <a:t>Hoe zoek je informatie? Geef aan hoe vaak je iets doet.</a:t>
            </a:r>
          </a:p>
        </p:txBody>
      </p:sp>
      <p:graphicFrame>
        <p:nvGraphicFramePr>
          <p:cNvPr id="5" name="Tabel 4"/>
          <p:cNvGraphicFramePr>
            <a:graphicFrameLocks noGrp="1"/>
          </p:cNvGraphicFramePr>
          <p:nvPr>
            <p:extLst>
              <p:ext uri="{D42A27DB-BD31-4B8C-83A1-F6EECF244321}">
                <p14:modId xmlns:p14="http://schemas.microsoft.com/office/powerpoint/2010/main" val="3032835377"/>
              </p:ext>
            </p:extLst>
          </p:nvPr>
        </p:nvGraphicFramePr>
        <p:xfrm>
          <a:off x="179512" y="2996952"/>
          <a:ext cx="8784974" cy="2779174"/>
        </p:xfrm>
        <a:graphic>
          <a:graphicData uri="http://schemas.openxmlformats.org/drawingml/2006/table">
            <a:tbl>
              <a:tblPr firstRow="1" bandRow="1">
                <a:tableStyleId>{5C22544A-7EE6-4342-B048-85BDC9FD1C3A}</a:tableStyleId>
              </a:tblPr>
              <a:tblGrid>
                <a:gridCol w="4235694">
                  <a:extLst>
                    <a:ext uri="{9D8B030D-6E8A-4147-A177-3AD203B41FA5}">
                      <a16:colId xmlns:a16="http://schemas.microsoft.com/office/drawing/2014/main" val="20000"/>
                    </a:ext>
                  </a:extLst>
                </a:gridCol>
                <a:gridCol w="1137320">
                  <a:extLst>
                    <a:ext uri="{9D8B030D-6E8A-4147-A177-3AD203B41FA5}">
                      <a16:colId xmlns:a16="http://schemas.microsoft.com/office/drawing/2014/main" val="20001"/>
                    </a:ext>
                  </a:extLst>
                </a:gridCol>
                <a:gridCol w="1137320">
                  <a:extLst>
                    <a:ext uri="{9D8B030D-6E8A-4147-A177-3AD203B41FA5}">
                      <a16:colId xmlns:a16="http://schemas.microsoft.com/office/drawing/2014/main" val="20002"/>
                    </a:ext>
                  </a:extLst>
                </a:gridCol>
                <a:gridCol w="1137320">
                  <a:extLst>
                    <a:ext uri="{9D8B030D-6E8A-4147-A177-3AD203B41FA5}">
                      <a16:colId xmlns:a16="http://schemas.microsoft.com/office/drawing/2014/main" val="20003"/>
                    </a:ext>
                  </a:extLst>
                </a:gridCol>
                <a:gridCol w="1137320">
                  <a:extLst>
                    <a:ext uri="{9D8B030D-6E8A-4147-A177-3AD203B41FA5}">
                      <a16:colId xmlns:a16="http://schemas.microsoft.com/office/drawing/2014/main" val="20004"/>
                    </a:ext>
                  </a:extLst>
                </a:gridCol>
              </a:tblGrid>
              <a:tr h="353267">
                <a:tc>
                  <a:txBody>
                    <a:bodyPr/>
                    <a:lstStyle/>
                    <a:p>
                      <a:endParaRPr lang="nl-NL" sz="1400" dirty="0"/>
                    </a:p>
                  </a:txBody>
                  <a:tcPr/>
                </a:tc>
                <a:tc>
                  <a:txBody>
                    <a:bodyPr/>
                    <a:lstStyle/>
                    <a:p>
                      <a:pPr algn="ctr"/>
                      <a:r>
                        <a:rPr lang="nl-NL" sz="1600" dirty="0" smtClean="0"/>
                        <a:t>Nooit</a:t>
                      </a:r>
                      <a:endParaRPr lang="nl-NL" sz="1600" dirty="0"/>
                    </a:p>
                  </a:txBody>
                  <a:tcPr/>
                </a:tc>
                <a:tc>
                  <a:txBody>
                    <a:bodyPr/>
                    <a:lstStyle/>
                    <a:p>
                      <a:pPr algn="ctr"/>
                      <a:r>
                        <a:rPr lang="nl-NL" sz="1600" dirty="0" smtClean="0"/>
                        <a:t>Soms</a:t>
                      </a:r>
                      <a:endParaRPr lang="nl-NL" sz="1600" dirty="0"/>
                    </a:p>
                  </a:txBody>
                  <a:tcPr/>
                </a:tc>
                <a:tc>
                  <a:txBody>
                    <a:bodyPr/>
                    <a:lstStyle/>
                    <a:p>
                      <a:pPr algn="ctr"/>
                      <a:r>
                        <a:rPr lang="nl-NL" sz="1600" dirty="0" smtClean="0"/>
                        <a:t>Vaak</a:t>
                      </a:r>
                      <a:endParaRPr lang="nl-NL" sz="1600" dirty="0"/>
                    </a:p>
                  </a:txBody>
                  <a:tcPr/>
                </a:tc>
                <a:tc>
                  <a:txBody>
                    <a:bodyPr/>
                    <a:lstStyle/>
                    <a:p>
                      <a:pPr algn="ctr"/>
                      <a:r>
                        <a:rPr lang="nl-NL" sz="1600" dirty="0" smtClean="0"/>
                        <a:t>Altijd</a:t>
                      </a:r>
                      <a:endParaRPr lang="nl-NL" sz="1600" dirty="0"/>
                    </a:p>
                  </a:txBody>
                  <a:tcPr/>
                </a:tc>
                <a:extLst>
                  <a:ext uri="{0D108BD9-81ED-4DB2-BD59-A6C34878D82A}">
                    <a16:rowId xmlns:a16="http://schemas.microsoft.com/office/drawing/2014/main" val="10000"/>
                  </a:ext>
                </a:extLst>
              </a:tr>
              <a:tr h="353267">
                <a:tc>
                  <a:txBody>
                    <a:bodyPr/>
                    <a:lstStyle/>
                    <a:p>
                      <a:r>
                        <a:rPr lang="nl-NL" sz="1400" dirty="0" smtClean="0"/>
                        <a:t>Als ik op internet zoek, type ik meer dan 1 zoekwoorden</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1"/>
                  </a:ext>
                </a:extLst>
              </a:tr>
              <a:tr h="353267">
                <a:tc>
                  <a:txBody>
                    <a:bodyPr/>
                    <a:lstStyle/>
                    <a:p>
                      <a:r>
                        <a:rPr lang="nl-NL" sz="1400" dirty="0" smtClean="0"/>
                        <a:t>Als ik info heb gevonden, kijk ik</a:t>
                      </a:r>
                      <a:r>
                        <a:rPr lang="nl-NL" sz="1400" baseline="0" dirty="0" smtClean="0"/>
                        <a:t> ook nog in andere boeken of websites</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2"/>
                  </a:ext>
                </a:extLst>
              </a:tr>
              <a:tr h="380359">
                <a:tc>
                  <a:txBody>
                    <a:bodyPr/>
                    <a:lstStyle/>
                    <a:p>
                      <a:r>
                        <a:rPr lang="nl-NL" sz="1400" dirty="0" smtClean="0"/>
                        <a:t>Als ik info zoek, schrijft ik eerst op wat ik zelf al weet over het onderwerp</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3"/>
                  </a:ext>
                </a:extLst>
              </a:tr>
              <a:tr h="353267">
                <a:tc>
                  <a:txBody>
                    <a:bodyPr/>
                    <a:lstStyle/>
                    <a:p>
                      <a:r>
                        <a:rPr lang="nl-NL" sz="1400" dirty="0" smtClean="0"/>
                        <a:t>Als ik info zoek, maak ik een lijstje met woorden die me helpen met zoeken</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4"/>
                  </a:ext>
                </a:extLst>
              </a:tr>
              <a:tr h="353267">
                <a:tc>
                  <a:txBody>
                    <a:bodyPr/>
                    <a:lstStyle/>
                    <a:p>
                      <a:r>
                        <a:rPr lang="nl-NL" sz="1400" dirty="0" smtClean="0"/>
                        <a:t>Als ik info zoek, bedenk ik eerst waar ik die het beste kan vinden</a:t>
                      </a:r>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13700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_dBos_V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76200">
          <a:solidFill>
            <a:srgbClr val="FF6600"/>
          </a:solidFill>
          <a:tailEnd type="arrow"/>
        </a:ln>
        <a:scene3d>
          <a:camera prst="orthographicFront">
            <a:rot lat="0" lon="0" rev="5400000"/>
          </a:camera>
          <a:lightRig rig="threePt" dir="t"/>
        </a:scene3d>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Presentatie_dBos_V2</Template>
  <TotalTime>2333</TotalTime>
  <Words>1611</Words>
  <Application>Microsoft Office PowerPoint</Application>
  <PresentationFormat>Diavoorstelling (4:3)</PresentationFormat>
  <Paragraphs>274</Paragraphs>
  <Slides>29</Slides>
  <Notes>26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29</vt:i4>
      </vt:variant>
    </vt:vector>
  </HeadingPairs>
  <TitlesOfParts>
    <vt:vector size="33" baseType="lpstr">
      <vt:lpstr>Arial</vt:lpstr>
      <vt:lpstr>Calibri</vt:lpstr>
      <vt:lpstr>Lucida Calligraphy</vt:lpstr>
      <vt:lpstr>Presentatie_dBos_V2</vt:lpstr>
      <vt:lpstr>Workshop  INFORMATIEVAARDIGHEDEN </vt:lpstr>
      <vt:lpstr>PowerPoint-presentatie</vt:lpstr>
      <vt:lpstr>Doel en programma van de workshop</vt:lpstr>
      <vt:lpstr>Huidige stand van zaken</vt:lpstr>
      <vt:lpstr>PowerPoint-presentatie</vt:lpstr>
      <vt:lpstr>a. Wat zeggen de leerlingen?</vt:lpstr>
      <vt:lpstr>b. Wat zeggen de leerlingen?</vt:lpstr>
      <vt:lpstr>c. Wat zeggen de leerlingen?</vt:lpstr>
      <vt:lpstr>d. Wat zeggen de leerlingen?</vt:lpstr>
      <vt:lpstr>e. Wat zeggen de leerlingen?</vt:lpstr>
      <vt:lpstr>f. Wat zeggen de leerlingen?</vt:lpstr>
      <vt:lpstr>PowerPoint-presentatie</vt:lpstr>
      <vt:lpstr>a. Wat zeggen de leerkrachten?</vt:lpstr>
      <vt:lpstr>b. Wat zeggen de leerkrachten?</vt:lpstr>
      <vt:lpstr>c. Wat zeggen de leerkrachten?</vt:lpstr>
      <vt:lpstr>d. Wat zeggen de leerkrachten?</vt:lpstr>
      <vt:lpstr>e. Wat zeggen de leerkrachten?</vt:lpstr>
      <vt:lpstr>f. Wat zeggen de leerkrachten?</vt:lpstr>
      <vt:lpstr>Successen en verbeterpunten</vt:lpstr>
      <vt:lpstr>PowerPoint-presentatie</vt:lpstr>
      <vt:lpstr>Plussen en minnen langs de lat</vt:lpstr>
      <vt:lpstr>Belang/eisen en prioritering</vt:lpstr>
      <vt:lpstr>Probleem- en verbeteranalyse</vt:lpstr>
      <vt:lpstr>De successen vieren</vt:lpstr>
      <vt:lpstr>PowerPoint-presentatie</vt:lpstr>
      <vt:lpstr>PowerPoint-presentatie</vt:lpstr>
      <vt:lpstr>Werkgroep aan zet</vt:lpstr>
      <vt:lpstr>Bedankt en succes!</vt:lpstr>
      <vt:lpstr>PowerPoint-presentatie</vt:lpstr>
    </vt:vector>
  </TitlesOfParts>
  <Company>Cubiss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Ingrid de Jong</dc:creator>
  <cp:lastModifiedBy>Astrid van Dam Bibliotheek Hengelo</cp:lastModifiedBy>
  <cp:revision>196</cp:revision>
  <cp:lastPrinted>2015-07-16T12:44:13Z</cp:lastPrinted>
  <dcterms:created xsi:type="dcterms:W3CDTF">2012-07-18T11:34:43Z</dcterms:created>
  <dcterms:modified xsi:type="dcterms:W3CDTF">2016-03-23T14:15:10Z</dcterms:modified>
</cp:coreProperties>
</file>