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484" r:id="rId2"/>
    <p:sldId id="369" r:id="rId3"/>
    <p:sldId id="473" r:id="rId4"/>
    <p:sldId id="432" r:id="rId5"/>
    <p:sldId id="465" r:id="rId6"/>
    <p:sldId id="460" r:id="rId7"/>
    <p:sldId id="459" r:id="rId8"/>
    <p:sldId id="464" r:id="rId9"/>
    <p:sldId id="445" r:id="rId10"/>
    <p:sldId id="450" r:id="rId11"/>
    <p:sldId id="466" r:id="rId12"/>
    <p:sldId id="446" r:id="rId13"/>
    <p:sldId id="485" r:id="rId14"/>
    <p:sldId id="486" r:id="rId15"/>
    <p:sldId id="422" r:id="rId16"/>
    <p:sldId id="434" r:id="rId17"/>
    <p:sldId id="468" r:id="rId18"/>
    <p:sldId id="423" r:id="rId19"/>
    <p:sldId id="427" r:id="rId20"/>
    <p:sldId id="449" r:id="rId21"/>
    <p:sldId id="476" r:id="rId22"/>
    <p:sldId id="418" r:id="rId23"/>
    <p:sldId id="474" r:id="rId24"/>
    <p:sldId id="435" r:id="rId25"/>
    <p:sldId id="487" r:id="rId26"/>
    <p:sldId id="442" r:id="rId27"/>
    <p:sldId id="488" r:id="rId28"/>
    <p:sldId id="489" r:id="rId29"/>
    <p:sldId id="479" r:id="rId30"/>
    <p:sldId id="430" r:id="rId31"/>
    <p:sldId id="483" r:id="rId32"/>
    <p:sldId id="471" r:id="rId33"/>
    <p:sldId id="472" r:id="rId34"/>
    <p:sldId id="482" r:id="rId35"/>
    <p:sldId id="490" r:id="rId36"/>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mp;A"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4F4B"/>
    <a:srgbClr val="FF7320"/>
    <a:srgbClr val="F0720A"/>
    <a:srgbClr val="FF6600"/>
    <a:srgbClr val="00A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Stijl, licht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2048" autoAdjust="0"/>
  </p:normalViewPr>
  <p:slideViewPr>
    <p:cSldViewPr>
      <p:cViewPr varScale="1">
        <p:scale>
          <a:sx n="80" d="100"/>
          <a:sy n="80" d="100"/>
        </p:scale>
        <p:origin x="1836" y="84"/>
      </p:cViewPr>
      <p:guideLst>
        <p:guide orient="horz" pos="2160"/>
        <p:guide pos="2880"/>
      </p:guideLst>
    </p:cSldViewPr>
  </p:slideViewPr>
  <p:outlineViewPr>
    <p:cViewPr>
      <p:scale>
        <a:sx n="33" d="100"/>
        <a:sy n="33" d="100"/>
      </p:scale>
      <p:origin x="0" y="12684"/>
    </p:cViewPr>
  </p:outlineViewPr>
  <p:notesTextViewPr>
    <p:cViewPr>
      <p:scale>
        <a:sx n="1" d="1"/>
        <a:sy n="1" d="1"/>
      </p:scale>
      <p:origin x="0" y="0"/>
    </p:cViewPr>
  </p:notesTextViewPr>
  <p:sorterViewPr>
    <p:cViewPr varScale="1">
      <p:scale>
        <a:sx n="1" d="1"/>
        <a:sy n="1" d="1"/>
      </p:scale>
      <p:origin x="0" y="-2136"/>
    </p:cViewPr>
  </p:sorterViewPr>
  <p:notesViewPr>
    <p:cSldViewPr>
      <p:cViewPr>
        <p:scale>
          <a:sx n="80" d="100"/>
          <a:sy n="80" d="100"/>
        </p:scale>
        <p:origin x="-3276"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45659" cy="496331"/>
          </a:xfrm>
          <a:prstGeom prst="rect">
            <a:avLst/>
          </a:prstGeom>
        </p:spPr>
        <p:txBody>
          <a:bodyPr vert="horz" lIns="91812" tIns="45906" rIns="91812" bIns="45906" rtlCol="0"/>
          <a:lstStyle>
            <a:lvl1pPr algn="l">
              <a:defRPr sz="1200"/>
            </a:lvl1pPr>
          </a:lstStyle>
          <a:p>
            <a:endParaRPr lang="nl-NL"/>
          </a:p>
        </p:txBody>
      </p:sp>
      <p:sp>
        <p:nvSpPr>
          <p:cNvPr id="4" name="Tijdelijke aanduiding voor voettekst 3"/>
          <p:cNvSpPr>
            <a:spLocks noGrp="1"/>
          </p:cNvSpPr>
          <p:nvPr>
            <p:ph type="ftr" sz="quarter" idx="2"/>
          </p:nvPr>
        </p:nvSpPr>
        <p:spPr>
          <a:xfrm>
            <a:off x="1" y="9428584"/>
            <a:ext cx="2945659" cy="496331"/>
          </a:xfrm>
          <a:prstGeom prst="rect">
            <a:avLst/>
          </a:prstGeom>
        </p:spPr>
        <p:txBody>
          <a:bodyPr vert="horz" lIns="91812" tIns="45906" rIns="91812" bIns="45906"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4" y="9428584"/>
            <a:ext cx="2945659" cy="496331"/>
          </a:xfrm>
          <a:prstGeom prst="rect">
            <a:avLst/>
          </a:prstGeom>
        </p:spPr>
        <p:txBody>
          <a:bodyPr vert="horz" lIns="91812" tIns="45906" rIns="91812" bIns="45906" rtlCol="0" anchor="b"/>
          <a:lstStyle>
            <a:lvl1pPr algn="r">
              <a:defRPr sz="1200"/>
            </a:lvl1pPr>
          </a:lstStyle>
          <a:p>
            <a:fld id="{167314AC-BAB2-43C5-BE92-D66EE556F4EE}" type="slidenum">
              <a:rPr lang="nl-NL" smtClean="0"/>
              <a:pPr/>
              <a:t>‹nr.›</a:t>
            </a:fld>
            <a:endParaRPr lang="nl-NL"/>
          </a:p>
        </p:txBody>
      </p:sp>
    </p:spTree>
    <p:extLst>
      <p:ext uri="{BB962C8B-B14F-4D97-AF65-F5344CB8AC3E}">
        <p14:creationId xmlns:p14="http://schemas.microsoft.com/office/powerpoint/2010/main" val="2352338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45659" cy="496331"/>
          </a:xfrm>
          <a:prstGeom prst="rect">
            <a:avLst/>
          </a:prstGeom>
        </p:spPr>
        <p:txBody>
          <a:bodyPr vert="horz" lIns="91812" tIns="45906" rIns="91812" bIns="45906" rtlCol="0"/>
          <a:lstStyle>
            <a:lvl1pPr algn="l">
              <a:defRPr sz="1200"/>
            </a:lvl1pPr>
          </a:lstStyle>
          <a:p>
            <a:endParaRPr lang="nl-NL"/>
          </a:p>
        </p:txBody>
      </p:sp>
      <p:sp>
        <p:nvSpPr>
          <p:cNvPr id="3" name="Tijdelijke aanduiding voor datum 2"/>
          <p:cNvSpPr>
            <a:spLocks noGrp="1"/>
          </p:cNvSpPr>
          <p:nvPr>
            <p:ph type="dt" idx="1"/>
          </p:nvPr>
        </p:nvSpPr>
        <p:spPr>
          <a:xfrm>
            <a:off x="3850444" y="1"/>
            <a:ext cx="2945659" cy="496331"/>
          </a:xfrm>
          <a:prstGeom prst="rect">
            <a:avLst/>
          </a:prstGeom>
        </p:spPr>
        <p:txBody>
          <a:bodyPr vert="horz" lIns="91812" tIns="45906" rIns="91812" bIns="45906" rtlCol="0"/>
          <a:lstStyle>
            <a:lvl1pPr algn="r">
              <a:defRPr sz="1200"/>
            </a:lvl1pPr>
          </a:lstStyle>
          <a:p>
            <a:fld id="{A99E9C34-BBC1-4F81-B233-737DC3C6060D}" type="datetimeFigureOut">
              <a:rPr lang="nl-NL" smtClean="0"/>
              <a:pPr/>
              <a:t>1-4-2016</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812" tIns="45906" rIns="91812" bIns="45906" rtlCol="0" anchor="ctr"/>
          <a:lstStyle/>
          <a:p>
            <a:endParaRPr lang="nl-NL"/>
          </a:p>
        </p:txBody>
      </p:sp>
      <p:sp>
        <p:nvSpPr>
          <p:cNvPr id="6" name="Tijdelijke aanduiding voor voettekst 5"/>
          <p:cNvSpPr>
            <a:spLocks noGrp="1"/>
          </p:cNvSpPr>
          <p:nvPr>
            <p:ph type="ftr" sz="quarter" idx="4"/>
          </p:nvPr>
        </p:nvSpPr>
        <p:spPr>
          <a:xfrm>
            <a:off x="1" y="9428584"/>
            <a:ext cx="2945659" cy="496331"/>
          </a:xfrm>
          <a:prstGeom prst="rect">
            <a:avLst/>
          </a:prstGeom>
        </p:spPr>
        <p:txBody>
          <a:bodyPr vert="horz" lIns="91812" tIns="45906" rIns="91812" bIns="45906"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4" y="9428584"/>
            <a:ext cx="2945659" cy="496331"/>
          </a:xfrm>
          <a:prstGeom prst="rect">
            <a:avLst/>
          </a:prstGeom>
        </p:spPr>
        <p:txBody>
          <a:bodyPr vert="horz" lIns="91812" tIns="45906" rIns="91812" bIns="45906" rtlCol="0" anchor="b"/>
          <a:lstStyle>
            <a:lvl1pPr algn="r">
              <a:defRPr sz="1200"/>
            </a:lvl1pPr>
          </a:lstStyle>
          <a:p>
            <a:fld id="{33AA5897-367F-4041-9129-F49629FAB715}" type="slidenum">
              <a:rPr lang="nl-NL" smtClean="0"/>
              <a:pPr/>
              <a:t>‹nr.›</a:t>
            </a:fld>
            <a:endParaRPr lang="nl-NL"/>
          </a:p>
        </p:txBody>
      </p:sp>
      <p:sp>
        <p:nvSpPr>
          <p:cNvPr id="8" name="Tijdelijke aanduiding voor notities 7"/>
          <p:cNvSpPr>
            <a:spLocks noGrp="1"/>
          </p:cNvSpPr>
          <p:nvPr>
            <p:ph type="body" sz="quarter" idx="3"/>
          </p:nvPr>
        </p:nvSpPr>
        <p:spPr>
          <a:xfrm>
            <a:off x="679768" y="4715154"/>
            <a:ext cx="5438140" cy="4466987"/>
          </a:xfrm>
          <a:prstGeom prst="rect">
            <a:avLst/>
          </a:prstGeom>
        </p:spPr>
        <p:txBody>
          <a:bodyPr vert="horz" lIns="91812" tIns="45906" rIns="91812" bIns="45906"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05454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debibliotheekopschool.n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33AA5897-367F-4041-9129-F49629FAB715}" type="slidenum">
              <a:rPr lang="nl-NL" smtClean="0"/>
              <a:pPr/>
              <a:t>1</a:t>
            </a:fld>
            <a:endParaRPr lang="nl-NL"/>
          </a:p>
        </p:txBody>
      </p:sp>
      <p:sp>
        <p:nvSpPr>
          <p:cNvPr id="7" name="Tijdelijke aanduiding voor notities 2"/>
          <p:cNvSpPr txBox="1">
            <a:spLocks/>
          </p:cNvSpPr>
          <p:nvPr/>
        </p:nvSpPr>
        <p:spPr>
          <a:xfrm>
            <a:off x="662533" y="4784379"/>
            <a:ext cx="5438140" cy="4435555"/>
          </a:xfrm>
          <a:prstGeom prst="rect">
            <a:avLst/>
          </a:prstGeom>
        </p:spPr>
        <p:txBody>
          <a:bodyPr vert="horz" lIns="91812" tIns="45906" rIns="91812" bIns="45906" rtlCol="0">
            <a:normAutofit/>
          </a:bodyPr>
          <a:lstStyle/>
          <a:p>
            <a:pPr defTabSz="918119">
              <a:defRPr/>
            </a:pPr>
            <a:r>
              <a:rPr lang="nl-NL" sz="1200" dirty="0"/>
              <a:t>Algemene opmerkingen:</a:t>
            </a:r>
          </a:p>
          <a:p>
            <a:pPr defTabSz="918119">
              <a:defRPr/>
            </a:pPr>
            <a:endParaRPr lang="nl-NL" sz="1200" dirty="0"/>
          </a:p>
          <a:p>
            <a:pPr defTabSz="918119">
              <a:defRPr/>
            </a:pPr>
            <a:r>
              <a:rPr lang="nl-NL" sz="1200" dirty="0"/>
              <a:t>Deze </a:t>
            </a:r>
            <a:r>
              <a:rPr lang="nl-NL" sz="1200" dirty="0" err="1"/>
              <a:t>powerpoint</a:t>
            </a:r>
            <a:r>
              <a:rPr lang="nl-NL" sz="1200" dirty="0"/>
              <a:t> dient als basis voor een presentatie over het wat en hoe van de Bibliotheek </a:t>
            </a:r>
            <a:r>
              <a:rPr lang="nl-NL" sz="1200" i="1" dirty="0"/>
              <a:t>op school</a:t>
            </a:r>
            <a:r>
              <a:rPr lang="nl-NL" sz="1200" dirty="0"/>
              <a:t>. Bij elke dia staat een korte toelichting op de te gebruiken spreektekst. Voor de leesbaarheid staat deze geschreven in een korte gebiedende wijs. Het spreekt voor zich dat je vrij bent dit naar eigen inzicht en lokale situatie aan te passen.</a:t>
            </a:r>
          </a:p>
          <a:p>
            <a:pPr defTabSz="918119">
              <a:defRPr/>
            </a:pPr>
            <a:endParaRPr lang="nl-NL" sz="1200" dirty="0"/>
          </a:p>
          <a:p>
            <a:pPr lvl="0">
              <a:defRPr/>
            </a:pPr>
            <a:r>
              <a:rPr lang="nl-NL" sz="1200" dirty="0"/>
              <a:t>Ook de inhoud van de dia’s ligt niet vast. Misschien wil je het geheel wat inkorten of juist aanvullen met extra toelichting of specifieke lokale afspraken. Dat kan. Mits je maar trouw blijft aan het gedachtengoed van de Bibliotheek </a:t>
            </a:r>
            <a:r>
              <a:rPr lang="nl-NL" sz="1200" i="1" dirty="0"/>
              <a:t>op school</a:t>
            </a:r>
            <a:r>
              <a:rPr lang="nl-NL" sz="1200" dirty="0"/>
              <a:t>: diensten en producten binnen thema’s LEZEN en MEDIAWIJSHEID en de bouwstenen: netwerk &amp; beleid, expertise, collectie, digitaal portaal, lees- &amp; mediaplan, activiteiten en de monitor. </a:t>
            </a:r>
          </a:p>
          <a:p>
            <a:pPr lvl="0">
              <a:defRPr/>
            </a:pPr>
            <a:endParaRPr lang="nl-NL" sz="1200" dirty="0"/>
          </a:p>
          <a:p>
            <a:pPr defTabSz="918119">
              <a:defRPr/>
            </a:pPr>
            <a:r>
              <a:rPr lang="nl-NL" sz="1200" dirty="0"/>
              <a:t>Voor vragen over de inhoud of uitvoering van deze </a:t>
            </a:r>
            <a:r>
              <a:rPr lang="nl-NL" sz="1200" dirty="0" err="1"/>
              <a:t>powerpoint</a:t>
            </a:r>
            <a:r>
              <a:rPr lang="nl-NL" sz="1200" dirty="0"/>
              <a:t> neem je contact op met je contactpersoon  van de PSO. Kijk voor de contactgegevens of overige informatie op </a:t>
            </a:r>
            <a:r>
              <a:rPr lang="nl-NL" sz="1200" dirty="0">
                <a:hlinkClick r:id="rId3"/>
              </a:rPr>
              <a:t>www.debibliotheekopschool.nl</a:t>
            </a:r>
            <a:r>
              <a:rPr lang="nl-NL" sz="1200" dirty="0"/>
              <a:t> </a:t>
            </a:r>
          </a:p>
          <a:p>
            <a:pPr defTabSz="918119">
              <a:defRPr/>
            </a:pPr>
            <a:endParaRPr lang="nl-NL" sz="1200" dirty="0"/>
          </a:p>
        </p:txBody>
      </p:sp>
      <p:sp>
        <p:nvSpPr>
          <p:cNvPr id="3" name="Tijdelijke aanduiding voor notities 2"/>
          <p:cNvSpPr>
            <a:spLocks noGrp="1"/>
          </p:cNvSpPr>
          <p:nvPr>
            <p:ph type="body" idx="1"/>
          </p:nvPr>
        </p:nvSpPr>
        <p:spPr/>
        <p:txBody>
          <a:bodyPr/>
          <a:lstStyle/>
          <a:p>
            <a:r>
              <a:rPr lang="nl-NL" dirty="0" smtClean="0"/>
              <a:t>Deze presentatie is een voorbeeld om doelgericht te werken aan leesbevordering op basis van de monitorresultaten.</a:t>
            </a:r>
          </a:p>
          <a:p>
            <a:r>
              <a:rPr lang="nl-NL" dirty="0" smtClean="0"/>
              <a:t>je</a:t>
            </a:r>
            <a:r>
              <a:rPr lang="nl-NL" baseline="0" dirty="0" smtClean="0"/>
              <a:t> kunt hem gebruiken ter inspiratie wat betreft de werkwijze.</a:t>
            </a:r>
          </a:p>
          <a:p>
            <a:r>
              <a:rPr lang="nl-NL" baseline="0" dirty="0" smtClean="0"/>
              <a:t>Afhankelijk van de resultaten van jouw specifieke school bepaal je zelf welke vragen je selecteert en welke opvallende zaken je eruit haalt.</a:t>
            </a:r>
          </a:p>
          <a:p>
            <a:r>
              <a:rPr lang="nl-NL" baseline="0" dirty="0" smtClean="0"/>
              <a:t>Een paar zaken adviseren we om zeker terug te laten komen:</a:t>
            </a:r>
          </a:p>
          <a:p>
            <a:pPr marL="171450" indent="-171450">
              <a:buFontTx/>
              <a:buChar char="-"/>
            </a:pPr>
            <a:r>
              <a:rPr lang="nl-NL" baseline="0" dirty="0" smtClean="0"/>
              <a:t>Inleiding (waarom en wat)</a:t>
            </a:r>
          </a:p>
          <a:p>
            <a:pPr marL="171450" indent="-171450">
              <a:buFontTx/>
              <a:buChar char="-"/>
            </a:pPr>
            <a:r>
              <a:rPr lang="nl-NL" baseline="0" dirty="0" smtClean="0"/>
              <a:t>Afsluiting (hoe verder)</a:t>
            </a:r>
          </a:p>
          <a:p>
            <a:pPr marL="171450" indent="-171450">
              <a:buFontTx/>
              <a:buChar char="-"/>
            </a:pPr>
            <a:r>
              <a:rPr lang="nl-NL" baseline="0" dirty="0" smtClean="0"/>
              <a:t>Inzoomen op de onderdelen leerlingen / leerkrachten / ouders / bibliotheek</a:t>
            </a:r>
          </a:p>
          <a:p>
            <a:pPr marL="171450" indent="-171450">
              <a:buFontTx/>
              <a:buChar char="-"/>
            </a:pPr>
            <a:r>
              <a:rPr lang="nl-NL" baseline="0" dirty="0" smtClean="0"/>
              <a:t>Tussendoor voorbeelddoelen tonen om te helpen de denkrichting te bepalen</a:t>
            </a:r>
          </a:p>
          <a:p>
            <a:pPr marL="171450" indent="-171450">
              <a:buFontTx/>
              <a:buChar char="-"/>
            </a:pPr>
            <a:endParaRPr lang="nl-NL" baseline="0" dirty="0" smtClean="0"/>
          </a:p>
          <a:p>
            <a:pPr marL="0" indent="0">
              <a:buFontTx/>
              <a:buNone/>
            </a:pPr>
            <a:r>
              <a:rPr lang="nl-NL" baseline="0" dirty="0" smtClean="0"/>
              <a:t>Bij een 0-meting kun je zeker dezelfde vorm hanteren, maar is het ook leuk om stil te staan bij zaken als</a:t>
            </a:r>
          </a:p>
          <a:p>
            <a:pPr marL="171450" indent="-171450">
              <a:buFontTx/>
              <a:buChar char="-"/>
            </a:pPr>
            <a:r>
              <a:rPr lang="nl-NL" baseline="0" dirty="0" smtClean="0"/>
              <a:t>Over welke onderwerpen (welke boeksoorten) lezen de kinderen graag</a:t>
            </a:r>
          </a:p>
          <a:p>
            <a:pPr marL="171450" indent="-171450">
              <a:buFontTx/>
              <a:buChar char="-"/>
            </a:pPr>
            <a:r>
              <a:rPr lang="nl-NL" baseline="0" dirty="0" smtClean="0"/>
              <a:t>Wie geeft leuke leestips</a:t>
            </a:r>
          </a:p>
          <a:p>
            <a:pPr marL="0" indent="0">
              <a:buFontTx/>
              <a:buNone/>
            </a:pPr>
            <a:r>
              <a:rPr lang="nl-NL" baseline="0" dirty="0" smtClean="0"/>
              <a:t>Deze laatste is natuurlijk ook interessant bij een vervolgmeting als daar door de Bibliotheek </a:t>
            </a:r>
            <a:r>
              <a:rPr lang="nl-NL" i="1" baseline="0" dirty="0" smtClean="0"/>
              <a:t>op school</a:t>
            </a:r>
            <a:r>
              <a:rPr lang="nl-NL" baseline="0" dirty="0" smtClean="0"/>
              <a:t> een zichtbare verschuiving in heeft plaatsgevonden. In het geval van deze school was dat niet aan de orde.</a:t>
            </a:r>
          </a:p>
          <a:p>
            <a:pPr marL="0" indent="0">
              <a:buFontTx/>
              <a:buNone/>
            </a:pPr>
            <a:endParaRPr lang="nl-NL" baseline="0" dirty="0" smtClean="0"/>
          </a:p>
          <a:p>
            <a:pPr marL="0" indent="0">
              <a:buFontTx/>
              <a:buNone/>
            </a:pPr>
            <a:r>
              <a:rPr lang="nl-NL" baseline="0" dirty="0" smtClean="0"/>
              <a:t>Vraag om minimaal 45 minuten voor de presentatie, liever 1 uur. Er moet voldoende ruimte zijn voor reacties en voorstellen voor doelen.</a:t>
            </a:r>
          </a:p>
        </p:txBody>
      </p:sp>
    </p:spTree>
    <p:extLst>
      <p:ext uri="{BB962C8B-B14F-4D97-AF65-F5344CB8AC3E}">
        <p14:creationId xmlns:p14="http://schemas.microsoft.com/office/powerpoint/2010/main" val="3871210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 staat de school ervoor waar het de scores voor begrijpend lezen betreft?</a:t>
            </a:r>
          </a:p>
          <a:p>
            <a:r>
              <a:rPr lang="nl-NL" dirty="0" smtClean="0"/>
              <a:t>Als</a:t>
            </a:r>
            <a:r>
              <a:rPr lang="nl-NL" baseline="0" dirty="0" smtClean="0"/>
              <a:t> dat namelijk erg laag is t.o.v. het gemiddelde, kun je daar rekening mee houden bij het interpreteren van de cijfers. Dan is het logisch dat er hier en daar meer rood verschijnt.</a:t>
            </a:r>
          </a:p>
          <a:p>
            <a:r>
              <a:rPr lang="nl-NL" baseline="0" dirty="0" smtClean="0"/>
              <a:t>Hier laten we zien dat de school mooi rond of zelfs onder het gemiddelde scoort. Geen reden tot zorg dus!</a:t>
            </a:r>
          </a:p>
          <a:p>
            <a:endParaRPr lang="nl-NL" dirty="0" smtClean="0"/>
          </a:p>
          <a:p>
            <a:r>
              <a:rPr lang="nl-NL" dirty="0" smtClean="0"/>
              <a:t>Datzelfde geldt</a:t>
            </a:r>
            <a:r>
              <a:rPr lang="nl-NL" baseline="0" dirty="0" smtClean="0"/>
              <a:t> voor het aantal </a:t>
            </a:r>
            <a:r>
              <a:rPr lang="nl-NL" baseline="0" dirty="0" err="1" smtClean="0"/>
              <a:t>dyslecten</a:t>
            </a:r>
            <a:r>
              <a:rPr lang="nl-NL" baseline="0" dirty="0" smtClean="0"/>
              <a:t>. In geval van deze school was dat erg laag, dus is die dia niet toegevoegd, dat voegt niks toe aan het geheel.</a:t>
            </a:r>
            <a:endParaRPr lang="nl-NL" dirty="0" smtClean="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10</a:t>
            </a:fld>
            <a:endParaRPr lang="nl-NL"/>
          </a:p>
        </p:txBody>
      </p:sp>
    </p:spTree>
    <p:extLst>
      <p:ext uri="{BB962C8B-B14F-4D97-AF65-F5344CB8AC3E}">
        <p14:creationId xmlns:p14="http://schemas.microsoft.com/office/powerpoint/2010/main" val="714614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Zeker bij een vervolgmeting is het aardig om gelijk het profiel te tonen.</a:t>
            </a:r>
          </a:p>
          <a:p>
            <a:r>
              <a:rPr lang="nl-NL" dirty="0" smtClean="0"/>
              <a:t>Wat is de trend?</a:t>
            </a:r>
          </a:p>
          <a:p>
            <a:r>
              <a:rPr lang="nl-NL" dirty="0" smtClean="0"/>
              <a:t>En waar ga je in je presentatie</a:t>
            </a:r>
            <a:r>
              <a:rPr lang="nl-NL" baseline="0" dirty="0" smtClean="0"/>
              <a:t> op inzoomen?</a:t>
            </a:r>
            <a:endParaRPr lang="nl-NL" dirty="0" smtClean="0"/>
          </a:p>
          <a:p>
            <a:endParaRPr lang="nl-NL" dirty="0" smtClean="0"/>
          </a:p>
          <a:p>
            <a:r>
              <a:rPr lang="nl-NL" dirty="0" smtClean="0"/>
              <a:t>Deze grafiek</a:t>
            </a:r>
            <a:r>
              <a:rPr lang="nl-NL" baseline="0" dirty="0" smtClean="0"/>
              <a:t> is gemaakt in </a:t>
            </a:r>
            <a:r>
              <a:rPr lang="nl-NL" baseline="0" dirty="0" err="1" smtClean="0"/>
              <a:t>excel</a:t>
            </a:r>
            <a:r>
              <a:rPr lang="nl-NL" baseline="0" dirty="0" smtClean="0"/>
              <a:t>. Dat moet je handmatig doen, maar is 5 minuten werk per school als je het </a:t>
            </a:r>
            <a:r>
              <a:rPr lang="nl-NL" baseline="0" dirty="0" err="1" smtClean="0"/>
              <a:t>formatje</a:t>
            </a:r>
            <a:r>
              <a:rPr lang="nl-NL" baseline="0" dirty="0" smtClean="0"/>
              <a:t> eenmaal hebt gemaakt.</a:t>
            </a:r>
            <a:endParaRPr lang="nl-NL" dirty="0" smtClean="0"/>
          </a:p>
          <a:p>
            <a:r>
              <a:rPr lang="nl-NL" dirty="0" err="1" smtClean="0"/>
              <a:t>Ecxel</a:t>
            </a:r>
            <a:r>
              <a:rPr lang="nl-NL" dirty="0" smtClean="0"/>
              <a:t> biedt allerlei</a:t>
            </a:r>
            <a:r>
              <a:rPr lang="nl-NL" baseline="0" dirty="0" smtClean="0"/>
              <a:t> grafiekstijlen. In dit geval staan de doelgroepen overzichtelijk bij elkaar en zijn de percentages leesbaar getoond.</a:t>
            </a:r>
          </a:p>
          <a:p>
            <a:r>
              <a:rPr lang="nl-NL" baseline="0" dirty="0" smtClean="0"/>
              <a:t>Zorg dat je zelf nog een uitleg van de profielen bij de hand hebt om te kunnen benoemen welke criteria per profiel gelden.</a:t>
            </a:r>
            <a:endParaRPr lang="nl-NL" dirty="0" smtClean="0"/>
          </a:p>
          <a:p>
            <a:endParaRPr lang="nl-NL" dirty="0" smtClean="0"/>
          </a:p>
          <a:p>
            <a:r>
              <a:rPr lang="nl-NL" dirty="0" smtClean="0"/>
              <a:t>Bij een 0-meting kan het aardiger zijn – afhankelijk</a:t>
            </a:r>
            <a:r>
              <a:rPr lang="nl-NL" baseline="0" dirty="0" smtClean="0"/>
              <a:t> van de hoge of lage score – om hiermee te eindigen.</a:t>
            </a:r>
          </a:p>
          <a:p>
            <a:r>
              <a:rPr lang="nl-NL" baseline="0" dirty="0" smtClean="0"/>
              <a:t>Maak dan een screenshot van het volledige profiel zoals getoond in de monitor.</a:t>
            </a:r>
          </a:p>
          <a:p>
            <a:r>
              <a:rPr lang="nl-NL" baseline="0" dirty="0" smtClean="0"/>
              <a:t>Een voorbeeld is als laatste dia toegevoegd aan deze presentatie.</a:t>
            </a:r>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11</a:t>
            </a:fld>
            <a:endParaRPr lang="nl-NL"/>
          </a:p>
        </p:txBody>
      </p:sp>
    </p:spTree>
    <p:extLst>
      <p:ext uri="{BB962C8B-B14F-4D97-AF65-F5344CB8AC3E}">
        <p14:creationId xmlns:p14="http://schemas.microsoft.com/office/powerpoint/2010/main" val="97555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Vanaf hier zoom</a:t>
            </a:r>
            <a:r>
              <a:rPr lang="nl-NL" baseline="0" dirty="0" smtClean="0"/>
              <a:t> je verder in op de (opvallende) resultaten.</a:t>
            </a:r>
          </a:p>
          <a:p>
            <a:r>
              <a:rPr lang="nl-NL" dirty="0" smtClean="0"/>
              <a:t>Maak waar nodig gebruik van de trends (totaal of per jaargroep) en het verschil tussen jongens en meisjes (per groep).</a:t>
            </a:r>
          </a:p>
          <a:p>
            <a:r>
              <a:rPr lang="nl-NL" dirty="0" smtClean="0"/>
              <a:t>Deze presentatie geeft van beide mogelijkheden een voorbeeld.</a:t>
            </a:r>
          </a:p>
          <a:p>
            <a:endParaRPr lang="nl-NL" dirty="0" smtClean="0"/>
          </a:p>
          <a:p>
            <a:r>
              <a:rPr lang="nl-NL" dirty="0" smtClean="0"/>
              <a:t>Leg uit waarom je iets geselecteerd</a:t>
            </a:r>
            <a:r>
              <a:rPr lang="nl-NL" baseline="0" dirty="0" smtClean="0"/>
              <a:t> hebt, maar l</a:t>
            </a:r>
            <a:r>
              <a:rPr lang="nl-NL" dirty="0" smtClean="0"/>
              <a:t>aat vooral stiltes vallen om het team zelf de cijfers te laten interpreteren en verklaren</a:t>
            </a:r>
            <a:r>
              <a:rPr lang="nl-NL" baseline="0" dirty="0" smtClean="0"/>
              <a:t> </a:t>
            </a:r>
            <a:r>
              <a:rPr lang="nl-NL" baseline="0" dirty="0" smtClean="0">
                <a:sym typeface="Wingdings" panose="05000000000000000000" pitchFamily="2" charset="2"/>
              </a:rPr>
              <a:t></a:t>
            </a:r>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12</a:t>
            </a:fld>
            <a:endParaRPr lang="nl-NL"/>
          </a:p>
        </p:txBody>
      </p:sp>
    </p:spTree>
    <p:extLst>
      <p:ext uri="{BB962C8B-B14F-4D97-AF65-F5344CB8AC3E}">
        <p14:creationId xmlns:p14="http://schemas.microsoft.com/office/powerpoint/2010/main" val="4140787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13</a:t>
            </a:fld>
            <a:endParaRPr lang="nl-NL"/>
          </a:p>
        </p:txBody>
      </p:sp>
    </p:spTree>
    <p:extLst>
      <p:ext uri="{BB962C8B-B14F-4D97-AF65-F5344CB8AC3E}">
        <p14:creationId xmlns:p14="http://schemas.microsoft.com/office/powerpoint/2010/main" val="4113886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zoomen we in op die daling in groep 7 t.o.v.</a:t>
            </a:r>
            <a:r>
              <a:rPr lang="nl-NL" baseline="0" dirty="0" smtClean="0"/>
              <a:t> vorig jaar.</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14</a:t>
            </a:fld>
            <a:endParaRPr lang="nl-NL"/>
          </a:p>
        </p:txBody>
      </p:sp>
    </p:spTree>
    <p:extLst>
      <p:ext uri="{BB962C8B-B14F-4D97-AF65-F5344CB8AC3E}">
        <p14:creationId xmlns:p14="http://schemas.microsoft.com/office/powerpoint/2010/main" val="2813993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15</a:t>
            </a:fld>
            <a:endParaRPr lang="nl-NL"/>
          </a:p>
        </p:txBody>
      </p:sp>
    </p:spTree>
    <p:extLst>
      <p:ext uri="{BB962C8B-B14F-4D97-AF65-F5344CB8AC3E}">
        <p14:creationId xmlns:p14="http://schemas.microsoft.com/office/powerpoint/2010/main" val="3523715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je zelf in de monitor geen opvallend verschil met bijv. vorig jaar, hoef je dat niet altijd in</a:t>
            </a:r>
            <a:r>
              <a:rPr lang="nl-NL" baseline="0" dirty="0" smtClean="0"/>
              <a:t> je presentatie te tonen (zoals bij de vorige dia).</a:t>
            </a:r>
          </a:p>
          <a:p>
            <a:r>
              <a:rPr lang="nl-NL" baseline="0" dirty="0" smtClean="0"/>
              <a:t>Dat kun je dan gewoon melden, zoals hier. Teveel beeld maakt het niet altijd duidelijker.</a:t>
            </a:r>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16</a:t>
            </a:fld>
            <a:endParaRPr lang="nl-NL"/>
          </a:p>
        </p:txBody>
      </p:sp>
    </p:spTree>
    <p:extLst>
      <p:ext uri="{BB962C8B-B14F-4D97-AF65-F5344CB8AC3E}">
        <p14:creationId xmlns:p14="http://schemas.microsoft.com/office/powerpoint/2010/main" val="2852004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a:t>
            </a:r>
            <a:r>
              <a:rPr lang="nl-NL" baseline="0" dirty="0" smtClean="0"/>
              <a:t> onderdeel leerlingen sluiten we af met een paar voorbeelddoelen o.b.v. de getoonde resultaten.</a:t>
            </a:r>
          </a:p>
          <a:p>
            <a:r>
              <a:rPr lang="nl-NL" baseline="0" dirty="0" smtClean="0"/>
              <a:t>Daarmee laat je zien welke richting je op kunt gaan en hoe we dit proces aanpakken.</a:t>
            </a:r>
          </a:p>
          <a:p>
            <a:r>
              <a:rPr lang="nl-NL" baseline="0" dirty="0" smtClean="0"/>
              <a:t>Laat ze een eerste reactie geven op je voorbeelden. Zit hier al iets tussen dat je belangrijk vindt?</a:t>
            </a:r>
          </a:p>
          <a:p>
            <a:r>
              <a:rPr lang="nl-NL" baseline="0" dirty="0" smtClean="0"/>
              <a:t>Zo niet, welke kant zou je dan op willen?</a:t>
            </a:r>
          </a:p>
          <a:p>
            <a:r>
              <a:rPr lang="nl-NL" baseline="0" dirty="0" smtClean="0"/>
              <a:t>De leescoördinator (en/of leesconsulent) schrijft dat alvast op, het team kan er in de tijd tussen de presentatie en het leesplangesprek met elkaar over nadenken en definitieve doelen formuleren.</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17</a:t>
            </a:fld>
            <a:endParaRPr lang="nl-NL"/>
          </a:p>
        </p:txBody>
      </p:sp>
    </p:spTree>
    <p:extLst>
      <p:ext uri="{BB962C8B-B14F-4D97-AF65-F5344CB8AC3E}">
        <p14:creationId xmlns:p14="http://schemas.microsoft.com/office/powerpoint/2010/main" val="2723159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Afhankelijk</a:t>
            </a:r>
            <a:r>
              <a:rPr lang="nl-NL" baseline="0" dirty="0" smtClean="0"/>
              <a:t> van de resultaten laat je hier de grafieken per groep/leerjaar zien of de trend. Zeker bij een 0-meting!</a:t>
            </a:r>
          </a:p>
          <a:p>
            <a:r>
              <a:rPr lang="nl-NL" baseline="0" dirty="0" smtClean="0"/>
              <a:t>In dit geval – vanwege alle mooie resultaten – is een totaalplaatje leuker.</a:t>
            </a:r>
          </a:p>
          <a:p>
            <a:endParaRPr lang="nl-NL" baseline="0" dirty="0" smtClean="0"/>
          </a:p>
          <a:p>
            <a:r>
              <a:rPr lang="nl-NL" baseline="0" dirty="0" smtClean="0"/>
              <a:t>En vergeet niet, het hoeft niet ieder jaar op alle onderdelen beter te gaan. Als je met elkaar hebt afgesproken een jaar te focussen op bijv. voorlezen, dan scoor je dus minder op andere onderdelen. Je kunt (en hoeft) niet altijd in alle groepen alles meer te gaan doen.</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18</a:t>
            </a:fld>
            <a:endParaRPr lang="nl-NL"/>
          </a:p>
        </p:txBody>
      </p:sp>
    </p:spTree>
    <p:extLst>
      <p:ext uri="{BB962C8B-B14F-4D97-AF65-F5344CB8AC3E}">
        <p14:creationId xmlns:p14="http://schemas.microsoft.com/office/powerpoint/2010/main" val="2105238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valt dus nog wel wat te winnen!</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19</a:t>
            </a:fld>
            <a:endParaRPr lang="nl-NL"/>
          </a:p>
        </p:txBody>
      </p:sp>
    </p:spTree>
    <p:extLst>
      <p:ext uri="{BB962C8B-B14F-4D97-AF65-F5344CB8AC3E}">
        <p14:creationId xmlns:p14="http://schemas.microsoft.com/office/powerpoint/2010/main" val="58667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100" dirty="0" smtClean="0"/>
              <a:t>Even</a:t>
            </a:r>
            <a:r>
              <a:rPr lang="nl-NL" sz="1100" baseline="0" dirty="0" smtClean="0"/>
              <a:t> de blauwdruk van de samenwerking.</a:t>
            </a:r>
          </a:p>
          <a:p>
            <a:r>
              <a:rPr lang="nl-NL" sz="1100" baseline="0" dirty="0" smtClean="0"/>
              <a:t>Waarom doen we dit ook alweer en wat is de plek van deze meting in het hele proces.</a:t>
            </a:r>
            <a:endParaRPr lang="nl-NL" sz="1100"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2</a:t>
            </a:fld>
            <a:endParaRPr lang="nl-NL"/>
          </a:p>
        </p:txBody>
      </p:sp>
    </p:spTree>
    <p:extLst>
      <p:ext uri="{BB962C8B-B14F-4D97-AF65-F5344CB8AC3E}">
        <p14:creationId xmlns:p14="http://schemas.microsoft.com/office/powerpoint/2010/main" val="2084347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20</a:t>
            </a:fld>
            <a:endParaRPr lang="nl-NL"/>
          </a:p>
        </p:txBody>
      </p:sp>
    </p:spTree>
    <p:extLst>
      <p:ext uri="{BB962C8B-B14F-4D97-AF65-F5344CB8AC3E}">
        <p14:creationId xmlns:p14="http://schemas.microsoft.com/office/powerpoint/2010/main" val="1351582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Ook hier kan er verschil zitten in hoe je het presenteert bij een 0-meting of vervolgmeting.</a:t>
            </a:r>
          </a:p>
          <a:p>
            <a:r>
              <a:rPr lang="nl-NL" dirty="0" smtClean="0"/>
              <a:t>En als een school heel expliciet doelen had geformuleerd op ouderbetrokkenheid, </a:t>
            </a:r>
            <a:r>
              <a:rPr lang="nl-NL" dirty="0" err="1" smtClean="0"/>
              <a:t>zul</a:t>
            </a:r>
            <a:r>
              <a:rPr lang="nl-NL" dirty="0" smtClean="0"/>
              <a:t> je hier langer</a:t>
            </a:r>
            <a:r>
              <a:rPr lang="nl-NL" baseline="0" dirty="0" smtClean="0"/>
              <a:t> bij stilstaan.</a:t>
            </a:r>
          </a:p>
          <a:p>
            <a:r>
              <a:rPr lang="nl-NL" dirty="0" smtClean="0"/>
              <a:t> </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22</a:t>
            </a:fld>
            <a:endParaRPr lang="nl-NL"/>
          </a:p>
        </p:txBody>
      </p:sp>
    </p:spTree>
    <p:extLst>
      <p:ext uri="{BB962C8B-B14F-4D97-AF65-F5344CB8AC3E}">
        <p14:creationId xmlns:p14="http://schemas.microsoft.com/office/powerpoint/2010/main" val="892166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Scholen reageren vaak met: ‘we hebben weinig invloed op wat er thuis gebeurt, dus laten we vooral inzetten op wat we zelf kunnen doen’</a:t>
            </a:r>
            <a:r>
              <a:rPr lang="nl-NL" baseline="0" dirty="0" smtClean="0"/>
              <a:t> en ‘wat we in de klas doen, zal ook effect hebben op wat er thuis gebeurt’.</a:t>
            </a:r>
            <a:endParaRPr lang="nl-NL" dirty="0" smtClean="0"/>
          </a:p>
          <a:p>
            <a:r>
              <a:rPr lang="nl-NL" dirty="0" smtClean="0"/>
              <a:t>Deels klopt dat ook. Maar soms kan er aanleiding zijn om juist wel in te zetten op de ouders. Zeker in de groepen 4/5, die nog lang op school zitten en die een daling in de bovenbouw kunnen voorkomen.</a:t>
            </a:r>
          </a:p>
          <a:p>
            <a:r>
              <a:rPr lang="nl-NL" dirty="0" smtClean="0"/>
              <a:t>Soms is ‘handhaven hoe</a:t>
            </a:r>
            <a:r>
              <a:rPr lang="nl-NL" baseline="0" dirty="0" smtClean="0"/>
              <a:t> het nu gaat’ al een mooi doel op zich.</a:t>
            </a:r>
          </a:p>
          <a:p>
            <a:endParaRPr lang="nl-NL" baseline="0" dirty="0" smtClean="0"/>
          </a:p>
          <a:p>
            <a:r>
              <a:rPr lang="nl-NL" baseline="0" dirty="0" smtClean="0"/>
              <a:t>En vergeet niet, dit is wat de kinderen zelf hebben ingevuld over hun ouders.</a:t>
            </a:r>
          </a:p>
          <a:p>
            <a:r>
              <a:rPr lang="nl-NL" baseline="0" dirty="0" smtClean="0"/>
              <a:t>Alleen dat is soms al aanleiding tot discussie over de monitor als instrument. Ga daar niet teveel in mee. Dit is hoe het werkt en wat we aan cijfers hebben.</a:t>
            </a:r>
          </a:p>
          <a:p>
            <a:r>
              <a:rPr lang="nl-NL" baseline="0" dirty="0" smtClean="0"/>
              <a:t>Als de school er niet in mee wil gaan, focus gewoon op de doelen en activiteiten die ze wél omarmen.</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23</a:t>
            </a:fld>
            <a:endParaRPr lang="nl-NL"/>
          </a:p>
        </p:txBody>
      </p:sp>
    </p:spTree>
    <p:extLst>
      <p:ext uri="{BB962C8B-B14F-4D97-AF65-F5344CB8AC3E}">
        <p14:creationId xmlns:p14="http://schemas.microsoft.com/office/powerpoint/2010/main" val="3060716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Zeker bij een school die al 1 vol jaar met de schoolbibliotheek heeft gewerkt is het heel interessant deze vragen voorbij te laten komen.</a:t>
            </a:r>
          </a:p>
          <a:p>
            <a:r>
              <a:rPr lang="nl-NL" dirty="0" smtClean="0"/>
              <a:t>Het helpt de leesconsulent om duidelijke afspraken te maken over verbeteringen in collectie – inrichting – begeleiding etc.</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24</a:t>
            </a:fld>
            <a:endParaRPr lang="nl-NL"/>
          </a:p>
        </p:txBody>
      </p:sp>
    </p:spTree>
    <p:extLst>
      <p:ext uri="{BB962C8B-B14F-4D97-AF65-F5344CB8AC3E}">
        <p14:creationId xmlns:p14="http://schemas.microsoft.com/office/powerpoint/2010/main" val="1370485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 hebben ze het bibliotheekbezoek in groep 8 georganiseerd?</a:t>
            </a:r>
          </a:p>
          <a:p>
            <a:r>
              <a:rPr lang="nl-NL" dirty="0" smtClean="0"/>
              <a:t>Het is heel bijzonder dat deze groep de openingstijden namelijk anders ervaart dan de</a:t>
            </a:r>
            <a:r>
              <a:rPr lang="nl-NL" baseline="0" dirty="0" smtClean="0"/>
              <a:t> rest van de school.</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25</a:t>
            </a:fld>
            <a:endParaRPr lang="nl-NL"/>
          </a:p>
        </p:txBody>
      </p:sp>
    </p:spTree>
    <p:extLst>
      <p:ext uri="{BB962C8B-B14F-4D97-AF65-F5344CB8AC3E}">
        <p14:creationId xmlns:p14="http://schemas.microsoft.com/office/powerpoint/2010/main" val="2146584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26</a:t>
            </a:fld>
            <a:endParaRPr lang="nl-NL"/>
          </a:p>
        </p:txBody>
      </p:sp>
    </p:spTree>
    <p:extLst>
      <p:ext uri="{BB962C8B-B14F-4D97-AF65-F5344CB8AC3E}">
        <p14:creationId xmlns:p14="http://schemas.microsoft.com/office/powerpoint/2010/main" val="1370485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Wel een lastige, want kunnen kinderen dat boek dat ze zoeken niet vinden omdat het altijd is uitgeleend of kunnen ze het niet vinden</a:t>
            </a:r>
            <a:r>
              <a:rPr lang="nl-NL" baseline="0" dirty="0" smtClean="0"/>
              <a:t> de inrichting onlogisch is?</a:t>
            </a:r>
          </a:p>
          <a:p>
            <a:r>
              <a:rPr lang="nl-NL" baseline="0" dirty="0" smtClean="0"/>
              <a:t>Deze vraag kunnen kinderen verschillend interpreteren.</a:t>
            </a:r>
          </a:p>
          <a:p>
            <a:r>
              <a:rPr lang="nl-NL" baseline="0" dirty="0" smtClean="0"/>
              <a:t>Bij hoge scores op Nee is het dus zeker interessant om dat bij de kinderen na te vragen.</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27</a:t>
            </a:fld>
            <a:endParaRPr lang="nl-NL"/>
          </a:p>
        </p:txBody>
      </p:sp>
    </p:spTree>
    <p:extLst>
      <p:ext uri="{BB962C8B-B14F-4D97-AF65-F5344CB8AC3E}">
        <p14:creationId xmlns:p14="http://schemas.microsoft.com/office/powerpoint/2010/main" val="299195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Omdat er al veel tijd aan lezen is besteed en omdat informatievaardigheden</a:t>
            </a:r>
            <a:r>
              <a:rPr lang="nl-NL" baseline="0" dirty="0" smtClean="0"/>
              <a:t> weer een heel andere discussie oproept, is het raadzaam deze onderdelen uit elkaar te trekken. In het nieuwe Stappenplan informatievaardigheden </a:t>
            </a:r>
            <a:r>
              <a:rPr lang="nl-NL" baseline="0" dirty="0" smtClean="0"/>
              <a:t>(</a:t>
            </a:r>
            <a:r>
              <a:rPr lang="nl-NL" baseline="0" dirty="0" err="1" smtClean="0"/>
              <a:t>toolkit</a:t>
            </a:r>
            <a:r>
              <a:rPr lang="nl-NL" baseline="0" dirty="0" smtClean="0"/>
              <a:t> Mediawijsheid) wordt </a:t>
            </a:r>
            <a:r>
              <a:rPr lang="nl-NL" baseline="0" dirty="0" smtClean="0"/>
              <a:t>ook geadviseerd het bespreken van de resultaten op informatievaardigheden mee te nemen in een startbijeenkomst op dit thema.</a:t>
            </a:r>
          </a:p>
          <a:p>
            <a:endParaRPr lang="nl-NL" baseline="0" dirty="0" smtClean="0"/>
          </a:p>
          <a:p>
            <a:r>
              <a:rPr lang="nl-NL" baseline="0" dirty="0" smtClean="0"/>
              <a:t>Met het tonen van 1 dia uit de monitor (bijvoorbeeld deze algemene vraag) kun je dit vervolgtraject ter discussie stellen.</a:t>
            </a:r>
          </a:p>
          <a:p>
            <a:r>
              <a:rPr lang="nl-NL" baseline="0" dirty="0" smtClean="0"/>
              <a:t>Geven deze resultaten aanleiding om hier met elkaar langer bij stil te staan en een tweede bijeenkomst in te plannen?</a:t>
            </a:r>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30</a:t>
            </a:fld>
            <a:endParaRPr lang="nl-NL"/>
          </a:p>
        </p:txBody>
      </p:sp>
    </p:spTree>
    <p:extLst>
      <p:ext uri="{BB962C8B-B14F-4D97-AF65-F5344CB8AC3E}">
        <p14:creationId xmlns:p14="http://schemas.microsoft.com/office/powerpoint/2010/main" val="3885834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begint je afsluiting van de presentatie.</a:t>
            </a:r>
          </a:p>
          <a:p>
            <a:r>
              <a:rPr lang="nl-NL" dirty="0" smtClean="0"/>
              <a:t>Voordat je het leesplan op tafel legt (of het</a:t>
            </a:r>
            <a:r>
              <a:rPr lang="nl-NL" baseline="0" dirty="0" smtClean="0"/>
              <a:t> jaarplan gaat invullen) moet je dus samen het volgende proces doorlopen hebben.</a:t>
            </a:r>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31</a:t>
            </a:fld>
            <a:endParaRPr lang="nl-NL"/>
          </a:p>
        </p:txBody>
      </p:sp>
    </p:spTree>
    <p:extLst>
      <p:ext uri="{BB962C8B-B14F-4D97-AF65-F5344CB8AC3E}">
        <p14:creationId xmlns:p14="http://schemas.microsoft.com/office/powerpoint/2010/main" val="2153495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toon je nogmaals alle voorbeelddoelen die je had genoemd.</a:t>
            </a:r>
          </a:p>
          <a:p>
            <a:r>
              <a:rPr lang="nl-NL" dirty="0" smtClean="0"/>
              <a:t>Zit</a:t>
            </a:r>
            <a:r>
              <a:rPr lang="nl-NL" baseline="0" dirty="0" smtClean="0"/>
              <a:t> hier al een rode draad in voor het team?</a:t>
            </a:r>
          </a:p>
          <a:p>
            <a:r>
              <a:rPr lang="nl-NL" baseline="0" dirty="0" smtClean="0"/>
              <a:t>Wat moet er in ieder geval inzitten?</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32</a:t>
            </a:fld>
            <a:endParaRPr lang="nl-NL"/>
          </a:p>
        </p:txBody>
      </p:sp>
    </p:spTree>
    <p:extLst>
      <p:ext uri="{BB962C8B-B14F-4D97-AF65-F5344CB8AC3E}">
        <p14:creationId xmlns:p14="http://schemas.microsoft.com/office/powerpoint/2010/main" val="4062628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 gaat de monitor</a:t>
            </a:r>
            <a:r>
              <a:rPr lang="nl-NL" baseline="0" dirty="0" smtClean="0"/>
              <a:t> ook alweer over.</a:t>
            </a:r>
          </a:p>
          <a:p>
            <a:r>
              <a:rPr lang="nl-NL" baseline="0" dirty="0" smtClean="0"/>
              <a:t>En het is mooi om de groei te zien.</a:t>
            </a:r>
          </a:p>
          <a:p>
            <a:r>
              <a:rPr lang="nl-NL" baseline="0" dirty="0" smtClean="0"/>
              <a:t>Die 127.500 leerlingen leren ons veel over het effect van de samenwerking en de status van leesplezier onder kinderen.</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3</a:t>
            </a:fld>
            <a:endParaRPr lang="nl-NL"/>
          </a:p>
        </p:txBody>
      </p:sp>
    </p:spTree>
    <p:extLst>
      <p:ext uri="{BB962C8B-B14F-4D97-AF65-F5344CB8AC3E}">
        <p14:creationId xmlns:p14="http://schemas.microsoft.com/office/powerpoint/2010/main" val="3779167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Behalve die 2-3 doelen is het ook belangrijk dat je met elkaar een soort algemene focus afspreekt.</a:t>
            </a:r>
          </a:p>
          <a:p>
            <a:r>
              <a:rPr lang="nl-NL" dirty="0" smtClean="0"/>
              <a:t>Die doelen gaan misschien niet over alle groepen, maar je gaat natuurlijk wel zaken afspreken voor alle</a:t>
            </a:r>
            <a:r>
              <a:rPr lang="nl-NL" baseline="0" dirty="0" smtClean="0"/>
              <a:t> groepen.</a:t>
            </a:r>
          </a:p>
          <a:p>
            <a:r>
              <a:rPr lang="nl-NL" baseline="0" dirty="0" smtClean="0"/>
              <a:t>Als de doelen zich heel erg richten op bijv. groep 6-7-8, kun je ook afspreken in de onderbouw vooral te focussen op bijv. praten over boeken.</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33</a:t>
            </a:fld>
            <a:endParaRPr lang="nl-NL"/>
          </a:p>
        </p:txBody>
      </p:sp>
    </p:spTree>
    <p:extLst>
      <p:ext uri="{BB962C8B-B14F-4D97-AF65-F5344CB8AC3E}">
        <p14:creationId xmlns:p14="http://schemas.microsoft.com/office/powerpoint/2010/main" val="1552283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Uiteindelijk maak je dus een leesplan voor de school en zorgt de bibliotheek voor een samenvatting</a:t>
            </a:r>
            <a:r>
              <a:rPr lang="nl-NL" baseline="0" dirty="0" smtClean="0"/>
              <a:t> als jaaroverzicht.</a:t>
            </a:r>
          </a:p>
          <a:p>
            <a:r>
              <a:rPr lang="nl-NL" baseline="0" dirty="0" smtClean="0"/>
              <a:t>Alle materialen hiervoor zitten in de </a:t>
            </a:r>
            <a:r>
              <a:rPr lang="nl-NL" baseline="0" dirty="0" err="1" smtClean="0"/>
              <a:t>toolkit</a:t>
            </a:r>
            <a:r>
              <a:rPr lang="nl-NL" baseline="0" dirty="0" smtClean="0"/>
              <a:t> in de widget Lees- en mediaplan.</a:t>
            </a:r>
            <a:endParaRPr lang="nl-NL" baseline="0" dirty="0" smtClean="0"/>
          </a:p>
          <a:p>
            <a:r>
              <a:rPr lang="nl-NL" baseline="0" dirty="0" smtClean="0"/>
              <a:t>Je kunt ook overwegen de dia van de Praatplaat (zie </a:t>
            </a:r>
            <a:r>
              <a:rPr lang="nl-NL" baseline="0" dirty="0" err="1" smtClean="0"/>
              <a:t>toolkit</a:t>
            </a:r>
            <a:r>
              <a:rPr lang="nl-NL" baseline="0" dirty="0" smtClean="0"/>
              <a:t> Lees- en mediaplan) </a:t>
            </a:r>
            <a:r>
              <a:rPr lang="nl-NL" baseline="0" dirty="0" smtClean="0"/>
              <a:t>hier te tonen, maar dat kan zo aan het eind ook meer vragen oproepen dan richting geven.</a:t>
            </a:r>
          </a:p>
          <a:p>
            <a:r>
              <a:rPr lang="nl-NL" baseline="0" dirty="0" smtClean="0"/>
              <a:t>Ze hebben al veel geabsorbeerd, dus hou het vooral kort.</a:t>
            </a:r>
          </a:p>
          <a:p>
            <a:endParaRPr lang="nl-NL" baseline="0" dirty="0" smtClean="0"/>
          </a:p>
          <a:p>
            <a:r>
              <a:rPr lang="nl-NL" baseline="0" dirty="0" smtClean="0"/>
              <a:t>Maar sluit wel af met de vraag in de gedachtenwolk. Want het duurt nog wel even voordat het nieuwe leesplan klaar is en de monitor wordt dan alweer snel afgenomen.</a:t>
            </a:r>
          </a:p>
          <a:p>
            <a:r>
              <a:rPr lang="nl-NL" baseline="0" dirty="0" smtClean="0"/>
              <a:t>Zeker o.b.v. de leerkrachtvragen kan elke leerkracht nu al beginnen met iets kleins op dat onderdeel waar hij/zij nu erg rood scoort.</a:t>
            </a:r>
          </a:p>
          <a:p>
            <a:r>
              <a:rPr lang="nl-NL" baseline="0" dirty="0" smtClean="0"/>
              <a:t>En elke leesconsulent kan daar kleine tips voor geven!</a:t>
            </a:r>
          </a:p>
          <a:p>
            <a:endParaRPr lang="nl-NL" baseline="0" dirty="0" smtClean="0"/>
          </a:p>
          <a:p>
            <a:r>
              <a:rPr lang="nl-NL" baseline="0" dirty="0" smtClean="0"/>
              <a:t>Succes!</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34</a:t>
            </a:fld>
            <a:endParaRPr lang="nl-NL"/>
          </a:p>
        </p:txBody>
      </p:sp>
    </p:spTree>
    <p:extLst>
      <p:ext uri="{BB962C8B-B14F-4D97-AF65-F5344CB8AC3E}">
        <p14:creationId xmlns:p14="http://schemas.microsoft.com/office/powerpoint/2010/main" val="2132122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Voorbeeld dia van het tonen van de profielen, bij voorkeur bij een 0-meting.</a:t>
            </a:r>
          </a:p>
          <a:p>
            <a:r>
              <a:rPr lang="nl-NL" dirty="0" smtClean="0"/>
              <a:t>Zie voor uitleg dia 11.</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35</a:t>
            </a:fld>
            <a:endParaRPr lang="nl-NL"/>
          </a:p>
        </p:txBody>
      </p:sp>
    </p:spTree>
    <p:extLst>
      <p:ext uri="{BB962C8B-B14F-4D97-AF65-F5344CB8AC3E}">
        <p14:creationId xmlns:p14="http://schemas.microsoft.com/office/powerpoint/2010/main" val="377802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Laat in ieder geval wat bijlagen achter op de school om alles nog eens na te lezen.</a:t>
            </a:r>
          </a:p>
          <a:p>
            <a:r>
              <a:rPr lang="nl-NL" dirty="0" smtClean="0"/>
              <a:t>Van de </a:t>
            </a:r>
            <a:r>
              <a:rPr lang="nl-NL" dirty="0" err="1" smtClean="0"/>
              <a:t>powerpoint</a:t>
            </a:r>
            <a:r>
              <a:rPr lang="nl-NL" dirty="0" smtClean="0"/>
              <a:t> is het aan te bevelen een </a:t>
            </a:r>
            <a:r>
              <a:rPr lang="nl-NL" dirty="0" err="1" smtClean="0"/>
              <a:t>handout</a:t>
            </a:r>
            <a:r>
              <a:rPr lang="nl-NL" dirty="0" smtClean="0"/>
              <a:t> te printen met bijvoorbeeld 2 dia’s per pagina, in kleur.</a:t>
            </a:r>
          </a:p>
          <a:p>
            <a:r>
              <a:rPr lang="nl-NL" dirty="0" smtClean="0"/>
              <a:t>En een mooie brochure die het team verder helpt is ook altijd een mooi gebaar. Er zijn verschillende opties in de </a:t>
            </a:r>
            <a:r>
              <a:rPr lang="nl-NL" dirty="0" err="1" smtClean="0"/>
              <a:t>toolkit</a:t>
            </a:r>
            <a:r>
              <a:rPr lang="nl-NL" dirty="0" smtClean="0"/>
              <a:t>:</a:t>
            </a:r>
          </a:p>
          <a:p>
            <a:pPr marL="171450" indent="-171450">
              <a:buFontTx/>
              <a:buChar char="-"/>
            </a:pPr>
            <a:r>
              <a:rPr lang="nl-NL" dirty="0" smtClean="0"/>
              <a:t>Van leesmotivatie</a:t>
            </a:r>
            <a:r>
              <a:rPr lang="nl-NL" baseline="0" dirty="0" smtClean="0"/>
              <a:t> naar taalprestatie</a:t>
            </a:r>
          </a:p>
          <a:p>
            <a:pPr marL="171450" indent="-171450">
              <a:buFontTx/>
              <a:buChar char="-"/>
            </a:pPr>
            <a:r>
              <a:rPr lang="nl-NL" baseline="0" dirty="0" smtClean="0"/>
              <a:t>Kwestie van lezen (1 of meer delen)</a:t>
            </a:r>
          </a:p>
          <a:p>
            <a:pPr marL="171450" indent="-171450">
              <a:buFontTx/>
              <a:buChar char="-"/>
            </a:pPr>
            <a:r>
              <a:rPr lang="nl-NL" baseline="0" dirty="0" smtClean="0"/>
              <a:t>Je gaat toch niet zomaar iets doen? Effectief werken met de monitor</a:t>
            </a:r>
          </a:p>
          <a:p>
            <a:pPr marL="171450" indent="-171450">
              <a:buFontTx/>
              <a:buChar char="-"/>
            </a:pPr>
            <a:r>
              <a:rPr lang="nl-NL" baseline="0" dirty="0" smtClean="0"/>
              <a:t>Eén van de Magazines die zijn uitgedeeld op de NOT</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4</a:t>
            </a:fld>
            <a:endParaRPr lang="nl-NL"/>
          </a:p>
        </p:txBody>
      </p:sp>
    </p:spTree>
    <p:extLst>
      <p:ext uri="{BB962C8B-B14F-4D97-AF65-F5344CB8AC3E}">
        <p14:creationId xmlns:p14="http://schemas.microsoft.com/office/powerpoint/2010/main" val="2233242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Ging het bij een 0-meting misschien vooral om het neerleggen van een algemeen beeld van de resultaten, nu wordt het tijd om in te zoomen op specifieke resultaten. Zodat je gerichte doelen kunt stellen en een leesplan ( met jaarplan van activiteiten) kunt maken dat meer focus en afbakening biedt.</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5</a:t>
            </a:fld>
            <a:endParaRPr lang="nl-NL"/>
          </a:p>
        </p:txBody>
      </p:sp>
    </p:spTree>
    <p:extLst>
      <p:ext uri="{BB962C8B-B14F-4D97-AF65-F5344CB8AC3E}">
        <p14:creationId xmlns:p14="http://schemas.microsoft.com/office/powerpoint/2010/main" val="239798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kunt vooraf deze pagina uit het leesplan naar de leescoördinator mailen om tijdens de presentatie al aantekeningen te maken.</a:t>
            </a:r>
          </a:p>
          <a:p>
            <a:r>
              <a:rPr lang="nl-NL" dirty="0" smtClean="0"/>
              <a:t>Die komen dan bij het leesplangesprek weer terug, zodat je de keuze voor activiteiten en werkvormen goed laat aansluiten bij de uitkomsten van de presentatie.</a:t>
            </a:r>
          </a:p>
          <a:p>
            <a:r>
              <a:rPr lang="nl-NL" dirty="0" smtClean="0"/>
              <a:t>Bij deze dia leg je dus kort die werkwijze uit.</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6</a:t>
            </a:fld>
            <a:endParaRPr lang="nl-NL"/>
          </a:p>
        </p:txBody>
      </p:sp>
    </p:spTree>
    <p:extLst>
      <p:ext uri="{BB962C8B-B14F-4D97-AF65-F5344CB8AC3E}">
        <p14:creationId xmlns:p14="http://schemas.microsoft.com/office/powerpoint/2010/main" val="923759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leesplan gaan we uiteindelijk vullen met activiteiten die ervoor zorgen dat we onze gestelde doelen gaan halen.</a:t>
            </a:r>
          </a:p>
          <a:p>
            <a:r>
              <a:rPr lang="nl-NL" dirty="0" smtClean="0"/>
              <a:t>Er zijn 3 belangrijke werkvormen voor dagelijkse herhaling van lezen </a:t>
            </a:r>
            <a:r>
              <a:rPr lang="nl-NL" dirty="0" err="1" smtClean="0"/>
              <a:t>lezen</a:t>
            </a:r>
            <a:r>
              <a:rPr lang="nl-NL" dirty="0" smtClean="0"/>
              <a:t> </a:t>
            </a:r>
            <a:r>
              <a:rPr lang="nl-NL" dirty="0" err="1" smtClean="0"/>
              <a:t>lezen</a:t>
            </a:r>
            <a:r>
              <a:rPr lang="nl-NL" dirty="0" smtClean="0"/>
              <a:t>.</a:t>
            </a:r>
          </a:p>
          <a:p>
            <a:r>
              <a:rPr lang="nl-NL" dirty="0" smtClean="0"/>
              <a:t>Hiermee kun je de bouwsteen Activiteiten een mooie invulling geven.</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7</a:t>
            </a:fld>
            <a:endParaRPr lang="nl-NL"/>
          </a:p>
        </p:txBody>
      </p:sp>
    </p:spTree>
    <p:extLst>
      <p:ext uri="{BB962C8B-B14F-4D97-AF65-F5344CB8AC3E}">
        <p14:creationId xmlns:p14="http://schemas.microsoft.com/office/powerpoint/2010/main" val="1535859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Die leesvormen</a:t>
            </a:r>
            <a:r>
              <a:rPr lang="nl-NL" baseline="0" dirty="0" smtClean="0"/>
              <a:t> kun je op allerlei manieren inzetten.</a:t>
            </a:r>
          </a:p>
          <a:p>
            <a:r>
              <a:rPr lang="nl-NL" dirty="0" smtClean="0"/>
              <a:t>Om jouw resultaten en werkwijze op het gebied van leesbevordering te ondersteunen zijn er landelijke campagnes, met materialen. </a:t>
            </a:r>
          </a:p>
          <a:p>
            <a:r>
              <a:rPr lang="nl-NL" dirty="0" smtClean="0"/>
              <a:t>Kant en</a:t>
            </a:r>
            <a:r>
              <a:rPr lang="nl-NL" baseline="0" dirty="0" smtClean="0"/>
              <a:t> klaar.</a:t>
            </a:r>
          </a:p>
          <a:p>
            <a:r>
              <a:rPr lang="nl-NL" baseline="0" dirty="0" smtClean="0"/>
              <a:t>We zullen dus zoveel mogelijk proberen samenhang te brengen in de te gebruiken campagnes en werkvormen om uiteindelijk de doelen te behalen.</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8</a:t>
            </a:fld>
            <a:endParaRPr lang="nl-NL"/>
          </a:p>
        </p:txBody>
      </p:sp>
    </p:spTree>
    <p:extLst>
      <p:ext uri="{BB962C8B-B14F-4D97-AF65-F5344CB8AC3E}">
        <p14:creationId xmlns:p14="http://schemas.microsoft.com/office/powerpoint/2010/main" val="2391155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komt de overgang naar de resultaten van de school.</a:t>
            </a:r>
          </a:p>
          <a:p>
            <a:r>
              <a:rPr lang="nl-NL" dirty="0" smtClean="0"/>
              <a:t>Met deze dia laat je zien hoe de monitor is ingevuld en hoe je de resultaten moet lezen.</a:t>
            </a:r>
          </a:p>
          <a:p>
            <a:r>
              <a:rPr lang="nl-NL" dirty="0" smtClean="0"/>
              <a:t>Het</a:t>
            </a:r>
            <a:r>
              <a:rPr lang="nl-NL" baseline="0" dirty="0" smtClean="0"/>
              <a:t> gaat dus nog niet zozeer om de interpretatie, maar om de kleuren, de percentages en vooral om welke groepen hebben het ingevuld en hoe.</a:t>
            </a:r>
          </a:p>
          <a:p>
            <a:r>
              <a:rPr lang="nl-NL" baseline="0" dirty="0" smtClean="0"/>
              <a:t>Missen er kinderen?</a:t>
            </a:r>
          </a:p>
          <a:p>
            <a:r>
              <a:rPr lang="nl-NL" baseline="0" dirty="0" smtClean="0"/>
              <a:t>Missen er groepen</a:t>
            </a:r>
            <a:r>
              <a:rPr lang="nl-NL" baseline="0" dirty="0" smtClean="0"/>
              <a:t>? (toon hier de resultaten op groepsnaam, later verzamel je alles op jaargroep)</a:t>
            </a:r>
            <a:endParaRPr lang="nl-NL" baseline="0" dirty="0" smtClean="0"/>
          </a:p>
          <a:p>
            <a:r>
              <a:rPr lang="nl-NL" baseline="0" dirty="0" smtClean="0"/>
              <a:t>Hoe </a:t>
            </a:r>
            <a:r>
              <a:rPr lang="nl-NL" baseline="0" dirty="0" smtClean="0"/>
              <a:t>is dat te verklaren?</a:t>
            </a:r>
          </a:p>
          <a:p>
            <a:r>
              <a:rPr lang="nl-NL" baseline="0" dirty="0" smtClean="0"/>
              <a:t>Hoe kunnen we dat volgende keer voorkomen?</a:t>
            </a:r>
          </a:p>
          <a:p>
            <a:endParaRPr lang="nl-NL" baseline="0" dirty="0" smtClean="0"/>
          </a:p>
          <a:p>
            <a:r>
              <a:rPr lang="nl-NL" baseline="0" dirty="0" smtClean="0"/>
              <a:t>In het geval van deze school zijn de combiklassen 7/8 van vorig jaar nu gewone 7 en 8 klassen geworden. Het klopt dus dat er geen resultaten zijn bij de a en b groepen, want die bestaan niet meer. De monitor laat ze echter nog wel zien (als je een selectie maakt op groepsnaam!).</a:t>
            </a:r>
            <a:endParaRPr lang="nl-NL" dirty="0" smtClean="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9</a:t>
            </a:fld>
            <a:endParaRPr lang="nl-NL"/>
          </a:p>
        </p:txBody>
      </p:sp>
    </p:spTree>
    <p:extLst>
      <p:ext uri="{BB962C8B-B14F-4D97-AF65-F5344CB8AC3E}">
        <p14:creationId xmlns:p14="http://schemas.microsoft.com/office/powerpoint/2010/main" val="3565293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39552" y="404664"/>
            <a:ext cx="5400600" cy="1470025"/>
          </a:xfrm>
        </p:spPr>
        <p:txBody>
          <a:bodyPr/>
          <a:lstStyle>
            <a:lvl1pPr>
              <a:defRPr b="1">
                <a:solidFill>
                  <a:schemeClr val="bg1"/>
                </a:solidFill>
                <a:latin typeface="Arial" pitchFamily="34" charset="0"/>
                <a:cs typeface="Arial" pitchFamily="34" charset="0"/>
              </a:defRPr>
            </a:lvl1pPr>
          </a:lstStyle>
          <a:p>
            <a:r>
              <a:rPr lang="nl-NL" smtClean="0"/>
              <a:t>Klik om de stijl te bewerken</a:t>
            </a:r>
            <a:endParaRPr lang="nl-NL" dirty="0"/>
          </a:p>
        </p:txBody>
      </p:sp>
    </p:spTree>
    <p:extLst>
      <p:ext uri="{BB962C8B-B14F-4D97-AF65-F5344CB8AC3E}">
        <p14:creationId xmlns:p14="http://schemas.microsoft.com/office/powerpoint/2010/main" val="17543516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468000" y="2124000"/>
            <a:ext cx="8229600" cy="375327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846465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468000" y="2124000"/>
            <a:ext cx="4038600" cy="375327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4648200" y="2124000"/>
            <a:ext cx="4038600" cy="375327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5166854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smtClean="0"/>
              <a:t>Klik om de stijl te bewerken</a:t>
            </a:r>
            <a:endParaRPr lang="nl-NL" dirty="0"/>
          </a:p>
        </p:txBody>
      </p:sp>
    </p:spTree>
    <p:extLst>
      <p:ext uri="{BB962C8B-B14F-4D97-AF65-F5344CB8AC3E}">
        <p14:creationId xmlns:p14="http://schemas.microsoft.com/office/powerpoint/2010/main" val="2296670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677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5310534"/>
            <a:ext cx="5486400" cy="566738"/>
          </a:xfrm>
        </p:spPr>
        <p:txBody>
          <a:bodyPr anchor="b"/>
          <a:lstStyle>
            <a:lvl1pPr algn="ctr">
              <a:defRPr sz="2000" b="1">
                <a:latin typeface="Arial" pitchFamily="34" charset="0"/>
                <a:cs typeface="Arial" pitchFamily="34" charset="0"/>
              </a:defRPr>
            </a:lvl1pPr>
          </a:lstStyle>
          <a:p>
            <a:r>
              <a:rPr lang="nl-NL" smtClean="0"/>
              <a:t>Klik om de stijl te bewerken</a:t>
            </a:r>
            <a:endParaRPr lang="nl-NL" dirty="0"/>
          </a:p>
        </p:txBody>
      </p:sp>
      <p:sp>
        <p:nvSpPr>
          <p:cNvPr id="3" name="Tijdelijke aanduiding voor afbeelding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42514198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000" y="91784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68000" y="2124001"/>
            <a:ext cx="8229600" cy="3753272"/>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60572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iming>
    <p:tnLst>
      <p:par>
        <p:cTn id="1" dur="indefinite" restart="never" nodeType="tmRoot"/>
      </p:par>
    </p:tnLst>
  </p:timing>
  <p:hf sldNum="0" hdr="0" ftr="0" dt="0"/>
  <p:txStyles>
    <p:titleStyle>
      <a:lvl1pPr algn="ctr" defTabSz="914400" rtl="0" eaLnBrk="1" latinLnBrk="0" hangingPunct="1">
        <a:spcBef>
          <a:spcPct val="0"/>
        </a:spcBef>
        <a:buNone/>
        <a:defRPr sz="3200" b="1" kern="1200">
          <a:solidFill>
            <a:srgbClr val="FF732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FF7320"/>
        </a:buClr>
        <a:buSzPct val="8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FF7320"/>
        </a:buClr>
        <a:buSzPct val="6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FF7320"/>
        </a:buClr>
        <a:buSzPct val="55000"/>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FF7320"/>
        </a:buClr>
        <a:buSzPct val="55000"/>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FF7320"/>
        </a:buClr>
        <a:buSzPct val="55000"/>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gif"/><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332656"/>
            <a:ext cx="5400600" cy="2088232"/>
          </a:xfrm>
        </p:spPr>
        <p:txBody>
          <a:bodyPr anchor="t">
            <a:noAutofit/>
          </a:bodyPr>
          <a:lstStyle/>
          <a:p>
            <a:r>
              <a:rPr lang="nl-NL" dirty="0" smtClean="0"/>
              <a:t>Resultaten van de Monitor</a:t>
            </a:r>
            <a:r>
              <a:rPr lang="nl-NL" dirty="0"/>
              <a:t/>
            </a:r>
            <a:br>
              <a:rPr lang="nl-NL" dirty="0"/>
            </a:br>
            <a:r>
              <a:rPr lang="nl-NL" dirty="0" smtClean="0"/>
              <a:t>de Bibliotheek </a:t>
            </a:r>
            <a:r>
              <a:rPr lang="nl-NL" i="1" dirty="0" smtClean="0"/>
              <a:t>op school</a:t>
            </a:r>
            <a:br>
              <a:rPr lang="nl-NL" i="1" dirty="0" smtClean="0"/>
            </a:br>
            <a:r>
              <a:rPr lang="nl-NL" sz="1800" i="1" dirty="0" smtClean="0"/>
              <a:t/>
            </a:r>
            <a:br>
              <a:rPr lang="nl-NL" sz="1800" i="1" dirty="0" smtClean="0"/>
            </a:br>
            <a:r>
              <a:rPr lang="nl-NL" dirty="0" smtClean="0"/>
              <a:t>2015</a:t>
            </a:r>
            <a:r>
              <a:rPr lang="nl-NL" dirty="0"/>
              <a:t/>
            </a:r>
            <a:br>
              <a:rPr lang="nl-NL" dirty="0"/>
            </a:br>
            <a:endParaRPr lang="nl-NL" dirty="0"/>
          </a:p>
        </p:txBody>
      </p:sp>
      <p:sp>
        <p:nvSpPr>
          <p:cNvPr id="3" name="Titel 1"/>
          <p:cNvSpPr txBox="1">
            <a:spLocks/>
          </p:cNvSpPr>
          <p:nvPr/>
        </p:nvSpPr>
        <p:spPr>
          <a:xfrm>
            <a:off x="5580112" y="3871317"/>
            <a:ext cx="3456384" cy="9941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bg1"/>
                </a:solidFill>
                <a:latin typeface="Arial" pitchFamily="34" charset="0"/>
                <a:ea typeface="+mj-ea"/>
                <a:cs typeface="Arial" pitchFamily="34" charset="0"/>
              </a:defRPr>
            </a:lvl1pPr>
          </a:lstStyle>
          <a:p>
            <a:r>
              <a:rPr lang="nl-NL" dirty="0" smtClean="0">
                <a:solidFill>
                  <a:srgbClr val="F0720A"/>
                </a:solidFill>
              </a:rPr>
              <a:t>School X</a:t>
            </a:r>
            <a:endParaRPr lang="nl-NL" dirty="0">
              <a:solidFill>
                <a:srgbClr val="F0720A"/>
              </a:solidFill>
            </a:endParaRPr>
          </a:p>
        </p:txBody>
      </p:sp>
    </p:spTree>
    <p:extLst>
      <p:ext uri="{BB962C8B-B14F-4D97-AF65-F5344CB8AC3E}">
        <p14:creationId xmlns:p14="http://schemas.microsoft.com/office/powerpoint/2010/main" val="2315934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620688"/>
            <a:ext cx="8229600" cy="1143000"/>
          </a:xfrm>
        </p:spPr>
        <p:txBody>
          <a:bodyPr/>
          <a:lstStyle/>
          <a:p>
            <a:r>
              <a:rPr lang="nl-NL" dirty="0" smtClean="0"/>
              <a:t>% zwakke lezers CITO begrijpend lezen</a:t>
            </a:r>
            <a:endParaRPr lang="nl-NL" dirty="0"/>
          </a:p>
        </p:txBody>
      </p:sp>
      <p:pic>
        <p:nvPicPr>
          <p:cNvPr id="4" name="Afbeelding 3"/>
          <p:cNvPicPr>
            <a:picLocks noChangeAspect="1"/>
          </p:cNvPicPr>
          <p:nvPr/>
        </p:nvPicPr>
        <p:blipFill>
          <a:blip r:embed="rId3"/>
          <a:stretch>
            <a:fillRect/>
          </a:stretch>
        </p:blipFill>
        <p:spPr>
          <a:xfrm>
            <a:off x="1262062" y="1693143"/>
            <a:ext cx="6619875" cy="3248025"/>
          </a:xfrm>
          <a:prstGeom prst="rect">
            <a:avLst/>
          </a:prstGeom>
        </p:spPr>
      </p:pic>
      <p:pic>
        <p:nvPicPr>
          <p:cNvPr id="5" name="Afbeelding 4"/>
          <p:cNvPicPr>
            <a:picLocks noChangeAspect="1"/>
          </p:cNvPicPr>
          <p:nvPr/>
        </p:nvPicPr>
        <p:blipFill>
          <a:blip r:embed="rId4"/>
          <a:stretch>
            <a:fillRect/>
          </a:stretch>
        </p:blipFill>
        <p:spPr>
          <a:xfrm>
            <a:off x="3765054" y="4941168"/>
            <a:ext cx="4032448" cy="1838325"/>
          </a:xfrm>
          <a:prstGeom prst="rect">
            <a:avLst/>
          </a:prstGeom>
        </p:spPr>
      </p:pic>
      <p:sp>
        <p:nvSpPr>
          <p:cNvPr id="6" name="Tekstvak 5"/>
          <p:cNvSpPr txBox="1"/>
          <p:nvPr/>
        </p:nvSpPr>
        <p:spPr>
          <a:xfrm>
            <a:off x="2638979" y="5828957"/>
            <a:ext cx="1154494" cy="369332"/>
          </a:xfrm>
          <a:prstGeom prst="rect">
            <a:avLst/>
          </a:prstGeom>
          <a:noFill/>
        </p:spPr>
        <p:txBody>
          <a:bodyPr wrap="square" rtlCol="0">
            <a:spAutoFit/>
          </a:bodyPr>
          <a:lstStyle/>
          <a:p>
            <a:r>
              <a:rPr lang="nl-NL" b="1" dirty="0" smtClean="0">
                <a:solidFill>
                  <a:srgbClr val="F0720A"/>
                </a:solidFill>
              </a:rPr>
              <a:t>Landelijk</a:t>
            </a:r>
            <a:endParaRPr lang="nl-NL" b="1" dirty="0">
              <a:solidFill>
                <a:srgbClr val="F0720A"/>
              </a:solidFill>
            </a:endParaRPr>
          </a:p>
        </p:txBody>
      </p:sp>
    </p:spTree>
    <p:extLst>
      <p:ext uri="{BB962C8B-B14F-4D97-AF65-F5344CB8AC3E}">
        <p14:creationId xmlns:p14="http://schemas.microsoft.com/office/powerpoint/2010/main" val="70942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1193039" y="1196752"/>
            <a:ext cx="6691329" cy="4600289"/>
          </a:xfrm>
          <a:prstGeom prst="rect">
            <a:avLst/>
          </a:prstGeom>
        </p:spPr>
      </p:pic>
    </p:spTree>
    <p:extLst>
      <p:ext uri="{BB962C8B-B14F-4D97-AF65-F5344CB8AC3E}">
        <p14:creationId xmlns:p14="http://schemas.microsoft.com/office/powerpoint/2010/main" val="1398181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p:cNvSpPr txBox="1">
            <a:spLocks/>
          </p:cNvSpPr>
          <p:nvPr/>
        </p:nvSpPr>
        <p:spPr>
          <a:xfrm>
            <a:off x="468000" y="260648"/>
            <a:ext cx="8229600" cy="1143000"/>
          </a:xfrm>
          <a:prstGeom prst="rect">
            <a:avLst/>
          </a:prstGeom>
        </p:spPr>
        <p:txBody>
          <a:bodyPr/>
          <a:lstStyle>
            <a:lvl1pPr algn="ctr" defTabSz="914400" rtl="0" eaLnBrk="1" latinLnBrk="0" hangingPunct="1">
              <a:spcBef>
                <a:spcPct val="0"/>
              </a:spcBef>
              <a:buNone/>
              <a:defRPr sz="3200" b="1" kern="1200">
                <a:solidFill>
                  <a:srgbClr val="FF7320"/>
                </a:solidFill>
                <a:latin typeface="Arial" pitchFamily="34" charset="0"/>
                <a:ea typeface="+mj-ea"/>
                <a:cs typeface="Arial" pitchFamily="34" charset="0"/>
              </a:defRPr>
            </a:lvl1pPr>
          </a:lstStyle>
          <a:p>
            <a:pPr algn="l"/>
            <a:r>
              <a:rPr lang="nl-NL" dirty="0" smtClean="0"/>
              <a:t>Lezen wordt dus leuker</a:t>
            </a:r>
            <a:endParaRPr lang="nl-NL" dirty="0"/>
          </a:p>
        </p:txBody>
      </p:sp>
      <p:pic>
        <p:nvPicPr>
          <p:cNvPr id="2" name="Afbeelding 1"/>
          <p:cNvPicPr>
            <a:picLocks noChangeAspect="1"/>
          </p:cNvPicPr>
          <p:nvPr/>
        </p:nvPicPr>
        <p:blipFill>
          <a:blip r:embed="rId3"/>
          <a:stretch>
            <a:fillRect/>
          </a:stretch>
        </p:blipFill>
        <p:spPr>
          <a:xfrm>
            <a:off x="1262062" y="1268760"/>
            <a:ext cx="6619875" cy="3476625"/>
          </a:xfrm>
          <a:prstGeom prst="rect">
            <a:avLst/>
          </a:prstGeom>
        </p:spPr>
      </p:pic>
      <p:pic>
        <p:nvPicPr>
          <p:cNvPr id="3" name="Afbeelding 2"/>
          <p:cNvPicPr>
            <a:picLocks noChangeAspect="1"/>
          </p:cNvPicPr>
          <p:nvPr/>
        </p:nvPicPr>
        <p:blipFill>
          <a:blip r:embed="rId4"/>
          <a:stretch>
            <a:fillRect/>
          </a:stretch>
        </p:blipFill>
        <p:spPr>
          <a:xfrm>
            <a:off x="6012160" y="4402410"/>
            <a:ext cx="3009900" cy="2266950"/>
          </a:xfrm>
          <a:prstGeom prst="rect">
            <a:avLst/>
          </a:prstGeom>
        </p:spPr>
      </p:pic>
    </p:spTree>
    <p:extLst>
      <p:ext uri="{BB962C8B-B14F-4D97-AF65-F5344CB8AC3E}">
        <p14:creationId xmlns:p14="http://schemas.microsoft.com/office/powerpoint/2010/main" val="278255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p:cNvSpPr txBox="1">
            <a:spLocks/>
          </p:cNvSpPr>
          <p:nvPr/>
        </p:nvSpPr>
        <p:spPr>
          <a:xfrm>
            <a:off x="468000" y="260648"/>
            <a:ext cx="8229600" cy="1143000"/>
          </a:xfrm>
          <a:prstGeom prst="rect">
            <a:avLst/>
          </a:prstGeom>
        </p:spPr>
        <p:txBody>
          <a:bodyPr/>
          <a:lstStyle>
            <a:lvl1pPr algn="ctr" defTabSz="914400" rtl="0" eaLnBrk="1" latinLnBrk="0" hangingPunct="1">
              <a:spcBef>
                <a:spcPct val="0"/>
              </a:spcBef>
              <a:buNone/>
              <a:defRPr sz="3200" b="1" kern="1200">
                <a:solidFill>
                  <a:srgbClr val="FF7320"/>
                </a:solidFill>
                <a:latin typeface="Arial" pitchFamily="34" charset="0"/>
                <a:ea typeface="+mj-ea"/>
                <a:cs typeface="Arial" pitchFamily="34" charset="0"/>
              </a:defRPr>
            </a:lvl1pPr>
          </a:lstStyle>
          <a:p>
            <a:pPr algn="l"/>
            <a:r>
              <a:rPr lang="nl-NL" dirty="0" smtClean="0"/>
              <a:t>Toch gebeurt er iets geks!</a:t>
            </a:r>
            <a:endParaRPr lang="nl-NL" dirty="0"/>
          </a:p>
        </p:txBody>
      </p:sp>
      <p:pic>
        <p:nvPicPr>
          <p:cNvPr id="2" name="Afbeelding 1"/>
          <p:cNvPicPr>
            <a:picLocks noChangeAspect="1"/>
          </p:cNvPicPr>
          <p:nvPr/>
        </p:nvPicPr>
        <p:blipFill>
          <a:blip r:embed="rId3"/>
          <a:stretch>
            <a:fillRect/>
          </a:stretch>
        </p:blipFill>
        <p:spPr>
          <a:xfrm>
            <a:off x="755576" y="1052736"/>
            <a:ext cx="6619875" cy="3476625"/>
          </a:xfrm>
          <a:prstGeom prst="rect">
            <a:avLst/>
          </a:prstGeom>
        </p:spPr>
      </p:pic>
      <p:pic>
        <p:nvPicPr>
          <p:cNvPr id="4" name="Afbeelding 3"/>
          <p:cNvPicPr>
            <a:picLocks noChangeAspect="1"/>
          </p:cNvPicPr>
          <p:nvPr/>
        </p:nvPicPr>
        <p:blipFill>
          <a:blip r:embed="rId4"/>
          <a:stretch>
            <a:fillRect/>
          </a:stretch>
        </p:blipFill>
        <p:spPr>
          <a:xfrm>
            <a:off x="1989089" y="3861048"/>
            <a:ext cx="6657975" cy="2705100"/>
          </a:xfrm>
          <a:prstGeom prst="rect">
            <a:avLst/>
          </a:prstGeom>
        </p:spPr>
      </p:pic>
      <p:cxnSp>
        <p:nvCxnSpPr>
          <p:cNvPr id="7" name="Rechte verbindingslijn met pijl 6"/>
          <p:cNvCxnSpPr/>
          <p:nvPr/>
        </p:nvCxnSpPr>
        <p:spPr>
          <a:xfrm flipV="1">
            <a:off x="5652120" y="3175472"/>
            <a:ext cx="0" cy="1388393"/>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97023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Jongens      versus      meisjes</a:t>
            </a:r>
            <a:endParaRPr lang="nl-NL" dirty="0"/>
          </a:p>
        </p:txBody>
      </p:sp>
      <p:pic>
        <p:nvPicPr>
          <p:cNvPr id="3" name="Afbeelding 2"/>
          <p:cNvPicPr>
            <a:picLocks noChangeAspect="1"/>
          </p:cNvPicPr>
          <p:nvPr/>
        </p:nvPicPr>
        <p:blipFill>
          <a:blip r:embed="rId3"/>
          <a:stretch>
            <a:fillRect/>
          </a:stretch>
        </p:blipFill>
        <p:spPr>
          <a:xfrm>
            <a:off x="2699792" y="2420888"/>
            <a:ext cx="819150" cy="2171700"/>
          </a:xfrm>
          <a:prstGeom prst="rect">
            <a:avLst/>
          </a:prstGeom>
        </p:spPr>
      </p:pic>
      <p:pic>
        <p:nvPicPr>
          <p:cNvPr id="4" name="Afbeelding 3"/>
          <p:cNvPicPr>
            <a:picLocks noChangeAspect="1"/>
          </p:cNvPicPr>
          <p:nvPr/>
        </p:nvPicPr>
        <p:blipFill>
          <a:blip r:embed="rId4"/>
          <a:stretch>
            <a:fillRect/>
          </a:stretch>
        </p:blipFill>
        <p:spPr>
          <a:xfrm>
            <a:off x="1835696" y="2449463"/>
            <a:ext cx="781050" cy="2095500"/>
          </a:xfrm>
          <a:prstGeom prst="rect">
            <a:avLst/>
          </a:prstGeom>
        </p:spPr>
      </p:pic>
      <p:pic>
        <p:nvPicPr>
          <p:cNvPr id="5" name="Afbeelding 4"/>
          <p:cNvPicPr>
            <a:picLocks noChangeAspect="1"/>
          </p:cNvPicPr>
          <p:nvPr/>
        </p:nvPicPr>
        <p:blipFill>
          <a:blip r:embed="rId5"/>
          <a:stretch>
            <a:fillRect/>
          </a:stretch>
        </p:blipFill>
        <p:spPr>
          <a:xfrm>
            <a:off x="6876256" y="2430413"/>
            <a:ext cx="790575" cy="2143125"/>
          </a:xfrm>
          <a:prstGeom prst="rect">
            <a:avLst/>
          </a:prstGeom>
        </p:spPr>
      </p:pic>
      <p:pic>
        <p:nvPicPr>
          <p:cNvPr id="6" name="Afbeelding 5"/>
          <p:cNvPicPr>
            <a:picLocks noChangeAspect="1"/>
          </p:cNvPicPr>
          <p:nvPr/>
        </p:nvPicPr>
        <p:blipFill>
          <a:blip r:embed="rId6"/>
          <a:stretch>
            <a:fillRect/>
          </a:stretch>
        </p:blipFill>
        <p:spPr>
          <a:xfrm>
            <a:off x="5974060" y="2438028"/>
            <a:ext cx="752475" cy="2057400"/>
          </a:xfrm>
          <a:prstGeom prst="rect">
            <a:avLst/>
          </a:prstGeom>
        </p:spPr>
      </p:pic>
      <p:cxnSp>
        <p:nvCxnSpPr>
          <p:cNvPr id="7" name="Rechte verbindingslijn met pijl 6"/>
          <p:cNvCxnSpPr/>
          <p:nvPr/>
        </p:nvCxnSpPr>
        <p:spPr>
          <a:xfrm>
            <a:off x="2289275" y="4077072"/>
            <a:ext cx="737989" cy="1560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9" name="Rechte verbindingslijn met pijl 8"/>
          <p:cNvCxnSpPr/>
          <p:nvPr/>
        </p:nvCxnSpPr>
        <p:spPr>
          <a:xfrm>
            <a:off x="6444208" y="4077072"/>
            <a:ext cx="737989" cy="1560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35985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750912" y="1083890"/>
            <a:ext cx="6629400" cy="3562350"/>
          </a:xfrm>
          <a:prstGeom prst="rect">
            <a:avLst/>
          </a:prstGeom>
        </p:spPr>
      </p:pic>
      <p:pic>
        <p:nvPicPr>
          <p:cNvPr id="3" name="Afbeelding 2"/>
          <p:cNvPicPr>
            <a:picLocks noChangeAspect="1"/>
          </p:cNvPicPr>
          <p:nvPr/>
        </p:nvPicPr>
        <p:blipFill>
          <a:blip r:embed="rId4"/>
          <a:stretch>
            <a:fillRect/>
          </a:stretch>
        </p:blipFill>
        <p:spPr>
          <a:xfrm>
            <a:off x="1979712" y="3926160"/>
            <a:ext cx="6610350" cy="2743200"/>
          </a:xfrm>
          <a:prstGeom prst="rect">
            <a:avLst/>
          </a:prstGeom>
        </p:spPr>
      </p:pic>
      <p:sp>
        <p:nvSpPr>
          <p:cNvPr id="4" name="Titel 3"/>
          <p:cNvSpPr>
            <a:spLocks noGrp="1"/>
          </p:cNvSpPr>
          <p:nvPr>
            <p:ph type="title"/>
          </p:nvPr>
        </p:nvSpPr>
        <p:spPr>
          <a:xfrm>
            <a:off x="35496" y="106710"/>
            <a:ext cx="8229600" cy="1143000"/>
          </a:xfrm>
        </p:spPr>
        <p:txBody>
          <a:bodyPr/>
          <a:lstStyle/>
          <a:p>
            <a:r>
              <a:rPr lang="nl-NL" dirty="0" smtClean="0"/>
              <a:t>Gebeurt in de klas hetzelfde?</a:t>
            </a:r>
            <a:endParaRPr lang="nl-NL" dirty="0"/>
          </a:p>
        </p:txBody>
      </p:sp>
    </p:spTree>
    <p:extLst>
      <p:ext uri="{BB962C8B-B14F-4D97-AF65-F5344CB8AC3E}">
        <p14:creationId xmlns:p14="http://schemas.microsoft.com/office/powerpoint/2010/main" val="1846389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1195387" y="2074515"/>
            <a:ext cx="6753225" cy="3514725"/>
          </a:xfrm>
          <a:prstGeom prst="rect">
            <a:avLst/>
          </a:prstGeom>
        </p:spPr>
      </p:pic>
      <p:sp>
        <p:nvSpPr>
          <p:cNvPr id="3" name="Titel 2"/>
          <p:cNvSpPr>
            <a:spLocks noGrp="1"/>
          </p:cNvSpPr>
          <p:nvPr>
            <p:ph type="title"/>
          </p:nvPr>
        </p:nvSpPr>
        <p:spPr/>
        <p:txBody>
          <a:bodyPr/>
          <a:lstStyle/>
          <a:p>
            <a:r>
              <a:rPr lang="nl-NL" dirty="0" smtClean="0"/>
              <a:t>Thuislezen is mooi en stabiel</a:t>
            </a:r>
            <a:endParaRPr lang="nl-NL" dirty="0"/>
          </a:p>
        </p:txBody>
      </p:sp>
    </p:spTree>
    <p:extLst>
      <p:ext uri="{BB962C8B-B14F-4D97-AF65-F5344CB8AC3E}">
        <p14:creationId xmlns:p14="http://schemas.microsoft.com/office/powerpoint/2010/main" val="3707078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Welk doel kan hier gesteld worden?</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smtClean="0"/>
              <a:t>Het percentage </a:t>
            </a:r>
            <a:r>
              <a:rPr lang="nl-NL" dirty="0"/>
              <a:t>k</a:t>
            </a:r>
            <a:r>
              <a:rPr lang="nl-NL" dirty="0" smtClean="0"/>
              <a:t>inderen in groep 7(8) dat lezen </a:t>
            </a:r>
            <a:r>
              <a:rPr lang="nl-NL" dirty="0" smtClean="0">
                <a:solidFill>
                  <a:srgbClr val="FF0000"/>
                </a:solidFill>
              </a:rPr>
              <a:t>vervelend/niet zo leuk </a:t>
            </a:r>
            <a:r>
              <a:rPr lang="nl-NL" dirty="0" smtClean="0"/>
              <a:t>vindt daalt van 29% naar 15%.</a:t>
            </a:r>
          </a:p>
          <a:p>
            <a:endParaRPr lang="nl-NL" dirty="0" smtClean="0"/>
          </a:p>
          <a:p>
            <a:r>
              <a:rPr lang="nl-NL" dirty="0"/>
              <a:t>Het percentage </a:t>
            </a:r>
            <a:r>
              <a:rPr lang="nl-NL" dirty="0" smtClean="0"/>
              <a:t>jongens </a:t>
            </a:r>
            <a:r>
              <a:rPr lang="nl-NL" dirty="0"/>
              <a:t>in groep 7(8) dat lezen </a:t>
            </a:r>
            <a:r>
              <a:rPr lang="nl-NL" dirty="0">
                <a:solidFill>
                  <a:srgbClr val="FF0000"/>
                </a:solidFill>
              </a:rPr>
              <a:t>vervelend/niet zo leuk </a:t>
            </a:r>
            <a:r>
              <a:rPr lang="nl-NL" dirty="0" smtClean="0"/>
              <a:t>vindt </a:t>
            </a:r>
            <a:r>
              <a:rPr lang="nl-NL" dirty="0"/>
              <a:t>daalt van </a:t>
            </a:r>
            <a:r>
              <a:rPr lang="nl-NL" dirty="0" smtClean="0"/>
              <a:t>37% </a:t>
            </a:r>
            <a:r>
              <a:rPr lang="nl-NL" dirty="0"/>
              <a:t>naar </a:t>
            </a:r>
            <a:r>
              <a:rPr lang="nl-NL" dirty="0" smtClean="0"/>
              <a:t>20%.</a:t>
            </a:r>
          </a:p>
          <a:p>
            <a:endParaRPr lang="nl-NL" dirty="0" smtClean="0"/>
          </a:p>
          <a:p>
            <a:r>
              <a:rPr lang="nl-NL" dirty="0"/>
              <a:t>Het percentage kinderen in groep 7(8) dat </a:t>
            </a:r>
            <a:r>
              <a:rPr lang="nl-NL" dirty="0" smtClean="0"/>
              <a:t>lezen in de klas </a:t>
            </a:r>
            <a:r>
              <a:rPr lang="nl-NL" dirty="0" smtClean="0">
                <a:solidFill>
                  <a:srgbClr val="00B050"/>
                </a:solidFill>
              </a:rPr>
              <a:t>(best)leuk </a:t>
            </a:r>
            <a:r>
              <a:rPr lang="nl-NL" dirty="0" smtClean="0"/>
              <a:t>vindt blijft stabiel op 80%.</a:t>
            </a:r>
            <a:endParaRPr lang="nl-NL" dirty="0"/>
          </a:p>
          <a:p>
            <a:endParaRPr lang="nl-NL" dirty="0"/>
          </a:p>
          <a:p>
            <a:endParaRPr lang="nl-NL" dirty="0"/>
          </a:p>
        </p:txBody>
      </p:sp>
    </p:spTree>
    <p:extLst>
      <p:ext uri="{BB962C8B-B14F-4D97-AF65-F5344CB8AC3E}">
        <p14:creationId xmlns:p14="http://schemas.microsoft.com/office/powerpoint/2010/main" val="4149735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5496" y="97582"/>
            <a:ext cx="8229600" cy="1143000"/>
          </a:xfrm>
        </p:spPr>
        <p:txBody>
          <a:bodyPr/>
          <a:lstStyle/>
          <a:p>
            <a:r>
              <a:rPr lang="nl-NL" dirty="0" smtClean="0"/>
              <a:t>Wat gebeurt er in de groepen?</a:t>
            </a:r>
            <a:endParaRPr lang="nl-NL" dirty="0"/>
          </a:p>
        </p:txBody>
      </p:sp>
      <p:pic>
        <p:nvPicPr>
          <p:cNvPr id="4" name="Afbeelding 3"/>
          <p:cNvPicPr>
            <a:picLocks noChangeAspect="1"/>
          </p:cNvPicPr>
          <p:nvPr/>
        </p:nvPicPr>
        <p:blipFill>
          <a:blip r:embed="rId3"/>
          <a:stretch>
            <a:fillRect/>
          </a:stretch>
        </p:blipFill>
        <p:spPr>
          <a:xfrm>
            <a:off x="251521" y="980729"/>
            <a:ext cx="3600400" cy="3278776"/>
          </a:xfrm>
          <a:prstGeom prst="rect">
            <a:avLst/>
          </a:prstGeom>
        </p:spPr>
      </p:pic>
      <p:pic>
        <p:nvPicPr>
          <p:cNvPr id="5" name="Afbeelding 4"/>
          <p:cNvPicPr>
            <a:picLocks noChangeAspect="1"/>
          </p:cNvPicPr>
          <p:nvPr/>
        </p:nvPicPr>
        <p:blipFill>
          <a:blip r:embed="rId4"/>
          <a:stretch>
            <a:fillRect/>
          </a:stretch>
        </p:blipFill>
        <p:spPr>
          <a:xfrm>
            <a:off x="4647317" y="977678"/>
            <a:ext cx="3528184" cy="3281827"/>
          </a:xfrm>
          <a:prstGeom prst="rect">
            <a:avLst/>
          </a:prstGeom>
        </p:spPr>
      </p:pic>
      <p:pic>
        <p:nvPicPr>
          <p:cNvPr id="7" name="Afbeelding 6"/>
          <p:cNvPicPr>
            <a:picLocks noChangeAspect="1"/>
          </p:cNvPicPr>
          <p:nvPr/>
        </p:nvPicPr>
        <p:blipFill>
          <a:blip r:embed="rId5"/>
          <a:stretch>
            <a:fillRect/>
          </a:stretch>
        </p:blipFill>
        <p:spPr>
          <a:xfrm>
            <a:off x="4427984" y="4365104"/>
            <a:ext cx="3888167" cy="2388695"/>
          </a:xfrm>
          <a:prstGeom prst="rect">
            <a:avLst/>
          </a:prstGeom>
        </p:spPr>
      </p:pic>
      <p:pic>
        <p:nvPicPr>
          <p:cNvPr id="8" name="Afbeelding 7"/>
          <p:cNvPicPr>
            <a:picLocks noChangeAspect="1"/>
          </p:cNvPicPr>
          <p:nvPr/>
        </p:nvPicPr>
        <p:blipFill>
          <a:blip r:embed="rId6"/>
          <a:stretch>
            <a:fillRect/>
          </a:stretch>
        </p:blipFill>
        <p:spPr>
          <a:xfrm>
            <a:off x="285057" y="4329918"/>
            <a:ext cx="3494855" cy="2411450"/>
          </a:xfrm>
          <a:prstGeom prst="rect">
            <a:avLst/>
          </a:prstGeom>
        </p:spPr>
      </p:pic>
    </p:spTree>
    <p:extLst>
      <p:ext uri="{BB962C8B-B14F-4D97-AF65-F5344CB8AC3E}">
        <p14:creationId xmlns:p14="http://schemas.microsoft.com/office/powerpoint/2010/main" val="87184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Gebruik je boeken bij zaakvakken? </a:t>
            </a:r>
            <a:endParaRPr lang="nl-NL" dirty="0"/>
          </a:p>
        </p:txBody>
      </p:sp>
      <p:pic>
        <p:nvPicPr>
          <p:cNvPr id="3" name="Afbeelding 2"/>
          <p:cNvPicPr>
            <a:picLocks noChangeAspect="1"/>
          </p:cNvPicPr>
          <p:nvPr/>
        </p:nvPicPr>
        <p:blipFill>
          <a:blip r:embed="rId3"/>
          <a:stretch>
            <a:fillRect/>
          </a:stretch>
        </p:blipFill>
        <p:spPr>
          <a:xfrm>
            <a:off x="1190625" y="2165573"/>
            <a:ext cx="6762750" cy="3495675"/>
          </a:xfrm>
          <a:prstGeom prst="rect">
            <a:avLst/>
          </a:prstGeom>
        </p:spPr>
      </p:pic>
    </p:spTree>
    <p:extLst>
      <p:ext uri="{BB962C8B-B14F-4D97-AF65-F5344CB8AC3E}">
        <p14:creationId xmlns:p14="http://schemas.microsoft.com/office/powerpoint/2010/main" val="1369185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2400" dirty="0" smtClean="0"/>
              <a:t>LEZEN </a:t>
            </a:r>
            <a:r>
              <a:rPr lang="nl-NL" sz="2400" dirty="0"/>
              <a:t>en </a:t>
            </a:r>
            <a:r>
              <a:rPr lang="nl-NL" sz="2400" dirty="0" smtClean="0"/>
              <a:t>MEDIAWIJSHEID &amp; </a:t>
            </a:r>
            <a:r>
              <a:rPr lang="nl-NL" sz="2400" dirty="0"/>
              <a:t>opbrengstgericht werken </a:t>
            </a:r>
            <a:br>
              <a:rPr lang="nl-NL" sz="2400" dirty="0"/>
            </a:br>
            <a:endParaRPr lang="nl-NL" sz="2400"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104" y="1521167"/>
            <a:ext cx="7236296" cy="4942670"/>
          </a:xfrm>
          <a:prstGeom prst="rect">
            <a:avLst/>
          </a:prstGeom>
        </p:spPr>
      </p:pic>
    </p:spTree>
    <p:extLst>
      <p:ext uri="{BB962C8B-B14F-4D97-AF65-F5344CB8AC3E}">
        <p14:creationId xmlns:p14="http://schemas.microsoft.com/office/powerpoint/2010/main" val="567212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1187624" y="1301477"/>
            <a:ext cx="6638925" cy="3495675"/>
          </a:xfrm>
          <a:prstGeom prst="rect">
            <a:avLst/>
          </a:prstGeom>
        </p:spPr>
      </p:pic>
      <p:sp>
        <p:nvSpPr>
          <p:cNvPr id="3" name="Titel 2"/>
          <p:cNvSpPr>
            <a:spLocks noGrp="1"/>
          </p:cNvSpPr>
          <p:nvPr>
            <p:ph type="title"/>
          </p:nvPr>
        </p:nvSpPr>
        <p:spPr>
          <a:xfrm>
            <a:off x="35496" y="82128"/>
            <a:ext cx="8229600" cy="1143000"/>
          </a:xfrm>
        </p:spPr>
        <p:txBody>
          <a:bodyPr/>
          <a:lstStyle/>
          <a:p>
            <a:r>
              <a:rPr lang="nl-NL" dirty="0" smtClean="0"/>
              <a:t>Heeft dit effect op de kinderen?</a:t>
            </a:r>
            <a:endParaRPr lang="nl-NL" dirty="0"/>
          </a:p>
        </p:txBody>
      </p:sp>
      <p:pic>
        <p:nvPicPr>
          <p:cNvPr id="4" name="Afbeelding 3"/>
          <p:cNvPicPr>
            <a:picLocks noChangeAspect="1"/>
          </p:cNvPicPr>
          <p:nvPr/>
        </p:nvPicPr>
        <p:blipFill>
          <a:blip r:embed="rId4"/>
          <a:stretch>
            <a:fillRect/>
          </a:stretch>
        </p:blipFill>
        <p:spPr>
          <a:xfrm>
            <a:off x="5940152" y="4437112"/>
            <a:ext cx="2990850" cy="2257425"/>
          </a:xfrm>
          <a:prstGeom prst="rect">
            <a:avLst/>
          </a:prstGeom>
        </p:spPr>
      </p:pic>
      <p:pic>
        <p:nvPicPr>
          <p:cNvPr id="5" name="Afbeelding 4"/>
          <p:cNvPicPr>
            <a:picLocks noChangeAspect="1"/>
          </p:cNvPicPr>
          <p:nvPr/>
        </p:nvPicPr>
        <p:blipFill>
          <a:blip r:embed="rId5"/>
          <a:stretch>
            <a:fillRect/>
          </a:stretch>
        </p:blipFill>
        <p:spPr>
          <a:xfrm>
            <a:off x="1196777" y="4570462"/>
            <a:ext cx="704850" cy="2124075"/>
          </a:xfrm>
          <a:prstGeom prst="rect">
            <a:avLst/>
          </a:prstGeom>
        </p:spPr>
      </p:pic>
      <p:pic>
        <p:nvPicPr>
          <p:cNvPr id="6" name="Afbeelding 5"/>
          <p:cNvPicPr>
            <a:picLocks noChangeAspect="1"/>
          </p:cNvPicPr>
          <p:nvPr/>
        </p:nvPicPr>
        <p:blipFill>
          <a:blip r:embed="rId6"/>
          <a:stretch>
            <a:fillRect/>
          </a:stretch>
        </p:blipFill>
        <p:spPr>
          <a:xfrm>
            <a:off x="395536" y="4579987"/>
            <a:ext cx="657225" cy="2038350"/>
          </a:xfrm>
          <a:prstGeom prst="rect">
            <a:avLst/>
          </a:prstGeom>
        </p:spPr>
      </p:pic>
      <p:cxnSp>
        <p:nvCxnSpPr>
          <p:cNvPr id="9" name="Rechte verbindingslijn met pijl 8"/>
          <p:cNvCxnSpPr/>
          <p:nvPr/>
        </p:nvCxnSpPr>
        <p:spPr>
          <a:xfrm>
            <a:off x="755775" y="6203404"/>
            <a:ext cx="737989" cy="1560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8" name="Tekstvak 7"/>
          <p:cNvSpPr txBox="1"/>
          <p:nvPr/>
        </p:nvSpPr>
        <p:spPr>
          <a:xfrm>
            <a:off x="1905338" y="5130946"/>
            <a:ext cx="1946582" cy="646331"/>
          </a:xfrm>
          <a:prstGeom prst="rect">
            <a:avLst/>
          </a:prstGeom>
          <a:noFill/>
        </p:spPr>
        <p:txBody>
          <a:bodyPr wrap="square" rtlCol="0">
            <a:spAutoFit/>
          </a:bodyPr>
          <a:lstStyle/>
          <a:p>
            <a:r>
              <a:rPr lang="nl-NL" b="1" dirty="0" smtClean="0">
                <a:solidFill>
                  <a:srgbClr val="F0720A"/>
                </a:solidFill>
              </a:rPr>
              <a:t>Maar ook hier een dipje in groep 7</a:t>
            </a:r>
            <a:endParaRPr lang="nl-NL" b="1" dirty="0">
              <a:solidFill>
                <a:srgbClr val="F0720A"/>
              </a:solidFill>
            </a:endParaRPr>
          </a:p>
        </p:txBody>
      </p:sp>
    </p:spTree>
    <p:extLst>
      <p:ext uri="{BB962C8B-B14F-4D97-AF65-F5344CB8AC3E}">
        <p14:creationId xmlns:p14="http://schemas.microsoft.com/office/powerpoint/2010/main" val="370495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Welk doel kan hier gesteld worden?</a:t>
            </a:r>
            <a:endParaRPr lang="nl-NL" dirty="0"/>
          </a:p>
        </p:txBody>
      </p:sp>
      <p:sp>
        <p:nvSpPr>
          <p:cNvPr id="3" name="Tijdelijke aanduiding voor inhoud 2"/>
          <p:cNvSpPr>
            <a:spLocks noGrp="1"/>
          </p:cNvSpPr>
          <p:nvPr>
            <p:ph idx="1"/>
          </p:nvPr>
        </p:nvSpPr>
        <p:spPr>
          <a:xfrm>
            <a:off x="468000" y="2124000"/>
            <a:ext cx="8229600" cy="3969296"/>
          </a:xfrm>
        </p:spPr>
        <p:txBody>
          <a:bodyPr>
            <a:normAutofit fontScale="85000" lnSpcReduction="10000"/>
          </a:bodyPr>
          <a:lstStyle/>
          <a:p>
            <a:r>
              <a:rPr lang="nl-NL" dirty="0"/>
              <a:t>In groep 4-8 houdt de leerkracht </a:t>
            </a:r>
            <a:r>
              <a:rPr lang="nl-NL" dirty="0">
                <a:solidFill>
                  <a:srgbClr val="FFC000"/>
                </a:solidFill>
              </a:rPr>
              <a:t>regelmatig</a:t>
            </a:r>
            <a:r>
              <a:rPr lang="nl-NL" dirty="0"/>
              <a:t> (bijv. 1-2x p/</a:t>
            </a:r>
            <a:r>
              <a:rPr lang="nl-NL" dirty="0" err="1"/>
              <a:t>mnd</a:t>
            </a:r>
            <a:r>
              <a:rPr lang="nl-NL" dirty="0"/>
              <a:t>) een boekintroductie bij een zaakvak</a:t>
            </a:r>
            <a:r>
              <a:rPr lang="nl-NL" dirty="0" smtClean="0"/>
              <a:t>.</a:t>
            </a:r>
          </a:p>
          <a:p>
            <a:endParaRPr lang="nl-NL" dirty="0" smtClean="0"/>
          </a:p>
          <a:p>
            <a:r>
              <a:rPr lang="nl-NL" dirty="0" smtClean="0"/>
              <a:t>In groep 6/7/8 geven de kinderen </a:t>
            </a:r>
            <a:r>
              <a:rPr lang="nl-NL" dirty="0" smtClean="0">
                <a:solidFill>
                  <a:srgbClr val="FFC000"/>
                </a:solidFill>
              </a:rPr>
              <a:t>regelmatig</a:t>
            </a:r>
            <a:r>
              <a:rPr lang="nl-NL" dirty="0" smtClean="0"/>
              <a:t> een boekpresentatie bij een zaakvak. </a:t>
            </a:r>
          </a:p>
          <a:p>
            <a:endParaRPr lang="nl-NL" dirty="0"/>
          </a:p>
          <a:p>
            <a:r>
              <a:rPr lang="nl-NL" dirty="0" smtClean="0"/>
              <a:t>… </a:t>
            </a:r>
            <a:br>
              <a:rPr lang="nl-NL" dirty="0" smtClean="0"/>
            </a:br>
            <a:r>
              <a:rPr lang="nl-NL" dirty="0" smtClean="0"/>
              <a:t>(iets voor groep 7(8) over het vertellen over boeken door de juf/meester?)</a:t>
            </a:r>
            <a:endParaRPr lang="nl-NL" dirty="0"/>
          </a:p>
          <a:p>
            <a:endParaRPr lang="nl-NL" dirty="0"/>
          </a:p>
        </p:txBody>
      </p:sp>
    </p:spTree>
    <p:extLst>
      <p:ext uri="{BB962C8B-B14F-4D97-AF65-F5344CB8AC3E}">
        <p14:creationId xmlns:p14="http://schemas.microsoft.com/office/powerpoint/2010/main" val="195705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68000" y="116632"/>
            <a:ext cx="8229600" cy="1143000"/>
          </a:xfrm>
        </p:spPr>
        <p:txBody>
          <a:bodyPr/>
          <a:lstStyle/>
          <a:p>
            <a:r>
              <a:rPr lang="nl-NL" dirty="0" smtClean="0"/>
              <a:t>Wat gebeurt er thuis?</a:t>
            </a:r>
            <a:endParaRPr lang="nl-NL" dirty="0"/>
          </a:p>
        </p:txBody>
      </p:sp>
      <p:pic>
        <p:nvPicPr>
          <p:cNvPr id="2" name="Afbeelding 1"/>
          <p:cNvPicPr>
            <a:picLocks noChangeAspect="1"/>
          </p:cNvPicPr>
          <p:nvPr/>
        </p:nvPicPr>
        <p:blipFill>
          <a:blip r:embed="rId3"/>
          <a:stretch>
            <a:fillRect/>
          </a:stretch>
        </p:blipFill>
        <p:spPr>
          <a:xfrm>
            <a:off x="179512" y="980728"/>
            <a:ext cx="6084481" cy="3240360"/>
          </a:xfrm>
          <a:prstGeom prst="rect">
            <a:avLst/>
          </a:prstGeom>
        </p:spPr>
      </p:pic>
      <p:pic>
        <p:nvPicPr>
          <p:cNvPr id="3" name="Afbeelding 2"/>
          <p:cNvPicPr>
            <a:picLocks noChangeAspect="1"/>
          </p:cNvPicPr>
          <p:nvPr/>
        </p:nvPicPr>
        <p:blipFill>
          <a:blip r:embed="rId4"/>
          <a:stretch>
            <a:fillRect/>
          </a:stretch>
        </p:blipFill>
        <p:spPr>
          <a:xfrm>
            <a:off x="3059832" y="4178263"/>
            <a:ext cx="5969893" cy="2635113"/>
          </a:xfrm>
          <a:prstGeom prst="rect">
            <a:avLst/>
          </a:prstGeom>
        </p:spPr>
      </p:pic>
    </p:spTree>
    <p:extLst>
      <p:ext uri="{BB962C8B-B14F-4D97-AF65-F5344CB8AC3E}">
        <p14:creationId xmlns:p14="http://schemas.microsoft.com/office/powerpoint/2010/main" val="1504579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Welk doel kan hier gesteld worden?</a:t>
            </a:r>
            <a:endParaRPr lang="nl-NL" dirty="0"/>
          </a:p>
        </p:txBody>
      </p:sp>
      <p:sp>
        <p:nvSpPr>
          <p:cNvPr id="3" name="Tijdelijke aanduiding voor inhoud 2"/>
          <p:cNvSpPr>
            <a:spLocks noGrp="1"/>
          </p:cNvSpPr>
          <p:nvPr>
            <p:ph idx="1"/>
          </p:nvPr>
        </p:nvSpPr>
        <p:spPr/>
        <p:txBody>
          <a:bodyPr/>
          <a:lstStyle/>
          <a:p>
            <a:endParaRPr lang="nl-NL" dirty="0" smtClean="0"/>
          </a:p>
          <a:p>
            <a:r>
              <a:rPr lang="nl-NL" dirty="0" smtClean="0"/>
              <a:t>Het percentage ouders dat thuis </a:t>
            </a:r>
            <a:r>
              <a:rPr lang="nl-NL" dirty="0" smtClean="0">
                <a:solidFill>
                  <a:srgbClr val="00B050"/>
                </a:solidFill>
              </a:rPr>
              <a:t>wekelijks</a:t>
            </a:r>
            <a:r>
              <a:rPr lang="nl-NL" dirty="0" smtClean="0"/>
              <a:t> praat over boeken stijgt van 20% naar 35%.</a:t>
            </a:r>
            <a:endParaRPr lang="nl-NL" dirty="0"/>
          </a:p>
        </p:txBody>
      </p:sp>
    </p:spTree>
    <p:extLst>
      <p:ext uri="{BB962C8B-B14F-4D97-AF65-F5344CB8AC3E}">
        <p14:creationId xmlns:p14="http://schemas.microsoft.com/office/powerpoint/2010/main" val="3712277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Perceptie op de schoolbibliotheek</a:t>
            </a:r>
            <a:endParaRPr lang="nl-NL" dirty="0"/>
          </a:p>
        </p:txBody>
      </p:sp>
      <p:pic>
        <p:nvPicPr>
          <p:cNvPr id="3" name="Afbeelding 2"/>
          <p:cNvPicPr>
            <a:picLocks noChangeAspect="1"/>
          </p:cNvPicPr>
          <p:nvPr/>
        </p:nvPicPr>
        <p:blipFill>
          <a:blip r:embed="rId3"/>
          <a:stretch>
            <a:fillRect/>
          </a:stretch>
        </p:blipFill>
        <p:spPr>
          <a:xfrm>
            <a:off x="1238250" y="2136998"/>
            <a:ext cx="6667500" cy="3524250"/>
          </a:xfrm>
          <a:prstGeom prst="rect">
            <a:avLst/>
          </a:prstGeom>
        </p:spPr>
      </p:pic>
    </p:spTree>
    <p:extLst>
      <p:ext uri="{BB962C8B-B14F-4D97-AF65-F5344CB8AC3E}">
        <p14:creationId xmlns:p14="http://schemas.microsoft.com/office/powerpoint/2010/main" val="1311374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Is hij vaak open?</a:t>
            </a:r>
            <a:endParaRPr lang="nl-NL" dirty="0"/>
          </a:p>
        </p:txBody>
      </p:sp>
      <p:pic>
        <p:nvPicPr>
          <p:cNvPr id="3" name="Afbeelding 2"/>
          <p:cNvPicPr>
            <a:picLocks noChangeAspect="1"/>
          </p:cNvPicPr>
          <p:nvPr/>
        </p:nvPicPr>
        <p:blipFill>
          <a:blip r:embed="rId3"/>
          <a:stretch>
            <a:fillRect/>
          </a:stretch>
        </p:blipFill>
        <p:spPr>
          <a:xfrm>
            <a:off x="1228725" y="2319114"/>
            <a:ext cx="6686550" cy="3486150"/>
          </a:xfrm>
          <a:prstGeom prst="rect">
            <a:avLst/>
          </a:prstGeom>
        </p:spPr>
      </p:pic>
    </p:spTree>
    <p:extLst>
      <p:ext uri="{BB962C8B-B14F-4D97-AF65-F5344CB8AC3E}">
        <p14:creationId xmlns:p14="http://schemas.microsoft.com/office/powerpoint/2010/main" val="3978791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Zijn er leuke leesboeken?</a:t>
            </a:r>
            <a:endParaRPr lang="nl-NL" dirty="0"/>
          </a:p>
        </p:txBody>
      </p:sp>
      <p:pic>
        <p:nvPicPr>
          <p:cNvPr id="5" name="Afbeelding 4"/>
          <p:cNvPicPr>
            <a:picLocks noChangeAspect="1"/>
          </p:cNvPicPr>
          <p:nvPr/>
        </p:nvPicPr>
        <p:blipFill>
          <a:blip r:embed="rId3"/>
          <a:stretch>
            <a:fillRect/>
          </a:stretch>
        </p:blipFill>
        <p:spPr>
          <a:xfrm>
            <a:off x="6948264" y="4367307"/>
            <a:ext cx="1971675" cy="2352675"/>
          </a:xfrm>
          <a:prstGeom prst="rect">
            <a:avLst/>
          </a:prstGeom>
        </p:spPr>
      </p:pic>
      <p:pic>
        <p:nvPicPr>
          <p:cNvPr id="6" name="Afbeelding 5"/>
          <p:cNvPicPr>
            <a:picLocks noChangeAspect="1"/>
          </p:cNvPicPr>
          <p:nvPr/>
        </p:nvPicPr>
        <p:blipFill>
          <a:blip r:embed="rId4"/>
          <a:stretch>
            <a:fillRect/>
          </a:stretch>
        </p:blipFill>
        <p:spPr>
          <a:xfrm>
            <a:off x="323528" y="2204864"/>
            <a:ext cx="6572250" cy="3524250"/>
          </a:xfrm>
          <a:prstGeom prst="rect">
            <a:avLst/>
          </a:prstGeom>
        </p:spPr>
      </p:pic>
      <p:sp>
        <p:nvSpPr>
          <p:cNvPr id="9" name="Tekstvak 8"/>
          <p:cNvSpPr txBox="1"/>
          <p:nvPr/>
        </p:nvSpPr>
        <p:spPr>
          <a:xfrm>
            <a:off x="7092281" y="3501008"/>
            <a:ext cx="1728192" cy="923330"/>
          </a:xfrm>
          <a:prstGeom prst="rect">
            <a:avLst/>
          </a:prstGeom>
          <a:noFill/>
        </p:spPr>
        <p:txBody>
          <a:bodyPr wrap="square" rtlCol="0">
            <a:spAutoFit/>
          </a:bodyPr>
          <a:lstStyle/>
          <a:p>
            <a:r>
              <a:rPr lang="nl-NL" b="1" dirty="0" smtClean="0">
                <a:solidFill>
                  <a:srgbClr val="F0720A"/>
                </a:solidFill>
              </a:rPr>
              <a:t>Vooral de jongens lijken hier niet zo blij</a:t>
            </a:r>
            <a:endParaRPr lang="nl-NL" b="1" dirty="0">
              <a:solidFill>
                <a:srgbClr val="F0720A"/>
              </a:solidFill>
            </a:endParaRPr>
          </a:p>
        </p:txBody>
      </p:sp>
    </p:spTree>
    <p:extLst>
      <p:ext uri="{BB962C8B-B14F-4D97-AF65-F5344CB8AC3E}">
        <p14:creationId xmlns:p14="http://schemas.microsoft.com/office/powerpoint/2010/main" val="132366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Kun je makkelijk vinden wat je zoekt?</a:t>
            </a:r>
            <a:endParaRPr lang="nl-NL" dirty="0"/>
          </a:p>
        </p:txBody>
      </p:sp>
      <p:pic>
        <p:nvPicPr>
          <p:cNvPr id="3" name="Afbeelding 2"/>
          <p:cNvPicPr>
            <a:picLocks noChangeAspect="1"/>
          </p:cNvPicPr>
          <p:nvPr/>
        </p:nvPicPr>
        <p:blipFill>
          <a:blip r:embed="rId3"/>
          <a:stretch>
            <a:fillRect/>
          </a:stretch>
        </p:blipFill>
        <p:spPr>
          <a:xfrm>
            <a:off x="1214437" y="1844824"/>
            <a:ext cx="6715125" cy="3562350"/>
          </a:xfrm>
          <a:prstGeom prst="rect">
            <a:avLst/>
          </a:prstGeom>
        </p:spPr>
      </p:pic>
      <p:pic>
        <p:nvPicPr>
          <p:cNvPr id="4" name="Afbeelding 3"/>
          <p:cNvPicPr>
            <a:picLocks noChangeAspect="1"/>
          </p:cNvPicPr>
          <p:nvPr/>
        </p:nvPicPr>
        <p:blipFill>
          <a:blip r:embed="rId4"/>
          <a:stretch>
            <a:fillRect/>
          </a:stretch>
        </p:blipFill>
        <p:spPr>
          <a:xfrm>
            <a:off x="6804248" y="4801605"/>
            <a:ext cx="2267719" cy="1963798"/>
          </a:xfrm>
          <a:prstGeom prst="rect">
            <a:avLst/>
          </a:prstGeom>
        </p:spPr>
      </p:pic>
    </p:spTree>
    <p:extLst>
      <p:ext uri="{BB962C8B-B14F-4D97-AF65-F5344CB8AC3E}">
        <p14:creationId xmlns:p14="http://schemas.microsoft.com/office/powerpoint/2010/main" val="32814352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917848"/>
            <a:ext cx="8970682" cy="1143000"/>
          </a:xfrm>
        </p:spPr>
        <p:txBody>
          <a:bodyPr>
            <a:normAutofit/>
          </a:bodyPr>
          <a:lstStyle/>
          <a:p>
            <a:pPr algn="ctr"/>
            <a:r>
              <a:rPr lang="nl-NL" sz="2800" dirty="0" smtClean="0"/>
              <a:t>Met de begeleiding zit het in elk geval wel oké!</a:t>
            </a:r>
            <a:endParaRPr lang="nl-NL" sz="2800" dirty="0"/>
          </a:p>
        </p:txBody>
      </p:sp>
      <p:pic>
        <p:nvPicPr>
          <p:cNvPr id="3" name="Afbeelding 2"/>
          <p:cNvPicPr>
            <a:picLocks noChangeAspect="1"/>
          </p:cNvPicPr>
          <p:nvPr/>
        </p:nvPicPr>
        <p:blipFill>
          <a:blip r:embed="rId2"/>
          <a:stretch>
            <a:fillRect/>
          </a:stretch>
        </p:blipFill>
        <p:spPr>
          <a:xfrm>
            <a:off x="1307926" y="1916832"/>
            <a:ext cx="6648450" cy="3495675"/>
          </a:xfrm>
          <a:prstGeom prst="rect">
            <a:avLst/>
          </a:prstGeom>
        </p:spPr>
      </p:pic>
      <p:pic>
        <p:nvPicPr>
          <p:cNvPr id="4" name="Afbeelding 3"/>
          <p:cNvPicPr>
            <a:picLocks noChangeAspect="1"/>
          </p:cNvPicPr>
          <p:nvPr/>
        </p:nvPicPr>
        <p:blipFill>
          <a:blip r:embed="rId3"/>
          <a:stretch>
            <a:fillRect/>
          </a:stretch>
        </p:blipFill>
        <p:spPr>
          <a:xfrm>
            <a:off x="6876256" y="4824536"/>
            <a:ext cx="2201930" cy="1988840"/>
          </a:xfrm>
          <a:prstGeom prst="rect">
            <a:avLst/>
          </a:prstGeom>
        </p:spPr>
      </p:pic>
    </p:spTree>
    <p:extLst>
      <p:ext uri="{BB962C8B-B14F-4D97-AF65-F5344CB8AC3E}">
        <p14:creationId xmlns:p14="http://schemas.microsoft.com/office/powerpoint/2010/main" val="3740270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Welk doel kan hier gesteld worden?</a:t>
            </a:r>
            <a:endParaRPr lang="nl-NL" dirty="0"/>
          </a:p>
        </p:txBody>
      </p:sp>
      <p:sp>
        <p:nvSpPr>
          <p:cNvPr id="3" name="Tijdelijke aanduiding voor inhoud 2"/>
          <p:cNvSpPr>
            <a:spLocks noGrp="1"/>
          </p:cNvSpPr>
          <p:nvPr>
            <p:ph idx="1"/>
          </p:nvPr>
        </p:nvSpPr>
        <p:spPr/>
        <p:txBody>
          <a:bodyPr/>
          <a:lstStyle/>
          <a:p>
            <a:r>
              <a:rPr lang="nl-NL" dirty="0" smtClean="0"/>
              <a:t>Het percentage jongens in groep 7 en 8 dat de leesboeken in de schoolbibliotheek </a:t>
            </a:r>
            <a:r>
              <a:rPr lang="nl-NL" dirty="0" smtClean="0">
                <a:solidFill>
                  <a:srgbClr val="00B050"/>
                </a:solidFill>
              </a:rPr>
              <a:t>leuk</a:t>
            </a:r>
            <a:r>
              <a:rPr lang="nl-NL" dirty="0" smtClean="0"/>
              <a:t> vindt stijgt naar minimaal 55%.</a:t>
            </a:r>
          </a:p>
          <a:p>
            <a:endParaRPr lang="nl-NL" dirty="0"/>
          </a:p>
          <a:p>
            <a:r>
              <a:rPr lang="nl-NL" dirty="0" smtClean="0"/>
              <a:t>De leerlingen van groep 8 kunnen </a:t>
            </a:r>
            <a:r>
              <a:rPr lang="nl-NL" dirty="0" smtClean="0">
                <a:solidFill>
                  <a:srgbClr val="00B050"/>
                </a:solidFill>
              </a:rPr>
              <a:t>dagelijks</a:t>
            </a:r>
            <a:r>
              <a:rPr lang="nl-NL" dirty="0" smtClean="0"/>
              <a:t> boeken ruilen.</a:t>
            </a:r>
            <a:endParaRPr lang="nl-NL" dirty="0"/>
          </a:p>
        </p:txBody>
      </p:sp>
    </p:spTree>
    <p:extLst>
      <p:ext uri="{BB962C8B-B14F-4D97-AF65-F5344CB8AC3E}">
        <p14:creationId xmlns:p14="http://schemas.microsoft.com/office/powerpoint/2010/main" val="2777932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r>
              <a:rPr lang="nl-NL" altLang="nl-NL" smtClean="0">
                <a:ea typeface="ＭＳ Ｐゴシック" pitchFamily="34" charset="-128"/>
              </a:rPr>
              <a:t>Monitor de Bibliotheek </a:t>
            </a:r>
            <a:r>
              <a:rPr lang="nl-NL" altLang="nl-NL" i="1" smtClean="0">
                <a:ea typeface="ＭＳ Ｐゴシック" pitchFamily="34" charset="-128"/>
              </a:rPr>
              <a:t>op school</a:t>
            </a:r>
          </a:p>
        </p:txBody>
      </p:sp>
      <p:sp>
        <p:nvSpPr>
          <p:cNvPr id="10243" name="Tijdelijke aanduiding voor inhoud 2"/>
          <p:cNvSpPr>
            <a:spLocks noGrp="1"/>
          </p:cNvSpPr>
          <p:nvPr>
            <p:ph idx="1"/>
          </p:nvPr>
        </p:nvSpPr>
        <p:spPr/>
        <p:txBody>
          <a:bodyPr>
            <a:normAutofit/>
          </a:bodyPr>
          <a:lstStyle/>
          <a:p>
            <a:pPr eaLnBrk="1" hangingPunct="1">
              <a:buFont typeface="Arial" charset="0"/>
              <a:buNone/>
            </a:pPr>
            <a:r>
              <a:rPr lang="nl-NL" altLang="nl-NL" sz="2400" dirty="0" smtClean="0">
                <a:ea typeface="ＭＳ Ｐゴシック" pitchFamily="34" charset="-128"/>
              </a:rPr>
              <a:t>Laat de effecten zien van onze samenwerking op:</a:t>
            </a:r>
          </a:p>
          <a:p>
            <a:pPr eaLnBrk="1" hangingPunct="1"/>
            <a:r>
              <a:rPr lang="nl-NL" altLang="nl-NL" sz="2400" dirty="0" smtClean="0">
                <a:ea typeface="ＭＳ Ｐゴシック" pitchFamily="34" charset="-128"/>
              </a:rPr>
              <a:t>leesmotivatie</a:t>
            </a:r>
          </a:p>
          <a:p>
            <a:pPr eaLnBrk="1" hangingPunct="1"/>
            <a:r>
              <a:rPr lang="nl-NL" altLang="nl-NL" sz="2400" dirty="0" smtClean="0">
                <a:ea typeface="ＭＳ Ｐゴシック" pitchFamily="34" charset="-128"/>
              </a:rPr>
              <a:t>leesgedrag</a:t>
            </a:r>
          </a:p>
          <a:p>
            <a:pPr eaLnBrk="1" hangingPunct="1"/>
            <a:r>
              <a:rPr lang="nl-NL" altLang="nl-NL" sz="2400" dirty="0" smtClean="0">
                <a:ea typeface="ＭＳ Ｐゴシック" pitchFamily="34" charset="-128"/>
              </a:rPr>
              <a:t>leengedrag</a:t>
            </a:r>
          </a:p>
          <a:p>
            <a:r>
              <a:rPr lang="nl-NL" altLang="nl-NL" sz="2400" dirty="0" smtClean="0">
                <a:ea typeface="ＭＳ Ｐゴシック" pitchFamily="34" charset="-128"/>
              </a:rPr>
              <a:t>leescultuur thuis</a:t>
            </a:r>
          </a:p>
          <a:p>
            <a:pPr eaLnBrk="1" hangingPunct="1"/>
            <a:r>
              <a:rPr lang="nl-NL" altLang="nl-NL" sz="2400" dirty="0" err="1" smtClean="0">
                <a:ea typeface="ＭＳ Ｐゴシック" pitchFamily="34" charset="-128"/>
              </a:rPr>
              <a:t>leesbevorderende</a:t>
            </a:r>
            <a:r>
              <a:rPr lang="nl-NL" altLang="nl-NL" sz="2400" dirty="0" smtClean="0">
                <a:ea typeface="ＭＳ Ｐゴシック" pitchFamily="34" charset="-128"/>
              </a:rPr>
              <a:t> </a:t>
            </a:r>
            <a:br>
              <a:rPr lang="nl-NL" altLang="nl-NL" sz="2400" dirty="0" smtClean="0">
                <a:ea typeface="ＭＳ Ｐゴシック" pitchFamily="34" charset="-128"/>
              </a:rPr>
            </a:br>
            <a:r>
              <a:rPr lang="nl-NL" altLang="nl-NL" sz="2400" dirty="0" smtClean="0">
                <a:ea typeface="ＭＳ Ｐゴシック" pitchFamily="34" charset="-128"/>
              </a:rPr>
              <a:t>activiteiten op school</a:t>
            </a:r>
          </a:p>
          <a:p>
            <a:pPr eaLnBrk="1" hangingPunct="1"/>
            <a:r>
              <a:rPr lang="nl-NL" altLang="nl-NL" sz="2400" dirty="0" smtClean="0">
                <a:ea typeface="ＭＳ Ｐゴシック" pitchFamily="34" charset="-128"/>
              </a:rPr>
              <a:t>informatievaardigheden</a:t>
            </a:r>
          </a:p>
          <a:p>
            <a:pPr eaLnBrk="1" hangingPunct="1">
              <a:buFont typeface="Arial" charset="0"/>
              <a:buNone/>
            </a:pPr>
            <a:endParaRPr lang="nl-NL" altLang="nl-NL" dirty="0" smtClean="0">
              <a:ea typeface="ＭＳ Ｐゴシック" pitchFamily="34" charset="-128"/>
            </a:endParaRPr>
          </a:p>
        </p:txBody>
      </p:sp>
      <p:pic>
        <p:nvPicPr>
          <p:cNvPr id="3" name="Afbeelding 2"/>
          <p:cNvPicPr>
            <a:picLocks noChangeAspect="1"/>
          </p:cNvPicPr>
          <p:nvPr/>
        </p:nvPicPr>
        <p:blipFill>
          <a:blip r:embed="rId3"/>
          <a:stretch>
            <a:fillRect/>
          </a:stretch>
        </p:blipFill>
        <p:spPr>
          <a:xfrm>
            <a:off x="4499992" y="3126060"/>
            <a:ext cx="4579620" cy="3543300"/>
          </a:xfrm>
          <a:prstGeom prst="rect">
            <a:avLst/>
          </a:prstGeom>
        </p:spPr>
      </p:pic>
    </p:spTree>
    <p:extLst>
      <p:ext uri="{BB962C8B-B14F-4D97-AF65-F5344CB8AC3E}">
        <p14:creationId xmlns:p14="http://schemas.microsoft.com/office/powerpoint/2010/main" val="327109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Informatievaardigheden</a:t>
            </a:r>
            <a:endParaRPr lang="nl-NL" dirty="0"/>
          </a:p>
        </p:txBody>
      </p:sp>
      <p:sp>
        <p:nvSpPr>
          <p:cNvPr id="5" name="AutoShape 2" descr="https://www.mdbos.nl/Rapportage/PO/ChartImg.axd?i=chart_c4cd1277bb5a4557819b8bbd29a77398_1.png&amp;g=fb66ce8c03864815b6adc314477af7bb"/>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https://www.mdbos.nl/Rapportage/PO/ChartImg.axd?i=chart_c4cd1277bb5a4557819b8bbd29a77398_1.png&amp;g=fb66ce8c03864815b6adc314477af7bb"/>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6" descr="https://www.mdbos.nl/Rapportage/PO/ChartImg.axd?i=chart_c4cd1277bb5a4557819b8bbd29a77398_1.png&amp;g=fb66ce8c03864815b6adc314477af7bb"/>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AutoShape 8" descr="https://www.mdbos.nl/Rapportage/PO/ChartImg.axd?i=chart_c4cd1277bb5a4557819b8bbd29a77398_1.png&amp;g=fb66ce8c03864815b6adc314477af7bb"/>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AutoShape 10" descr="https://www.mdbos.nl/Rapportage/PO/ChartImg.axd?i=chart_c4cd1277bb5a4557819b8bbd29a77398_1.png&amp;g=fb66ce8c03864815b6adc314477af7bb"/>
          <p:cNvSpPr>
            <a:spLocks noChangeAspect="1" noChangeArrowheads="1"/>
          </p:cNvSpPr>
          <p:nvPr/>
        </p:nvSpPr>
        <p:spPr bwMode="auto">
          <a:xfrm>
            <a:off x="6731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 name="AutoShape 12" descr="https://www.mdbos.nl/Rapportage/PO/ChartImg.axd?i=chart_c4cd1277bb5a4557819b8bbd29a77398_1.png&amp;g=fb66ce8c03864815b6adc314477af7bb"/>
          <p:cNvSpPr>
            <a:spLocks noChangeAspect="1" noChangeArrowheads="1"/>
          </p:cNvSpPr>
          <p:nvPr/>
        </p:nvSpPr>
        <p:spPr bwMode="auto">
          <a:xfrm>
            <a:off x="8255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14" descr="https://www.mdbos.nl/Rapportage/PO/ChartImg.axd?i=chart_c4cd1277bb5a4557819b8bbd29a77398_1.png&amp;g=fb66ce8c03864815b6adc314477af7bb"/>
          <p:cNvSpPr>
            <a:spLocks noChangeAspect="1" noChangeArrowheads="1"/>
          </p:cNvSpPr>
          <p:nvPr/>
        </p:nvSpPr>
        <p:spPr bwMode="auto">
          <a:xfrm>
            <a:off x="9779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AutoShape 16" descr="https://www.mdbos.nl/Rapportage/PO/ChartImg.axd?i=chart_c4cd1277bb5a4557819b8bbd29a77398_1.png&amp;g=fb66ce8c03864815b6adc314477af7bb"/>
          <p:cNvSpPr>
            <a:spLocks noChangeAspect="1" noChangeArrowheads="1"/>
          </p:cNvSpPr>
          <p:nvPr/>
        </p:nvSpPr>
        <p:spPr bwMode="auto">
          <a:xfrm>
            <a:off x="11303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 name="AutoShape 18" descr="https://www.mdbos.nl/Rapportage/PO/ChartImg.axd?i=chart_c4cd1277bb5a4557819b8bbd29a77398_1.png&amp;g=fb66ce8c03864815b6adc314477af7bb"/>
          <p:cNvSpPr>
            <a:spLocks noChangeAspect="1" noChangeArrowheads="1"/>
          </p:cNvSpPr>
          <p:nvPr/>
        </p:nvSpPr>
        <p:spPr bwMode="auto">
          <a:xfrm>
            <a:off x="12827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 name="AutoShape 20" descr="https://www.mdbos.nl/Rapportage/PO/ChartImg.axd?i=chart_c4cd1277bb5a4557819b8bbd29a77398_1.png&amp;g=fb66ce8c03864815b6adc314477af7bb"/>
          <p:cNvSpPr>
            <a:spLocks noChangeAspect="1" noChangeArrowheads="1"/>
          </p:cNvSpPr>
          <p:nvPr/>
        </p:nvSpPr>
        <p:spPr bwMode="auto">
          <a:xfrm>
            <a:off x="1435100" y="1235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 name="AutoShape 22" descr="https://www.mdbos.nl/Rapportage/PO/ChartImg.axd?i=chart_c4cd1277bb5a4557819b8bbd29a77398_1.png&amp;g=fb66ce8c03864815b6adc314477af7bb"/>
          <p:cNvSpPr>
            <a:spLocks noChangeAspect="1" noChangeArrowheads="1"/>
          </p:cNvSpPr>
          <p:nvPr/>
        </p:nvSpPr>
        <p:spPr bwMode="auto">
          <a:xfrm>
            <a:off x="1587500" y="1387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 name="AutoShape 24" descr="https://www.mdbos.nl/Rapportage/PO/ChartImg.axd?i=chart_c4cd1277bb5a4557819b8bbd29a77398_1.png&amp;g=fb66ce8c03864815b6adc314477af7bb"/>
          <p:cNvSpPr>
            <a:spLocks noChangeAspect="1" noChangeArrowheads="1"/>
          </p:cNvSpPr>
          <p:nvPr/>
        </p:nvSpPr>
        <p:spPr bwMode="auto">
          <a:xfrm>
            <a:off x="1739900" y="1539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 name="AutoShape 26" descr="https://www.mdbos.nl/Rapportage/PO/ChartImg.axd?i=chart_c4cd1277bb5a4557819b8bbd29a77398_1.png&amp;g=fb66ce8c03864815b6adc314477af7bb"/>
          <p:cNvSpPr>
            <a:spLocks noChangeAspect="1" noChangeArrowheads="1"/>
          </p:cNvSpPr>
          <p:nvPr/>
        </p:nvSpPr>
        <p:spPr bwMode="auto">
          <a:xfrm>
            <a:off x="1892300" y="1692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8" name="AutoShape 28" descr="https://www.mdbos.nl/Rapportage/PO/ChartImg.axd?i=chart_c4cd1277bb5a4557819b8bbd29a77398_1.png&amp;g=fb66ce8c03864815b6adc314477af7bb"/>
          <p:cNvSpPr>
            <a:spLocks noChangeAspect="1" noChangeArrowheads="1"/>
          </p:cNvSpPr>
          <p:nvPr/>
        </p:nvSpPr>
        <p:spPr bwMode="auto">
          <a:xfrm>
            <a:off x="2044700" y="1844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 name="AutoShape 30" descr="https://www.mdbos.nl/Rapportage/PO/ChartImg.axd?i=chart_c4cd1277bb5a4557819b8bbd29a77398_1.png&amp;g=fb66ce8c03864815b6adc314477af7bb"/>
          <p:cNvSpPr>
            <a:spLocks noChangeAspect="1" noChangeArrowheads="1"/>
          </p:cNvSpPr>
          <p:nvPr/>
        </p:nvSpPr>
        <p:spPr bwMode="auto">
          <a:xfrm>
            <a:off x="2197100" y="1997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 name="AutoShape 32" descr="https://www.mdbos.nl/Rapportage/PO/ChartImg.axd?i=chart_c4cd1277bb5a4557819b8bbd29a77398_1.png&amp;g=fb66ce8c03864815b6adc314477af7bb"/>
          <p:cNvSpPr>
            <a:spLocks noChangeAspect="1" noChangeArrowheads="1"/>
          </p:cNvSpPr>
          <p:nvPr/>
        </p:nvSpPr>
        <p:spPr bwMode="auto">
          <a:xfrm>
            <a:off x="2349500" y="2149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 name="AutoShape 34" descr="https://www.mdbos.nl/Rapportage/PO/ChartImg.axd?i=chart_c4cd1277bb5a4557819b8bbd29a77398_1.png&amp;g=fb66ce8c03864815b6adc314477af7bb"/>
          <p:cNvSpPr>
            <a:spLocks noChangeAspect="1" noChangeArrowheads="1"/>
          </p:cNvSpPr>
          <p:nvPr/>
        </p:nvSpPr>
        <p:spPr bwMode="auto">
          <a:xfrm>
            <a:off x="2501900" y="2301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3"/>
          <a:stretch>
            <a:fillRect/>
          </a:stretch>
        </p:blipFill>
        <p:spPr>
          <a:xfrm>
            <a:off x="1223962" y="2276872"/>
            <a:ext cx="6696075" cy="3543300"/>
          </a:xfrm>
          <a:prstGeom prst="rect">
            <a:avLst/>
          </a:prstGeom>
        </p:spPr>
      </p:pic>
    </p:spTree>
    <p:extLst>
      <p:ext uri="{BB962C8B-B14F-4D97-AF65-F5344CB8AC3E}">
        <p14:creationId xmlns:p14="http://schemas.microsoft.com/office/powerpoint/2010/main" val="144853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proces van monitor naar leesplan</a:t>
            </a:r>
            <a:endParaRPr lang="nl-NL" dirty="0"/>
          </a:p>
        </p:txBody>
      </p:sp>
      <p:sp>
        <p:nvSpPr>
          <p:cNvPr id="3" name="Tijdelijke aanduiding voor inhoud 2"/>
          <p:cNvSpPr>
            <a:spLocks noGrp="1"/>
          </p:cNvSpPr>
          <p:nvPr>
            <p:ph idx="1"/>
          </p:nvPr>
        </p:nvSpPr>
        <p:spPr/>
        <p:txBody>
          <a:bodyPr>
            <a:normAutofit/>
          </a:bodyPr>
          <a:lstStyle/>
          <a:p>
            <a:pPr marL="514350" indent="-514350">
              <a:buFont typeface="+mj-lt"/>
              <a:buAutoNum type="arabicPeriod"/>
            </a:pPr>
            <a:r>
              <a:rPr lang="nl-NL" sz="2400" dirty="0" smtClean="0"/>
              <a:t>Wat wil ik bij de volgende meting anders zien? </a:t>
            </a:r>
            <a:br>
              <a:rPr lang="nl-NL" sz="2400" dirty="0" smtClean="0"/>
            </a:br>
            <a:r>
              <a:rPr lang="nl-NL" sz="2400" i="1" dirty="0" smtClean="0"/>
              <a:t>(Wat gaat het verschil maken in positieve resultaten?) </a:t>
            </a:r>
            <a:br>
              <a:rPr lang="nl-NL" sz="2400" i="1" dirty="0" smtClean="0"/>
            </a:br>
            <a:r>
              <a:rPr lang="nl-NL" sz="2400" b="1" dirty="0" smtClean="0">
                <a:sym typeface="Wingdings" panose="05000000000000000000" pitchFamily="2" charset="2"/>
              </a:rPr>
              <a:t></a:t>
            </a:r>
            <a:r>
              <a:rPr lang="nl-NL" sz="2400" dirty="0" smtClean="0">
                <a:sym typeface="Wingdings" panose="05000000000000000000" pitchFamily="2" charset="2"/>
              </a:rPr>
              <a:t> </a:t>
            </a:r>
            <a:r>
              <a:rPr lang="nl-NL" sz="2400" b="1" dirty="0" smtClean="0">
                <a:sym typeface="Wingdings" panose="05000000000000000000" pitchFamily="2" charset="2"/>
              </a:rPr>
              <a:t>doelen (2-3 is voldoende)</a:t>
            </a:r>
            <a:endParaRPr lang="nl-NL" sz="2400" b="1" dirty="0" smtClean="0"/>
          </a:p>
          <a:p>
            <a:pPr marL="514350" indent="-514350">
              <a:buFont typeface="+mj-lt"/>
              <a:buAutoNum type="arabicPeriod"/>
            </a:pPr>
            <a:endParaRPr lang="nl-NL" sz="2400" dirty="0"/>
          </a:p>
          <a:p>
            <a:pPr marL="514350" indent="-514350">
              <a:buFont typeface="+mj-lt"/>
              <a:buAutoNum type="arabicPeriod"/>
            </a:pPr>
            <a:r>
              <a:rPr lang="nl-NL" sz="2400" dirty="0" smtClean="0"/>
              <a:t>Wat betekent dat voor mij als leerkracht? </a:t>
            </a:r>
            <a:br>
              <a:rPr lang="nl-NL" sz="2400" dirty="0" smtClean="0"/>
            </a:br>
            <a:r>
              <a:rPr lang="nl-NL" sz="2400" i="1" dirty="0" smtClean="0"/>
              <a:t>(Wat moet ik doen om bij te dragen aan het behalen van de genoemde resultaten?) </a:t>
            </a:r>
            <a:r>
              <a:rPr lang="nl-NL" sz="2400" dirty="0" smtClean="0"/>
              <a:t/>
            </a:r>
            <a:br>
              <a:rPr lang="nl-NL" sz="2400" dirty="0" smtClean="0"/>
            </a:br>
            <a:r>
              <a:rPr lang="nl-NL" sz="2400" b="1" dirty="0" smtClean="0">
                <a:sym typeface="Wingdings" panose="05000000000000000000" pitchFamily="2" charset="2"/>
              </a:rPr>
              <a:t></a:t>
            </a:r>
            <a:r>
              <a:rPr lang="nl-NL" sz="2400" dirty="0" smtClean="0">
                <a:sym typeface="Wingdings" panose="05000000000000000000" pitchFamily="2" charset="2"/>
              </a:rPr>
              <a:t> </a:t>
            </a:r>
            <a:r>
              <a:rPr lang="nl-NL" sz="2400" b="1" dirty="0" smtClean="0">
                <a:sym typeface="Wingdings" panose="05000000000000000000" pitchFamily="2" charset="2"/>
              </a:rPr>
              <a:t>activiteiten / werkvormen</a:t>
            </a:r>
            <a:endParaRPr lang="nl-NL" sz="2400" b="1" dirty="0"/>
          </a:p>
        </p:txBody>
      </p:sp>
      <p:pic>
        <p:nvPicPr>
          <p:cNvPr id="4" name="Picture 5" descr="http://binnenzaken.com/wp-content/uploads/2013/06/foto-bij-doelen-stel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4653136"/>
            <a:ext cx="2115733" cy="210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700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197768"/>
            <a:ext cx="8229600" cy="1143000"/>
          </a:xfrm>
        </p:spPr>
        <p:txBody>
          <a:bodyPr/>
          <a:lstStyle/>
          <a:p>
            <a:r>
              <a:rPr lang="nl-NL" dirty="0" smtClean="0"/>
              <a:t>Voorbeeld doelen:</a:t>
            </a:r>
            <a:endParaRPr lang="nl-NL" dirty="0"/>
          </a:p>
        </p:txBody>
      </p:sp>
      <p:sp>
        <p:nvSpPr>
          <p:cNvPr id="3" name="Tijdelijke aanduiding voor inhoud 2"/>
          <p:cNvSpPr>
            <a:spLocks noGrp="1"/>
          </p:cNvSpPr>
          <p:nvPr>
            <p:ph idx="1"/>
          </p:nvPr>
        </p:nvSpPr>
        <p:spPr>
          <a:xfrm>
            <a:off x="468000" y="1259904"/>
            <a:ext cx="8229600" cy="5193432"/>
          </a:xfrm>
        </p:spPr>
        <p:txBody>
          <a:bodyPr>
            <a:noAutofit/>
          </a:bodyPr>
          <a:lstStyle/>
          <a:p>
            <a:r>
              <a:rPr lang="nl-NL" sz="1600" dirty="0"/>
              <a:t>Het percentage kinderen in groep 7(8) dat lezen </a:t>
            </a:r>
            <a:r>
              <a:rPr lang="nl-NL" sz="1600" dirty="0">
                <a:solidFill>
                  <a:srgbClr val="FF0000"/>
                </a:solidFill>
              </a:rPr>
              <a:t>vervelend/niet zo leuk </a:t>
            </a:r>
            <a:r>
              <a:rPr lang="nl-NL" sz="1600" dirty="0"/>
              <a:t>vindt daalt van 29% naar 15%.</a:t>
            </a:r>
          </a:p>
          <a:p>
            <a:r>
              <a:rPr lang="nl-NL" sz="1600" dirty="0" smtClean="0"/>
              <a:t>Het </a:t>
            </a:r>
            <a:r>
              <a:rPr lang="nl-NL" sz="1600" dirty="0"/>
              <a:t>percentage jongens in groep 7(8) dat lezen </a:t>
            </a:r>
            <a:r>
              <a:rPr lang="nl-NL" sz="1600" dirty="0">
                <a:solidFill>
                  <a:srgbClr val="FF0000"/>
                </a:solidFill>
              </a:rPr>
              <a:t>vervelend/niet zo leuk </a:t>
            </a:r>
            <a:r>
              <a:rPr lang="nl-NL" sz="1600" dirty="0"/>
              <a:t>vindt daalt van 37% naar 20%.</a:t>
            </a:r>
          </a:p>
          <a:p>
            <a:r>
              <a:rPr lang="nl-NL" sz="1600" dirty="0" smtClean="0"/>
              <a:t>Het </a:t>
            </a:r>
            <a:r>
              <a:rPr lang="nl-NL" sz="1600" dirty="0"/>
              <a:t>percentage kinderen in groep 7(8) dat lezen in de klas </a:t>
            </a:r>
            <a:r>
              <a:rPr lang="nl-NL" sz="1600" dirty="0">
                <a:solidFill>
                  <a:srgbClr val="00B050"/>
                </a:solidFill>
              </a:rPr>
              <a:t>(best)leuk </a:t>
            </a:r>
            <a:r>
              <a:rPr lang="nl-NL" sz="1600" dirty="0"/>
              <a:t>vindt blijft stabiel op 80</a:t>
            </a:r>
            <a:r>
              <a:rPr lang="nl-NL" sz="1600" dirty="0" smtClean="0"/>
              <a:t>%.</a:t>
            </a:r>
          </a:p>
          <a:p>
            <a:endParaRPr lang="nl-NL" sz="1600" dirty="0" smtClean="0"/>
          </a:p>
          <a:p>
            <a:r>
              <a:rPr lang="nl-NL" sz="1600" dirty="0"/>
              <a:t>In groep 4-8 houdt de leerkracht </a:t>
            </a:r>
            <a:r>
              <a:rPr lang="nl-NL" sz="1600" dirty="0">
                <a:solidFill>
                  <a:srgbClr val="FFC000"/>
                </a:solidFill>
              </a:rPr>
              <a:t>regelmatig</a:t>
            </a:r>
            <a:r>
              <a:rPr lang="nl-NL" sz="1600" dirty="0"/>
              <a:t> (bijv. 1-2x p/</a:t>
            </a:r>
            <a:r>
              <a:rPr lang="nl-NL" sz="1600" dirty="0" err="1"/>
              <a:t>mnd</a:t>
            </a:r>
            <a:r>
              <a:rPr lang="nl-NL" sz="1600" dirty="0"/>
              <a:t>) een boekintroductie bij een zaakvak.</a:t>
            </a:r>
          </a:p>
          <a:p>
            <a:r>
              <a:rPr lang="nl-NL" sz="1600" dirty="0" smtClean="0"/>
              <a:t>In </a:t>
            </a:r>
            <a:r>
              <a:rPr lang="nl-NL" sz="1600" dirty="0"/>
              <a:t>groep 6/7/8 geven de kinderen </a:t>
            </a:r>
            <a:r>
              <a:rPr lang="nl-NL" sz="1600" dirty="0">
                <a:solidFill>
                  <a:srgbClr val="FFC000"/>
                </a:solidFill>
              </a:rPr>
              <a:t>regelmatig</a:t>
            </a:r>
            <a:r>
              <a:rPr lang="nl-NL" sz="1600" dirty="0"/>
              <a:t> een boekpresentatie bij een zaakvak. </a:t>
            </a:r>
          </a:p>
          <a:p>
            <a:r>
              <a:rPr lang="nl-NL" sz="1600" dirty="0" smtClean="0"/>
              <a:t>… </a:t>
            </a:r>
            <a:r>
              <a:rPr lang="nl-NL" sz="1600" dirty="0"/>
              <a:t>(iets voor groep 7(8) over het vertellen over boeken door de juf/meester?)</a:t>
            </a:r>
          </a:p>
          <a:p>
            <a:endParaRPr lang="nl-NL" sz="1600" dirty="0" smtClean="0"/>
          </a:p>
          <a:p>
            <a:r>
              <a:rPr lang="nl-NL" sz="1600" dirty="0" smtClean="0"/>
              <a:t>Het </a:t>
            </a:r>
            <a:r>
              <a:rPr lang="nl-NL" sz="1600" dirty="0"/>
              <a:t>percentage ouders dat thuis </a:t>
            </a:r>
            <a:r>
              <a:rPr lang="nl-NL" sz="1600" dirty="0">
                <a:solidFill>
                  <a:srgbClr val="00B050"/>
                </a:solidFill>
              </a:rPr>
              <a:t>wekelijks</a:t>
            </a:r>
            <a:r>
              <a:rPr lang="nl-NL" sz="1600" dirty="0"/>
              <a:t> praat over boeken stijgt van 20% naar 35</a:t>
            </a:r>
            <a:r>
              <a:rPr lang="nl-NL" sz="1600" dirty="0" smtClean="0"/>
              <a:t>%.</a:t>
            </a:r>
          </a:p>
          <a:p>
            <a:endParaRPr lang="nl-NL" sz="1600" dirty="0" smtClean="0"/>
          </a:p>
          <a:p>
            <a:r>
              <a:rPr lang="nl-NL" sz="1600" dirty="0" smtClean="0"/>
              <a:t>Het </a:t>
            </a:r>
            <a:r>
              <a:rPr lang="nl-NL" sz="1600" dirty="0"/>
              <a:t>percentage jongens in groep 7 en 8 dat de leesboeken in de schoolbibliotheek </a:t>
            </a:r>
            <a:r>
              <a:rPr lang="nl-NL" sz="1600" dirty="0">
                <a:solidFill>
                  <a:srgbClr val="00B050"/>
                </a:solidFill>
              </a:rPr>
              <a:t>leuk</a:t>
            </a:r>
            <a:r>
              <a:rPr lang="nl-NL" sz="1600" dirty="0"/>
              <a:t> vindt stijgt naar minimaal 55%.</a:t>
            </a:r>
          </a:p>
          <a:p>
            <a:r>
              <a:rPr lang="nl-NL" sz="1600" dirty="0" smtClean="0"/>
              <a:t>De </a:t>
            </a:r>
            <a:r>
              <a:rPr lang="nl-NL" sz="1600" dirty="0"/>
              <a:t>leerlingen van groep 8 kunnen </a:t>
            </a:r>
            <a:r>
              <a:rPr lang="nl-NL" sz="1600" dirty="0">
                <a:solidFill>
                  <a:srgbClr val="00B050"/>
                </a:solidFill>
              </a:rPr>
              <a:t>dagelijks</a:t>
            </a:r>
            <a:r>
              <a:rPr lang="nl-NL" sz="1600" dirty="0"/>
              <a:t> boeken ruilen.</a:t>
            </a:r>
          </a:p>
          <a:p>
            <a:endParaRPr lang="nl-NL" sz="1600" dirty="0"/>
          </a:p>
          <a:p>
            <a:endParaRPr lang="nl-NL" sz="1600" dirty="0"/>
          </a:p>
        </p:txBody>
      </p:sp>
    </p:spTree>
    <p:extLst>
      <p:ext uri="{BB962C8B-B14F-4D97-AF65-F5344CB8AC3E}">
        <p14:creationId xmlns:p14="http://schemas.microsoft.com/office/powerpoint/2010/main" val="22153042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Welke focus wil je ook nog leggen?</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Vrij lezen</a:t>
            </a:r>
          </a:p>
          <a:p>
            <a:r>
              <a:rPr lang="nl-NL" dirty="0" smtClean="0"/>
              <a:t>Voorlezen</a:t>
            </a:r>
          </a:p>
          <a:p>
            <a:r>
              <a:rPr lang="nl-NL" dirty="0" smtClean="0"/>
              <a:t>Praten over boeken</a:t>
            </a:r>
          </a:p>
          <a:p>
            <a:r>
              <a:rPr lang="nl-NL" dirty="0" smtClean="0"/>
              <a:t>Leescultuur thuis</a:t>
            </a:r>
          </a:p>
          <a:p>
            <a:r>
              <a:rPr lang="nl-NL" dirty="0" smtClean="0"/>
              <a:t>Informatievaardigheden</a:t>
            </a:r>
          </a:p>
          <a:p>
            <a:endParaRPr lang="nl-NL" dirty="0"/>
          </a:p>
          <a:p>
            <a:r>
              <a:rPr lang="nl-NL" dirty="0" smtClean="0"/>
              <a:t>Per groep / bouw / </a:t>
            </a:r>
            <a:r>
              <a:rPr lang="nl-NL" dirty="0" err="1" smtClean="0"/>
              <a:t>schoolbreed</a:t>
            </a:r>
            <a:r>
              <a:rPr lang="nl-NL" dirty="0" smtClean="0"/>
              <a:t> / team</a:t>
            </a:r>
          </a:p>
          <a:p>
            <a:endParaRPr lang="nl-NL" dirty="0"/>
          </a:p>
        </p:txBody>
      </p:sp>
    </p:spTree>
    <p:extLst>
      <p:ext uri="{BB962C8B-B14F-4D97-AF65-F5344CB8AC3E}">
        <p14:creationId xmlns:p14="http://schemas.microsoft.com/office/powerpoint/2010/main" val="33580214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59880" y="38357"/>
            <a:ext cx="9014716" cy="6781544"/>
          </a:xfrm>
          <a:prstGeom prst="rect">
            <a:avLst/>
          </a:prstGeom>
        </p:spPr>
      </p:pic>
      <p:sp>
        <p:nvSpPr>
          <p:cNvPr id="3" name="Wolkvormig bijschrift 2"/>
          <p:cNvSpPr/>
          <p:nvPr/>
        </p:nvSpPr>
        <p:spPr>
          <a:xfrm>
            <a:off x="2915816" y="2276872"/>
            <a:ext cx="5832648" cy="2736304"/>
          </a:xfrm>
          <a:prstGeom prst="cloudCallout">
            <a:avLst>
              <a:gd name="adj1" fmla="val -34224"/>
              <a:gd name="adj2" fmla="val 7990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2800" b="1" dirty="0" smtClean="0">
                <a:ln w="0"/>
                <a:solidFill>
                  <a:schemeClr val="tx1"/>
                </a:solidFill>
                <a:effectLst>
                  <a:outerShdw blurRad="38100" dist="19050" dir="2700000" algn="tl" rotWithShape="0">
                    <a:schemeClr val="dk1">
                      <a:alpha val="40000"/>
                    </a:schemeClr>
                  </a:outerShdw>
                </a:effectLst>
                <a:latin typeface="Lucida Handwriting" panose="03010101010101010101" pitchFamily="66" charset="0"/>
              </a:rPr>
              <a:t>Wat ga ik morgen al anders doen?</a:t>
            </a:r>
            <a:endParaRPr lang="nl-NL" sz="2800" b="1" dirty="0">
              <a:latin typeface="Lucida Handwriting" panose="03010101010101010101" pitchFamily="66" charset="0"/>
            </a:endParaRPr>
          </a:p>
        </p:txBody>
      </p:sp>
    </p:spTree>
    <p:extLst>
      <p:ext uri="{BB962C8B-B14F-4D97-AF65-F5344CB8AC3E}">
        <p14:creationId xmlns:p14="http://schemas.microsoft.com/office/powerpoint/2010/main" val="220364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75" y="1539205"/>
            <a:ext cx="7486650" cy="4410075"/>
          </a:xfrm>
          <a:prstGeom prst="rect">
            <a:avLst/>
          </a:prstGeom>
        </p:spPr>
      </p:pic>
      <p:sp>
        <p:nvSpPr>
          <p:cNvPr id="4" name="Titel 3"/>
          <p:cNvSpPr>
            <a:spLocks noGrp="1"/>
          </p:cNvSpPr>
          <p:nvPr>
            <p:ph type="title"/>
          </p:nvPr>
        </p:nvSpPr>
        <p:spPr>
          <a:xfrm>
            <a:off x="468000" y="404664"/>
            <a:ext cx="8229600" cy="1143000"/>
          </a:xfrm>
        </p:spPr>
        <p:txBody>
          <a:bodyPr/>
          <a:lstStyle/>
          <a:p>
            <a:r>
              <a:rPr lang="nl-NL" dirty="0" smtClean="0"/>
              <a:t>Profielen</a:t>
            </a:r>
            <a:endParaRPr lang="nl-NL" dirty="0"/>
          </a:p>
        </p:txBody>
      </p:sp>
    </p:spTree>
    <p:extLst>
      <p:ext uri="{BB962C8B-B14F-4D97-AF65-F5344CB8AC3E}">
        <p14:creationId xmlns:p14="http://schemas.microsoft.com/office/powerpoint/2010/main" val="3233234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Bijlagen voor het team	</a:t>
            </a:r>
            <a:endParaRPr lang="nl-NL" dirty="0"/>
          </a:p>
        </p:txBody>
      </p:sp>
      <p:sp>
        <p:nvSpPr>
          <p:cNvPr id="3" name="Tijdelijke aanduiding voor inhoud 2"/>
          <p:cNvSpPr>
            <a:spLocks noGrp="1"/>
          </p:cNvSpPr>
          <p:nvPr>
            <p:ph idx="1"/>
          </p:nvPr>
        </p:nvSpPr>
        <p:spPr/>
        <p:txBody>
          <a:bodyPr>
            <a:normAutofit/>
          </a:bodyPr>
          <a:lstStyle/>
          <a:p>
            <a:endParaRPr lang="nl-NL" dirty="0" smtClean="0"/>
          </a:p>
          <a:p>
            <a:r>
              <a:rPr lang="nl-NL" dirty="0" smtClean="0"/>
              <a:t>Standaard rapportage</a:t>
            </a:r>
          </a:p>
          <a:p>
            <a:endParaRPr lang="nl-NL" dirty="0"/>
          </a:p>
          <a:p>
            <a:r>
              <a:rPr lang="nl-NL" dirty="0" smtClean="0"/>
              <a:t>Maatwerk hand-out</a:t>
            </a:r>
          </a:p>
          <a:p>
            <a:pPr marL="0" indent="0">
              <a:buNone/>
            </a:pPr>
            <a:endParaRPr lang="nl-NL" dirty="0"/>
          </a:p>
        </p:txBody>
      </p:sp>
      <p:pic>
        <p:nvPicPr>
          <p:cNvPr id="5" name="Afbeelding 4"/>
          <p:cNvPicPr>
            <a:picLocks noChangeAspect="1"/>
          </p:cNvPicPr>
          <p:nvPr/>
        </p:nvPicPr>
        <p:blipFill>
          <a:blip r:embed="rId3"/>
          <a:stretch>
            <a:fillRect/>
          </a:stretch>
        </p:blipFill>
        <p:spPr>
          <a:xfrm>
            <a:off x="5903404" y="2124000"/>
            <a:ext cx="2287958" cy="3562897"/>
          </a:xfrm>
          <a:prstGeom prst="rect">
            <a:avLst/>
          </a:prstGeom>
          <a:ln>
            <a:solidFill>
              <a:srgbClr val="5D4F4B"/>
            </a:solidFill>
          </a:ln>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5157192"/>
            <a:ext cx="2232248" cy="898214"/>
          </a:xfrm>
          <a:prstGeom prst="rect">
            <a:avLst/>
          </a:prstGeom>
        </p:spPr>
      </p:pic>
    </p:spTree>
    <p:extLst>
      <p:ext uri="{BB962C8B-B14F-4D97-AF65-F5344CB8AC3E}">
        <p14:creationId xmlns:p14="http://schemas.microsoft.com/office/powerpoint/2010/main" val="3628981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Monitor: van resultaten naar doelen!</a:t>
            </a:r>
            <a:endParaRPr lang="nl-NL" dirty="0"/>
          </a:p>
        </p:txBody>
      </p:sp>
      <p:pic>
        <p:nvPicPr>
          <p:cNvPr id="4" name="Afbeelding 3"/>
          <p:cNvPicPr>
            <a:picLocks noChangeAspect="1"/>
          </p:cNvPicPr>
          <p:nvPr/>
        </p:nvPicPr>
        <p:blipFill>
          <a:blip r:embed="rId3" cstate="print"/>
          <a:stretch>
            <a:fillRect/>
          </a:stretch>
        </p:blipFill>
        <p:spPr>
          <a:xfrm>
            <a:off x="468000" y="2654816"/>
            <a:ext cx="5128617" cy="2657687"/>
          </a:xfrm>
          <a:prstGeom prst="rect">
            <a:avLst/>
          </a:prstGeom>
        </p:spPr>
      </p:pic>
      <p:pic>
        <p:nvPicPr>
          <p:cNvPr id="5" name="Picture 5" descr="http://binnenzaken.com/wp-content/uploads/2013/06/foto-bij-doelen-stell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8755" y="2996952"/>
            <a:ext cx="2115733" cy="210633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elevagesaintwinoc.fr/Illustrations/Boutons/accolad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2446" y="2420888"/>
            <a:ext cx="899989" cy="3125542"/>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3419872" y="5085184"/>
            <a:ext cx="5256584"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FF7320"/>
                </a:solidFill>
                <a:latin typeface="Arial" pitchFamily="34" charset="0"/>
                <a:ea typeface="+mj-ea"/>
                <a:cs typeface="Arial" pitchFamily="34" charset="0"/>
              </a:defRPr>
            </a:lvl1pPr>
          </a:lstStyle>
          <a:p>
            <a:r>
              <a:rPr lang="nl-NL" sz="2400" dirty="0"/>
              <a:t>V</a:t>
            </a:r>
            <a:r>
              <a:rPr lang="nl-NL" sz="2400" dirty="0" smtClean="0"/>
              <a:t>an algemeen   naar      specifiek</a:t>
            </a:r>
            <a:endParaRPr lang="nl-NL" sz="2400" dirty="0"/>
          </a:p>
        </p:txBody>
      </p:sp>
    </p:spTree>
    <p:extLst>
      <p:ext uri="{BB962C8B-B14F-4D97-AF65-F5344CB8AC3E}">
        <p14:creationId xmlns:p14="http://schemas.microsoft.com/office/powerpoint/2010/main" val="489485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52958" y="977124"/>
            <a:ext cx="8983538" cy="5908260"/>
          </a:xfrm>
          <a:prstGeom prst="rect">
            <a:avLst/>
          </a:prstGeom>
        </p:spPr>
      </p:pic>
      <p:pic>
        <p:nvPicPr>
          <p:cNvPr id="6" name="Afbeelding 5"/>
          <p:cNvPicPr>
            <a:picLocks noChangeAspect="1"/>
          </p:cNvPicPr>
          <p:nvPr/>
        </p:nvPicPr>
        <p:blipFill>
          <a:blip r:embed="rId4"/>
          <a:stretch>
            <a:fillRect/>
          </a:stretch>
        </p:blipFill>
        <p:spPr>
          <a:xfrm>
            <a:off x="82547" y="7042"/>
            <a:ext cx="9055546" cy="1043814"/>
          </a:xfrm>
          <a:prstGeom prst="rect">
            <a:avLst/>
          </a:prstGeom>
        </p:spPr>
      </p:pic>
    </p:spTree>
    <p:extLst>
      <p:ext uri="{BB962C8B-B14F-4D97-AF65-F5344CB8AC3E}">
        <p14:creationId xmlns:p14="http://schemas.microsoft.com/office/powerpoint/2010/main" val="1895113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258" y="1616917"/>
            <a:ext cx="4603214" cy="1150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919" y="5433342"/>
            <a:ext cx="4593561" cy="1236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19" y="3561133"/>
            <a:ext cx="4603214" cy="1035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3"/>
          <p:cNvSpPr>
            <a:spLocks noGrp="1"/>
          </p:cNvSpPr>
          <p:nvPr>
            <p:ph type="title"/>
          </p:nvPr>
        </p:nvSpPr>
        <p:spPr>
          <a:xfrm>
            <a:off x="323528" y="413792"/>
            <a:ext cx="8229600" cy="1143000"/>
          </a:xfrm>
        </p:spPr>
        <p:txBody>
          <a:bodyPr/>
          <a:lstStyle/>
          <a:p>
            <a:r>
              <a:rPr lang="nl-NL" dirty="0"/>
              <a:t>V</a:t>
            </a:r>
            <a:r>
              <a:rPr lang="nl-NL" dirty="0" smtClean="0"/>
              <a:t>ormen van leesbevordering</a:t>
            </a:r>
            <a:endParaRPr lang="nl-NL" dirty="0"/>
          </a:p>
        </p:txBody>
      </p:sp>
      <p:sp>
        <p:nvSpPr>
          <p:cNvPr id="5" name="Tijdelijke aanduiding voor inhoud 4"/>
          <p:cNvSpPr>
            <a:spLocks noGrp="1"/>
          </p:cNvSpPr>
          <p:nvPr>
            <p:ph idx="1"/>
          </p:nvPr>
        </p:nvSpPr>
        <p:spPr>
          <a:xfrm>
            <a:off x="395536" y="1484784"/>
            <a:ext cx="3765560" cy="1656184"/>
          </a:xfrm>
        </p:spPr>
        <p:txBody>
          <a:bodyPr>
            <a:noAutofit/>
          </a:bodyPr>
          <a:lstStyle/>
          <a:p>
            <a:r>
              <a:rPr lang="nl-NL" sz="1500" dirty="0" smtClean="0"/>
              <a:t>De hele groep leest (stil),</a:t>
            </a:r>
          </a:p>
          <a:p>
            <a:r>
              <a:rPr lang="nl-NL" sz="1500" dirty="0" smtClean="0"/>
              <a:t>Op een vast moment van de dag,</a:t>
            </a:r>
          </a:p>
          <a:p>
            <a:r>
              <a:rPr lang="nl-NL" sz="1500" dirty="0" smtClean="0"/>
              <a:t>Uit een zelfgekozen boek/medium.</a:t>
            </a:r>
          </a:p>
          <a:p>
            <a:r>
              <a:rPr lang="nl-NL" sz="1500" dirty="0" smtClean="0"/>
              <a:t>Ruime keus uit veelzijdig aanbod</a:t>
            </a:r>
          </a:p>
          <a:p>
            <a:r>
              <a:rPr lang="nl-NL" sz="1500" dirty="0" smtClean="0"/>
              <a:t>Plezier ervaren en eigen smaak ontwikkelen</a:t>
            </a:r>
          </a:p>
        </p:txBody>
      </p:sp>
      <p:sp>
        <p:nvSpPr>
          <p:cNvPr id="10" name="Tijdelijke aanduiding voor inhoud 4"/>
          <p:cNvSpPr txBox="1">
            <a:spLocks/>
          </p:cNvSpPr>
          <p:nvPr/>
        </p:nvSpPr>
        <p:spPr>
          <a:xfrm>
            <a:off x="5126920" y="3429000"/>
            <a:ext cx="3765560" cy="1656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7320"/>
              </a:buClr>
              <a:buSzPct val="8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FF7320"/>
              </a:buClr>
              <a:buSzPct val="6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FF7320"/>
              </a:buClr>
              <a:buSzPct val="55000"/>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FF7320"/>
              </a:buClr>
              <a:buSzPct val="55000"/>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FF7320"/>
              </a:buClr>
              <a:buSzPct val="55000"/>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1500" dirty="0" smtClean="0"/>
              <a:t>Een (klassikaal) gesprek,</a:t>
            </a:r>
          </a:p>
          <a:p>
            <a:r>
              <a:rPr lang="nl-NL" sz="1500" dirty="0" smtClean="0"/>
              <a:t>Over een (klassikaal) gelezen boek/ verhaal/fragment.</a:t>
            </a:r>
          </a:p>
          <a:p>
            <a:r>
              <a:rPr lang="nl-NL" sz="1500" dirty="0" smtClean="0"/>
              <a:t>Eigen standpunten inbrengen</a:t>
            </a:r>
          </a:p>
          <a:p>
            <a:r>
              <a:rPr lang="nl-NL" sz="1500" dirty="0" smtClean="0"/>
              <a:t>Verbinden van informatie met </a:t>
            </a:r>
            <a:br>
              <a:rPr lang="nl-NL" sz="1500" dirty="0" smtClean="0"/>
            </a:br>
            <a:r>
              <a:rPr lang="nl-NL" sz="1500" dirty="0" smtClean="0"/>
              <a:t>kennis en ervaring van het kind</a:t>
            </a:r>
          </a:p>
        </p:txBody>
      </p:sp>
      <p:sp>
        <p:nvSpPr>
          <p:cNvPr id="11" name="Tijdelijke aanduiding voor inhoud 4"/>
          <p:cNvSpPr txBox="1">
            <a:spLocks/>
          </p:cNvSpPr>
          <p:nvPr/>
        </p:nvSpPr>
        <p:spPr>
          <a:xfrm>
            <a:off x="395536" y="5085184"/>
            <a:ext cx="3765560" cy="17728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7320"/>
              </a:buClr>
              <a:buSzPct val="8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FF7320"/>
              </a:buClr>
              <a:buSzPct val="6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FF7320"/>
              </a:buClr>
              <a:buSzPct val="55000"/>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FF7320"/>
              </a:buClr>
              <a:buSzPct val="55000"/>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FF7320"/>
              </a:buClr>
              <a:buSzPct val="55000"/>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1500" dirty="0" smtClean="0"/>
              <a:t>Voorlezen door leerkracht of kind,</a:t>
            </a:r>
          </a:p>
          <a:p>
            <a:r>
              <a:rPr lang="nl-NL" sz="1500" dirty="0" smtClean="0"/>
              <a:t>Uit alle soorten boeken/genres,</a:t>
            </a:r>
          </a:p>
          <a:p>
            <a:r>
              <a:rPr lang="nl-NL" sz="1500" dirty="0" smtClean="0"/>
              <a:t>Ook bij prenten of zaakvakken,</a:t>
            </a:r>
          </a:p>
          <a:p>
            <a:r>
              <a:rPr lang="nl-NL" sz="1500" dirty="0" smtClean="0"/>
              <a:t>Bevordert rust, ontspanning, concentratie, algemene ontwikkeling en genieten.</a:t>
            </a:r>
            <a:endParaRPr lang="nl-NL" sz="1500" dirty="0"/>
          </a:p>
        </p:txBody>
      </p:sp>
    </p:spTree>
    <p:extLst>
      <p:ext uri="{BB962C8B-B14F-4D97-AF65-F5344CB8AC3E}">
        <p14:creationId xmlns:p14="http://schemas.microsoft.com/office/powerpoint/2010/main" val="2377962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tionalevoorleesdagen.nl/img/img-header-2016.jpg"/>
          <p:cNvPicPr>
            <a:picLocks noChangeAspect="1" noChangeArrowheads="1"/>
          </p:cNvPicPr>
          <p:nvPr/>
        </p:nvPicPr>
        <p:blipFill>
          <a:blip r:embed="rId3" cstate="print"/>
          <a:srcRect/>
          <a:stretch>
            <a:fillRect/>
          </a:stretch>
        </p:blipFill>
        <p:spPr bwMode="auto">
          <a:xfrm>
            <a:off x="107504" y="188640"/>
            <a:ext cx="8907146" cy="2088232"/>
          </a:xfrm>
          <a:prstGeom prst="rect">
            <a:avLst/>
          </a:prstGeom>
          <a:noFill/>
        </p:spPr>
      </p:pic>
      <p:pic>
        <p:nvPicPr>
          <p:cNvPr id="1028" name="Picture 4" descr="http://www.kunstcentraal.nl/wp-content/uploads/2011/03/KBW_LOGO-2-720x252.jpg"/>
          <p:cNvPicPr>
            <a:picLocks noChangeAspect="1" noChangeArrowheads="1"/>
          </p:cNvPicPr>
          <p:nvPr/>
        </p:nvPicPr>
        <p:blipFill>
          <a:blip r:embed="rId4" cstate="print"/>
          <a:srcRect/>
          <a:stretch>
            <a:fillRect/>
          </a:stretch>
        </p:blipFill>
        <p:spPr bwMode="auto">
          <a:xfrm>
            <a:off x="3059832" y="2276872"/>
            <a:ext cx="6048672" cy="2117036"/>
          </a:xfrm>
          <a:prstGeom prst="rect">
            <a:avLst/>
          </a:prstGeom>
          <a:noFill/>
        </p:spPr>
      </p:pic>
      <p:pic>
        <p:nvPicPr>
          <p:cNvPr id="1032" name="Picture 8" descr="http://regiokrantgroningen.nl/wp-content/uploads/2015/05/astrid-schnieders_DSC3603.jpg"/>
          <p:cNvPicPr>
            <a:picLocks noChangeAspect="1" noChangeArrowheads="1"/>
          </p:cNvPicPr>
          <p:nvPr/>
        </p:nvPicPr>
        <p:blipFill>
          <a:blip r:embed="rId5" cstate="print"/>
          <a:srcRect/>
          <a:stretch>
            <a:fillRect/>
          </a:stretch>
        </p:blipFill>
        <p:spPr bwMode="auto">
          <a:xfrm>
            <a:off x="5148064" y="4283704"/>
            <a:ext cx="3733428" cy="2434844"/>
          </a:xfrm>
          <a:prstGeom prst="rect">
            <a:avLst/>
          </a:prstGeom>
          <a:noFill/>
        </p:spPr>
      </p:pic>
      <p:pic>
        <p:nvPicPr>
          <p:cNvPr id="2" name="Afbeelding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4" y="2386903"/>
            <a:ext cx="2448272" cy="3447626"/>
          </a:xfrm>
          <a:prstGeom prst="rect">
            <a:avLst/>
          </a:prstGeom>
        </p:spPr>
      </p:pic>
      <p:pic>
        <p:nvPicPr>
          <p:cNvPr id="3" name="Afbeelding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5923367"/>
            <a:ext cx="4860032" cy="853065"/>
          </a:xfrm>
          <a:prstGeom prst="rect">
            <a:avLst/>
          </a:prstGeom>
        </p:spPr>
      </p:pic>
    </p:spTree>
    <p:extLst>
      <p:ext uri="{BB962C8B-B14F-4D97-AF65-F5344CB8AC3E}">
        <p14:creationId xmlns:p14="http://schemas.microsoft.com/office/powerpoint/2010/main" val="2487735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000" y="260648"/>
            <a:ext cx="8229600" cy="1143000"/>
          </a:xfrm>
        </p:spPr>
        <p:txBody>
          <a:bodyPr/>
          <a:lstStyle/>
          <a:p>
            <a:r>
              <a:rPr lang="nl-NL" dirty="0" smtClean="0"/>
              <a:t>Leeswijzer</a:t>
            </a:r>
            <a:endParaRPr lang="nl-NL" dirty="0"/>
          </a:p>
        </p:txBody>
      </p:sp>
      <p:pic>
        <p:nvPicPr>
          <p:cNvPr id="3" name="Afbeelding 2"/>
          <p:cNvPicPr>
            <a:picLocks noChangeAspect="1"/>
          </p:cNvPicPr>
          <p:nvPr/>
        </p:nvPicPr>
        <p:blipFill>
          <a:blip r:embed="rId3"/>
          <a:stretch>
            <a:fillRect/>
          </a:stretch>
        </p:blipFill>
        <p:spPr>
          <a:xfrm>
            <a:off x="1262062" y="1435968"/>
            <a:ext cx="6619875" cy="3505200"/>
          </a:xfrm>
          <a:prstGeom prst="rect">
            <a:avLst/>
          </a:prstGeom>
        </p:spPr>
      </p:pic>
      <p:pic>
        <p:nvPicPr>
          <p:cNvPr id="5" name="Afbeelding 4"/>
          <p:cNvPicPr>
            <a:picLocks noChangeAspect="1"/>
          </p:cNvPicPr>
          <p:nvPr/>
        </p:nvPicPr>
        <p:blipFill>
          <a:blip r:embed="rId4"/>
          <a:stretch>
            <a:fillRect/>
          </a:stretch>
        </p:blipFill>
        <p:spPr>
          <a:xfrm>
            <a:off x="323528" y="5445224"/>
            <a:ext cx="5781675" cy="1276350"/>
          </a:xfrm>
          <a:prstGeom prst="rect">
            <a:avLst/>
          </a:prstGeom>
        </p:spPr>
      </p:pic>
    </p:spTree>
    <p:extLst>
      <p:ext uri="{BB962C8B-B14F-4D97-AF65-F5344CB8AC3E}">
        <p14:creationId xmlns:p14="http://schemas.microsoft.com/office/powerpoint/2010/main" val="165892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_dBos_V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76200">
          <a:solidFill>
            <a:srgbClr val="FF6600"/>
          </a:solidFill>
          <a:tailEnd type="arrow"/>
        </a:ln>
        <a:scene3d>
          <a:camera prst="orthographicFront">
            <a:rot lat="0" lon="0" rev="5400000"/>
          </a:camera>
          <a:lightRig rig="threePt" dir="t"/>
        </a:scene3d>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Presentatie_dBos_V2</Template>
  <TotalTime>3671</TotalTime>
  <Words>2879</Words>
  <Application>Microsoft Office PowerPoint</Application>
  <PresentationFormat>Diavoorstelling (4:3)</PresentationFormat>
  <Paragraphs>259</Paragraphs>
  <Slides>35</Slides>
  <Notes>32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35</vt:i4>
      </vt:variant>
    </vt:vector>
  </HeadingPairs>
  <TitlesOfParts>
    <vt:vector size="41" baseType="lpstr">
      <vt:lpstr>ＭＳ Ｐゴシック</vt:lpstr>
      <vt:lpstr>Arial</vt:lpstr>
      <vt:lpstr>Calibri</vt:lpstr>
      <vt:lpstr>Lucida Handwriting</vt:lpstr>
      <vt:lpstr>Wingdings</vt:lpstr>
      <vt:lpstr>Presentatie_dBos_V2</vt:lpstr>
      <vt:lpstr>Resultaten van de Monitor de Bibliotheek op school  2015 </vt:lpstr>
      <vt:lpstr>LEZEN en MEDIAWIJSHEID &amp; opbrengstgericht werken  </vt:lpstr>
      <vt:lpstr>Monitor de Bibliotheek op school</vt:lpstr>
      <vt:lpstr>Bijlagen voor het team </vt:lpstr>
      <vt:lpstr>Monitor: van resultaten naar doelen!</vt:lpstr>
      <vt:lpstr>PowerPoint-presentatie</vt:lpstr>
      <vt:lpstr>Vormen van leesbevordering</vt:lpstr>
      <vt:lpstr>PowerPoint-presentatie</vt:lpstr>
      <vt:lpstr>Leeswijzer</vt:lpstr>
      <vt:lpstr>% zwakke lezers CITO begrijpend lezen</vt:lpstr>
      <vt:lpstr>PowerPoint-presentatie</vt:lpstr>
      <vt:lpstr>PowerPoint-presentatie</vt:lpstr>
      <vt:lpstr>PowerPoint-presentatie</vt:lpstr>
      <vt:lpstr>Jongens      versus      meisjes</vt:lpstr>
      <vt:lpstr>Gebeurt in de klas hetzelfde?</vt:lpstr>
      <vt:lpstr>Thuislezen is mooi en stabiel</vt:lpstr>
      <vt:lpstr>Welk doel kan hier gesteld worden?</vt:lpstr>
      <vt:lpstr>Wat gebeurt er in de groepen?</vt:lpstr>
      <vt:lpstr>Gebruik je boeken bij zaakvakken? </vt:lpstr>
      <vt:lpstr>Heeft dit effect op de kinderen?</vt:lpstr>
      <vt:lpstr>Welk doel kan hier gesteld worden?</vt:lpstr>
      <vt:lpstr>Wat gebeurt er thuis?</vt:lpstr>
      <vt:lpstr>Welk doel kan hier gesteld worden?</vt:lpstr>
      <vt:lpstr>Perceptie op de schoolbibliotheek</vt:lpstr>
      <vt:lpstr>Is hij vaak open?</vt:lpstr>
      <vt:lpstr>Zijn er leuke leesboeken?</vt:lpstr>
      <vt:lpstr>Kun je makkelijk vinden wat je zoekt?</vt:lpstr>
      <vt:lpstr>Met de begeleiding zit het in elk geval wel oké!</vt:lpstr>
      <vt:lpstr>Welk doel kan hier gesteld worden?</vt:lpstr>
      <vt:lpstr>Informatievaardigheden</vt:lpstr>
      <vt:lpstr>Het proces van monitor naar leesplan</vt:lpstr>
      <vt:lpstr>Voorbeeld doelen:</vt:lpstr>
      <vt:lpstr>Welke focus wil je ook nog leggen?</vt:lpstr>
      <vt:lpstr>PowerPoint-presentatie</vt:lpstr>
      <vt:lpstr>Profielen</vt:lpstr>
    </vt:vector>
  </TitlesOfParts>
  <Company>Cubiss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Ingrid de Jong</dc:creator>
  <cp:lastModifiedBy>Astrid van Dam Bibliotheek Hengelo</cp:lastModifiedBy>
  <cp:revision>352</cp:revision>
  <cp:lastPrinted>2015-03-05T13:27:58Z</cp:lastPrinted>
  <dcterms:created xsi:type="dcterms:W3CDTF">2012-07-18T11:34:43Z</dcterms:created>
  <dcterms:modified xsi:type="dcterms:W3CDTF">2016-04-01T11:11:40Z</dcterms:modified>
</cp:coreProperties>
</file>